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sldIdLst>
    <p:sldId id="259" r:id="rId2"/>
    <p:sldId id="322" r:id="rId3"/>
    <p:sldId id="331" r:id="rId4"/>
    <p:sldId id="340" r:id="rId5"/>
    <p:sldId id="341" r:id="rId6"/>
    <p:sldId id="316" r:id="rId7"/>
    <p:sldId id="332" r:id="rId8"/>
    <p:sldId id="318" r:id="rId9"/>
    <p:sldId id="337" r:id="rId10"/>
    <p:sldId id="338" r:id="rId11"/>
    <p:sldId id="339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0E1C5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172" autoAdjust="0"/>
    <p:restoredTop sz="84444" autoAdjust="0"/>
  </p:normalViewPr>
  <p:slideViewPr>
    <p:cSldViewPr snapToGrid="0" snapToObjects="1">
      <p:cViewPr varScale="1">
        <p:scale>
          <a:sx n="95" d="100"/>
          <a:sy n="95" d="100"/>
        </p:scale>
        <p:origin x="672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notesViewPr>
    <p:cSldViewPr snapToGrid="0" snapToObjects="1">
      <p:cViewPr varScale="1">
        <p:scale>
          <a:sx n="75" d="100"/>
          <a:sy n="75" d="100"/>
        </p:scale>
        <p:origin x="-2040" y="-10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3B8905-4EB3-3F48-990F-1B6C3892205F}" type="datetimeFigureOut">
              <a:rPr lang="en-US" smtClean="0"/>
              <a:t>7/27/2016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374EED-FA26-AB4E-8BB0-FE19749F85A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8237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6461" y="1279952"/>
            <a:ext cx="7086599" cy="1470025"/>
          </a:xfrm>
        </p:spPr>
        <p:txBody>
          <a:bodyPr/>
          <a:lstStyle>
            <a:lvl1pPr algn="r">
              <a:defRPr>
                <a:solidFill>
                  <a:srgbClr val="0E1C58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2260" y="2749977"/>
            <a:ext cx="6400800" cy="1752600"/>
          </a:xfrm>
        </p:spPr>
        <p:txBody>
          <a:bodyPr/>
          <a:lstStyle>
            <a:lvl1pPr marL="0" indent="0" algn="r">
              <a:buNone/>
              <a:defRPr>
                <a:solidFill>
                  <a:srgbClr val="0E1C58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FB1D-2CDD-CF44-93B1-657627E239FD}" type="datetimeFigureOut">
              <a:rPr lang="en-US" smtClean="0"/>
              <a:t>7/27/2016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2AB70-ACF7-B149-9279-6350C00EEE48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 rotWithShape="1">
          <a:blip r:embed="rId2"/>
          <a:srcRect l="628" b="5118"/>
          <a:stretch/>
        </p:blipFill>
        <p:spPr>
          <a:xfrm>
            <a:off x="0" y="489409"/>
            <a:ext cx="9144000" cy="6368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3449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9174"/>
            <a:ext cx="8229600" cy="764526"/>
          </a:xfrm>
        </p:spPr>
        <p:txBody>
          <a:bodyPr/>
          <a:lstStyle>
            <a:lvl1pPr>
              <a:defRPr>
                <a:solidFill>
                  <a:srgbClr val="0E1C58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76832"/>
            <a:ext cx="8229600" cy="4525963"/>
          </a:xfrm>
        </p:spPr>
        <p:txBody>
          <a:bodyPr/>
          <a:lstStyle>
            <a:lvl1pPr>
              <a:defRPr>
                <a:solidFill>
                  <a:srgbClr val="0E1C58"/>
                </a:solidFill>
              </a:defRPr>
            </a:lvl1pPr>
            <a:lvl2pPr>
              <a:defRPr>
                <a:solidFill>
                  <a:srgbClr val="0E1C58"/>
                </a:solidFill>
              </a:defRPr>
            </a:lvl2pPr>
            <a:lvl3pPr>
              <a:defRPr>
                <a:solidFill>
                  <a:srgbClr val="0E1C58"/>
                </a:solidFill>
              </a:defRPr>
            </a:lvl3pPr>
            <a:lvl4pPr>
              <a:defRPr>
                <a:solidFill>
                  <a:srgbClr val="0E1C58"/>
                </a:solidFill>
              </a:defRPr>
            </a:lvl4pPr>
            <a:lvl5pPr>
              <a:defRPr>
                <a:solidFill>
                  <a:srgbClr val="0E1C58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FB1D-2CDD-CF44-93B1-657627E239FD}" type="datetimeFigureOut">
              <a:rPr lang="en-US" smtClean="0"/>
              <a:t>7/27/2016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2AB70-ACF7-B149-9279-6350C00EEE48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 rotWithShape="1">
          <a:blip r:embed="rId2"/>
          <a:srcRect l="2258"/>
          <a:stretch/>
        </p:blipFill>
        <p:spPr>
          <a:xfrm>
            <a:off x="0" y="860572"/>
            <a:ext cx="9163240" cy="6007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781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rgbClr val="0E1C58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FB1D-2CDD-CF44-93B1-657627E239FD}" type="datetimeFigureOut">
              <a:rPr lang="en-US" smtClean="0"/>
              <a:t>7/27/2016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2AB70-ACF7-B149-9279-6350C00EEE48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2"/>
          <a:srcRect l="2258"/>
          <a:stretch/>
        </p:blipFill>
        <p:spPr>
          <a:xfrm>
            <a:off x="0" y="809202"/>
            <a:ext cx="9163240" cy="6007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11632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78419"/>
            <a:ext cx="8229600" cy="726038"/>
          </a:xfrm>
        </p:spPr>
        <p:txBody>
          <a:bodyPr/>
          <a:lstStyle>
            <a:lvl1pPr>
              <a:defRPr>
                <a:solidFill>
                  <a:srgbClr val="0E1C58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34564"/>
            <a:ext cx="4038600" cy="4525963"/>
          </a:xfrm>
        </p:spPr>
        <p:txBody>
          <a:bodyPr/>
          <a:lstStyle>
            <a:lvl1pPr>
              <a:defRPr sz="2800">
                <a:solidFill>
                  <a:srgbClr val="0E1C58"/>
                </a:solidFill>
              </a:defRPr>
            </a:lvl1pPr>
            <a:lvl2pPr>
              <a:defRPr sz="2400">
                <a:solidFill>
                  <a:srgbClr val="0E1C58"/>
                </a:solidFill>
              </a:defRPr>
            </a:lvl2pPr>
            <a:lvl3pPr>
              <a:defRPr sz="2000">
                <a:solidFill>
                  <a:srgbClr val="0E1C58"/>
                </a:solidFill>
              </a:defRPr>
            </a:lvl3pPr>
            <a:lvl4pPr>
              <a:defRPr sz="1800">
                <a:solidFill>
                  <a:srgbClr val="0E1C58"/>
                </a:solidFill>
              </a:defRPr>
            </a:lvl4pPr>
            <a:lvl5pPr>
              <a:defRPr sz="1800">
                <a:solidFill>
                  <a:srgbClr val="0E1C58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34564"/>
            <a:ext cx="4038600" cy="4525963"/>
          </a:xfrm>
        </p:spPr>
        <p:txBody>
          <a:bodyPr/>
          <a:lstStyle>
            <a:lvl1pPr>
              <a:defRPr sz="2800">
                <a:solidFill>
                  <a:srgbClr val="0E1C58"/>
                </a:solidFill>
              </a:defRPr>
            </a:lvl1pPr>
            <a:lvl2pPr>
              <a:defRPr sz="2400">
                <a:solidFill>
                  <a:srgbClr val="0E1C58"/>
                </a:solidFill>
              </a:defRPr>
            </a:lvl2pPr>
            <a:lvl3pPr>
              <a:defRPr sz="2000">
                <a:solidFill>
                  <a:srgbClr val="0E1C58"/>
                </a:solidFill>
              </a:defRPr>
            </a:lvl3pPr>
            <a:lvl4pPr>
              <a:defRPr sz="1800">
                <a:solidFill>
                  <a:srgbClr val="0E1C58"/>
                </a:solidFill>
              </a:defRPr>
            </a:lvl4pPr>
            <a:lvl5pPr>
              <a:defRPr sz="1800">
                <a:solidFill>
                  <a:srgbClr val="0E1C58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FB1D-2CDD-CF44-93B1-657627E239FD}" type="datetimeFigureOut">
              <a:rPr lang="en-US" smtClean="0"/>
              <a:t>7/27/2016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2AB70-ACF7-B149-9279-6350C00EEE48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2"/>
          <a:srcRect l="2258"/>
          <a:stretch/>
        </p:blipFill>
        <p:spPr>
          <a:xfrm>
            <a:off x="0" y="809202"/>
            <a:ext cx="9163240" cy="6007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0063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39930"/>
            <a:ext cx="8229600" cy="783770"/>
          </a:xfrm>
        </p:spPr>
        <p:txBody>
          <a:bodyPr/>
          <a:lstStyle>
            <a:lvl1pPr>
              <a:defRPr>
                <a:solidFill>
                  <a:srgbClr val="0E1C58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023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0E1C58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789995"/>
            <a:ext cx="4040188" cy="3951288"/>
          </a:xfrm>
        </p:spPr>
        <p:txBody>
          <a:bodyPr/>
          <a:lstStyle>
            <a:lvl1pPr>
              <a:defRPr sz="2400">
                <a:solidFill>
                  <a:srgbClr val="0E1C58"/>
                </a:solidFill>
              </a:defRPr>
            </a:lvl1pPr>
            <a:lvl2pPr>
              <a:defRPr sz="2000">
                <a:solidFill>
                  <a:srgbClr val="0E1C58"/>
                </a:solidFill>
              </a:defRPr>
            </a:lvl2pPr>
            <a:lvl3pPr>
              <a:defRPr sz="1800">
                <a:solidFill>
                  <a:srgbClr val="0E1C58"/>
                </a:solidFill>
              </a:defRPr>
            </a:lvl3pPr>
            <a:lvl4pPr>
              <a:defRPr sz="1600">
                <a:solidFill>
                  <a:srgbClr val="0E1C58"/>
                </a:solidFill>
              </a:defRPr>
            </a:lvl4pPr>
            <a:lvl5pPr>
              <a:defRPr sz="1600">
                <a:solidFill>
                  <a:srgbClr val="0E1C58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15023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0E1C58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789995"/>
            <a:ext cx="4041775" cy="3951288"/>
          </a:xfrm>
        </p:spPr>
        <p:txBody>
          <a:bodyPr/>
          <a:lstStyle>
            <a:lvl1pPr>
              <a:defRPr sz="2400">
                <a:solidFill>
                  <a:srgbClr val="0E1C58"/>
                </a:solidFill>
              </a:defRPr>
            </a:lvl1pPr>
            <a:lvl2pPr>
              <a:defRPr sz="2000">
                <a:solidFill>
                  <a:srgbClr val="0E1C58"/>
                </a:solidFill>
              </a:defRPr>
            </a:lvl2pPr>
            <a:lvl3pPr>
              <a:defRPr sz="1800">
                <a:solidFill>
                  <a:srgbClr val="0E1C58"/>
                </a:solidFill>
              </a:defRPr>
            </a:lvl3pPr>
            <a:lvl4pPr>
              <a:defRPr sz="1600">
                <a:solidFill>
                  <a:srgbClr val="0E1C58"/>
                </a:solidFill>
              </a:defRPr>
            </a:lvl4pPr>
            <a:lvl5pPr>
              <a:defRPr sz="1600">
                <a:solidFill>
                  <a:srgbClr val="0E1C58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FB1D-2CDD-CF44-93B1-657627E239FD}" type="datetimeFigureOut">
              <a:rPr lang="en-US" smtClean="0"/>
              <a:t>7/27/2016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2AB70-ACF7-B149-9279-6350C00EEE48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2"/>
          <a:srcRect l="2258"/>
          <a:stretch/>
        </p:blipFill>
        <p:spPr>
          <a:xfrm>
            <a:off x="0" y="809202"/>
            <a:ext cx="9163240" cy="6007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0170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39930"/>
            <a:ext cx="8229600" cy="783770"/>
          </a:xfrm>
        </p:spPr>
        <p:txBody>
          <a:bodyPr/>
          <a:lstStyle>
            <a:lvl1pPr>
              <a:defRPr>
                <a:solidFill>
                  <a:srgbClr val="0E1C58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FB1D-2CDD-CF44-93B1-657627E239FD}" type="datetimeFigureOut">
              <a:rPr lang="en-US" smtClean="0"/>
              <a:t>7/27/2016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2AB70-ACF7-B149-9279-6350C00EEE48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/>
          <a:srcRect l="2258"/>
          <a:stretch/>
        </p:blipFill>
        <p:spPr>
          <a:xfrm>
            <a:off x="0" y="809202"/>
            <a:ext cx="9163240" cy="6007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411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FB1D-2CDD-CF44-93B1-657627E239FD}" type="datetimeFigureOut">
              <a:rPr lang="en-US" smtClean="0"/>
              <a:t>7/27/2016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2AB70-ACF7-B149-9279-6350C00EEE48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/>
          <a:srcRect l="2258"/>
          <a:stretch/>
        </p:blipFill>
        <p:spPr>
          <a:xfrm>
            <a:off x="0" y="809202"/>
            <a:ext cx="9163240" cy="6007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5797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FB1D-2CDD-CF44-93B1-657627E239FD}" type="datetimeFigureOut">
              <a:rPr lang="en-US" smtClean="0"/>
              <a:t>7/27/2016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2AB70-ACF7-B149-9279-6350C00EEE48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8" name="Picture 7" descr="ISIS_PPT_P1_r2.pdf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59"/>
          <a:stretch/>
        </p:blipFill>
        <p:spPr>
          <a:xfrm>
            <a:off x="0" y="1231602"/>
            <a:ext cx="9144000" cy="5626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360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FB1D-2CDD-CF44-93B1-657627E239FD}" type="datetimeFigureOut">
              <a:rPr lang="en-US" smtClean="0"/>
              <a:t>7/27/2016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2AB70-ACF7-B149-9279-6350C00EEE48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8" name="Picture 7" descr="ISIS_PPT_P1_r2.pdf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59"/>
          <a:stretch/>
        </p:blipFill>
        <p:spPr>
          <a:xfrm>
            <a:off x="0" y="1231602"/>
            <a:ext cx="9144000" cy="5626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582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SIS_PPT_P1_r2.pdf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78418"/>
            <a:ext cx="8229600" cy="668307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76832"/>
            <a:ext cx="8229600" cy="4525963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FB1D-2CDD-CF44-93B1-657627E239FD}" type="datetimeFigureOut">
              <a:rPr lang="en-US" smtClean="0"/>
              <a:t>7/27/2016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2AB70-ACF7-B149-9279-6350C00EEE4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3168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ISIS_PPT_P1_r2.pdf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59"/>
          <a:stretch/>
        </p:blipFill>
        <p:spPr>
          <a:xfrm>
            <a:off x="0" y="1231602"/>
            <a:ext cx="9144000" cy="5626398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536982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536983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FB1D-2CDD-CF44-93B1-657627E239FD}" type="datetimeFigureOut">
              <a:rPr lang="en-US" smtClean="0"/>
              <a:t>7/27/2016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2AB70-ACF7-B149-9279-6350C00EEE4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9993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6FFB1D-2CDD-CF44-93B1-657627E239FD}" type="datetimeFigureOut">
              <a:rPr lang="en-US" smtClean="0"/>
              <a:t>7/27/2016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52AB70-ACF7-B149-9279-6350C00EEE4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8854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himanshu@isis.vanderbilt.edu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ieeex-plore.ieee.org/servlet/opac?punumber=7179" TargetMode="External"/><Relationship Id="rId3" Type="http://schemas.openxmlformats.org/officeDocument/2006/relationships/hyperlink" Target="http://cps-vo.org/group/C2WTTE" TargetMode="External"/><Relationship Id="rId7" Type="http://schemas.openxmlformats.org/officeDocument/2006/relationships/hyperlink" Target="http://www.fmi-standard.org/" TargetMode="External"/><Relationship Id="rId2" Type="http://schemas.openxmlformats.org/officeDocument/2006/relationships/hyperlink" Target="http://cps-vo.org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iki.isis.vanderbilt.edu/OpenC2WT" TargetMode="External"/><Relationship Id="rId5" Type="http://schemas.openxmlformats.org/officeDocument/2006/relationships/hyperlink" Target="http://webgme.org/" TargetMode="External"/><Relationship Id="rId10" Type="http://schemas.openxmlformats.org/officeDocument/2006/relationships/hyperlink" Target="https://pages.nist.gov/TEChallenge/" TargetMode="External"/><Relationship Id="rId4" Type="http://schemas.openxmlformats.org/officeDocument/2006/relationships/hyperlink" Target="http://vulcan.isis.vanderbilt.edu/" TargetMode="External"/><Relationship Id="rId9" Type="http://schemas.openxmlformats.org/officeDocument/2006/relationships/hyperlink" Target="http://www.nist.gov/smartgrid/techallenge.cfm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72966" y="1794857"/>
            <a:ext cx="6571034" cy="1658565"/>
          </a:xfrm>
        </p:spPr>
        <p:txBody>
          <a:bodyPr>
            <a:noAutofit/>
          </a:bodyPr>
          <a:lstStyle/>
          <a:p>
            <a:pPr algn="l"/>
            <a:r>
              <a:rPr lang="en-US" altLang="en-US" sz="3200" b="1" dirty="0"/>
              <a:t>A Reusable and Extensible</a:t>
            </a:r>
            <a:br>
              <a:rPr lang="en-US" altLang="en-US" sz="3200" b="1" dirty="0"/>
            </a:br>
            <a:r>
              <a:rPr lang="en-US" altLang="en-US" sz="3200" b="1" dirty="0"/>
              <a:t>Web-Based Co-Simulation Platform for Transactive Energy Systems</a:t>
            </a:r>
            <a:endParaRPr lang="en-US" sz="32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976533" y="5731982"/>
            <a:ext cx="1987742" cy="491596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600" dirty="0"/>
              <a:t>May 19, 2016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38736" y="3700830"/>
            <a:ext cx="312078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HIMANSHU NEEMA</a:t>
            </a:r>
          </a:p>
          <a:p>
            <a:r>
              <a:rPr lang="en-US" sz="1600" b="1" dirty="0">
                <a:hlinkClick r:id="rId2"/>
              </a:rPr>
              <a:t>himanshu@isis.vanderbilt.edu</a:t>
            </a:r>
            <a:endParaRPr lang="en-US" sz="1600" b="1" dirty="0"/>
          </a:p>
          <a:p>
            <a:endParaRPr lang="en-US" sz="1600" b="1" dirty="0"/>
          </a:p>
          <a:p>
            <a:r>
              <a:rPr lang="en-US" sz="1600" b="1" dirty="0"/>
              <a:t>Co-Simulation Team, TE Challenge</a:t>
            </a:r>
            <a:endParaRPr lang="en-US" sz="1400" dirty="0"/>
          </a:p>
        </p:txBody>
      </p:sp>
      <p:sp>
        <p:nvSpPr>
          <p:cNvPr id="4" name="TextBox 3"/>
          <p:cNvSpPr txBox="1"/>
          <p:nvPr/>
        </p:nvSpPr>
        <p:spPr>
          <a:xfrm>
            <a:off x="2548646" y="1188637"/>
            <a:ext cx="274320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/>
              <a:t>C2WT-TE:</a:t>
            </a:r>
          </a:p>
        </p:txBody>
      </p:sp>
    </p:spTree>
    <p:extLst>
      <p:ext uri="{BB962C8B-B14F-4D97-AF65-F5344CB8AC3E}">
        <p14:creationId xmlns:p14="http://schemas.microsoft.com/office/powerpoint/2010/main" val="23908680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549" y="159174"/>
            <a:ext cx="8939719" cy="575264"/>
          </a:xfrm>
        </p:spPr>
        <p:txBody>
          <a:bodyPr>
            <a:normAutofit fontScale="90000"/>
          </a:bodyPr>
          <a:lstStyle/>
          <a:p>
            <a:r>
              <a:rPr lang="en-US" sz="3200" dirty="0"/>
              <a:t>Analyzing Impact of TES Integration – 1/2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557" y="923700"/>
            <a:ext cx="5228617" cy="5418734"/>
          </a:xfrm>
        </p:spPr>
        <p:txBody>
          <a:bodyPr>
            <a:noAutofit/>
          </a:bodyPr>
          <a:lstStyle/>
          <a:p>
            <a:pPr marL="173038" indent="-173038">
              <a:spcBef>
                <a:spcPts val="0"/>
              </a:spcBef>
              <a:spcAft>
                <a:spcPts val="600"/>
              </a:spcAft>
            </a:pPr>
            <a:r>
              <a:rPr lang="en-US" sz="1600" dirty="0"/>
              <a:t>TES integration will be great, but the fundamental questions are: what is a good way to integrate, how could the grid operations get impacted, and how can utilities gain enough confidence in order to roll it out?</a:t>
            </a:r>
          </a:p>
          <a:p>
            <a:pPr marL="173038" indent="-173038">
              <a:spcBef>
                <a:spcPts val="0"/>
              </a:spcBef>
              <a:spcAft>
                <a:spcPts val="600"/>
              </a:spcAft>
            </a:pPr>
            <a:r>
              <a:rPr lang="en-US" sz="1600" dirty="0"/>
              <a:t>The only way to gain confidence is through comprehensive grid-scale “</a:t>
            </a:r>
            <a:r>
              <a:rPr lang="en-US" sz="1600" b="1" dirty="0">
                <a:solidFill>
                  <a:srgbClr val="FF0000"/>
                </a:solidFill>
              </a:rPr>
              <a:t>multi-faceted</a:t>
            </a:r>
            <a:r>
              <a:rPr lang="en-US" sz="1600" dirty="0"/>
              <a:t>” modeling and simulation.</a:t>
            </a:r>
          </a:p>
          <a:p>
            <a:pPr marL="173038" indent="-173038">
              <a:spcBef>
                <a:spcPts val="0"/>
              </a:spcBef>
              <a:spcAft>
                <a:spcPts val="600"/>
              </a:spcAft>
            </a:pPr>
            <a:r>
              <a:rPr lang="en-US" sz="1600" dirty="0"/>
              <a:t>Co-simulating just the power grid communication network is simply not enough.</a:t>
            </a:r>
          </a:p>
          <a:p>
            <a:pPr marL="173038" indent="-173038">
              <a:spcBef>
                <a:spcPts val="0"/>
              </a:spcBef>
              <a:spcAft>
                <a:spcPts val="600"/>
              </a:spcAft>
            </a:pPr>
            <a:r>
              <a:rPr lang="en-US" sz="1600" dirty="0"/>
              <a:t>We need to analyze dynamic impacts of supply and demand with transients and cascading faults.</a:t>
            </a:r>
          </a:p>
          <a:p>
            <a:pPr marL="173038" indent="-173038">
              <a:spcBef>
                <a:spcPts val="0"/>
              </a:spcBef>
              <a:spcAft>
                <a:spcPts val="600"/>
              </a:spcAft>
            </a:pPr>
            <a:r>
              <a:rPr lang="en-US" sz="1600" dirty="0"/>
              <a:t>Truly, we really need to consider all of these facets “simultaneously” because variations in one can introduce cascading, potentially disastrous, effects in the other.</a:t>
            </a:r>
          </a:p>
          <a:p>
            <a:pPr marL="173038" indent="-173038">
              <a:spcBef>
                <a:spcPts val="0"/>
              </a:spcBef>
              <a:spcAft>
                <a:spcPts val="600"/>
              </a:spcAft>
            </a:pPr>
            <a:r>
              <a:rPr lang="en-US" sz="1600" dirty="0"/>
              <a:t>Even this is not enough!!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4496" y="1260747"/>
            <a:ext cx="3399817" cy="718834"/>
          </a:xfrm>
          <a:prstGeom prst="rect">
            <a:avLst/>
          </a:prstGeom>
        </p:spPr>
      </p:pic>
      <p:pic>
        <p:nvPicPr>
          <p:cNvPr id="10" name="Picture 9"/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5553620" y="2132880"/>
            <a:ext cx="3401568" cy="722376"/>
          </a:xfrm>
          <a:prstGeom prst="rect">
            <a:avLst/>
          </a:prstGeom>
        </p:spPr>
      </p:pic>
      <p:pic>
        <p:nvPicPr>
          <p:cNvPr id="11" name="Picture 10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5554496" y="3008555"/>
            <a:ext cx="3401568" cy="722376"/>
          </a:xfrm>
          <a:prstGeom prst="rect">
            <a:avLst/>
          </a:prstGeom>
        </p:spPr>
      </p:pic>
      <p:pic>
        <p:nvPicPr>
          <p:cNvPr id="12" name="Picture 11"/>
          <p:cNvPicPr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5552745" y="3884230"/>
            <a:ext cx="3401568" cy="722376"/>
          </a:xfrm>
          <a:prstGeom prst="rect">
            <a:avLst/>
          </a:prstGeom>
        </p:spPr>
      </p:pic>
      <p:pic>
        <p:nvPicPr>
          <p:cNvPr id="13" name="Picture 12"/>
          <p:cNvPicPr>
            <a:picLocks/>
          </p:cNvPicPr>
          <p:nvPr/>
        </p:nvPicPr>
        <p:blipFill>
          <a:blip r:embed="rId6"/>
          <a:stretch>
            <a:fillRect/>
          </a:stretch>
        </p:blipFill>
        <p:spPr>
          <a:xfrm>
            <a:off x="5552745" y="4759905"/>
            <a:ext cx="3401568" cy="722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730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549" y="159174"/>
            <a:ext cx="8939719" cy="599583"/>
          </a:xfrm>
        </p:spPr>
        <p:txBody>
          <a:bodyPr>
            <a:normAutofit/>
          </a:bodyPr>
          <a:lstStyle/>
          <a:p>
            <a:r>
              <a:rPr lang="en-US" sz="2800" dirty="0"/>
              <a:t>Analyzing Impact of TES Integration – 2/2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557" y="923700"/>
            <a:ext cx="8565205" cy="5245933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sz="2000" dirty="0"/>
              <a:t>We need support for What-</a:t>
            </a:r>
            <a:r>
              <a:rPr lang="en-US" sz="2000" dirty="0" err="1"/>
              <a:t>ifing</a:t>
            </a:r>
            <a:r>
              <a:rPr lang="en-US" sz="2000" dirty="0"/>
              <a:t> built into the core of the platform. We need ways to design and evaluate complex Courses of Actions (COAs)/scenarios/business models.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sz="2000" dirty="0"/>
              <a:t>This requires multi-organizational level collaborative decision making and multi-user modeling and collaboration (Secure google docs for power grid modeling and analysis)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sz="2000" dirty="0"/>
              <a:t>A single tool hasn’t been enough, has never been, and won’t be! What’s really needed is a platform that is customizable and extensible. Stakeholders have different needs and highly customized tools that they need to integrate – the platform should be “</a:t>
            </a:r>
            <a:r>
              <a:rPr lang="en-US" sz="2000" b="1" dirty="0"/>
              <a:t>open</a:t>
            </a:r>
            <a:r>
              <a:rPr lang="en-US" sz="2000" dirty="0"/>
              <a:t>” for any such extensions.</a:t>
            </a:r>
          </a:p>
        </p:txBody>
      </p:sp>
    </p:spTree>
    <p:extLst>
      <p:ext uri="{BB962C8B-B14F-4D97-AF65-F5344CB8AC3E}">
        <p14:creationId xmlns:p14="http://schemas.microsoft.com/office/powerpoint/2010/main" val="4139211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59174"/>
            <a:ext cx="8229600" cy="764526"/>
          </a:xfrm>
        </p:spPr>
        <p:txBody>
          <a:bodyPr>
            <a:normAutofit/>
          </a:bodyPr>
          <a:lstStyle/>
          <a:p>
            <a:r>
              <a:rPr lang="en-US" sz="2400" dirty="0"/>
              <a:t>What core technology pieces are needed?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23700"/>
            <a:ext cx="8885357" cy="827279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2000" dirty="0"/>
              <a:t>What we really need…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000" dirty="0"/>
              <a:t>       ..is a simple flower </a:t>
            </a:r>
            <a:r>
              <a:rPr lang="en-US" sz="2000" dirty="0">
                <a:sym typeface="Wingdings" panose="05000000000000000000" pitchFamily="2" charset="2"/>
              </a:rPr>
              <a:t></a:t>
            </a:r>
            <a:endParaRPr lang="en-US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4969" y="923700"/>
            <a:ext cx="3240360" cy="3345076"/>
          </a:xfrm>
          <a:prstGeom prst="rect">
            <a:avLst/>
          </a:prstGeom>
        </p:spPr>
      </p:pic>
      <p:sp>
        <p:nvSpPr>
          <p:cNvPr id="9" name="Freeform 8"/>
          <p:cNvSpPr/>
          <p:nvPr/>
        </p:nvSpPr>
        <p:spPr>
          <a:xfrm>
            <a:off x="2792570" y="4053059"/>
            <a:ext cx="2474718" cy="634294"/>
          </a:xfrm>
          <a:custGeom>
            <a:avLst/>
            <a:gdLst>
              <a:gd name="connsiteX0" fmla="*/ 2416830 w 2416830"/>
              <a:gd name="connsiteY0" fmla="*/ 121859 h 643791"/>
              <a:gd name="connsiteX1" fmla="*/ 1541340 w 2416830"/>
              <a:gd name="connsiteY1" fmla="*/ 263 h 643791"/>
              <a:gd name="connsiteX2" fmla="*/ 748536 w 2416830"/>
              <a:gd name="connsiteY2" fmla="*/ 151042 h 643791"/>
              <a:gd name="connsiteX3" fmla="*/ 111374 w 2416830"/>
              <a:gd name="connsiteY3" fmla="*/ 554740 h 643791"/>
              <a:gd name="connsiteX4" fmla="*/ 33553 w 2416830"/>
              <a:gd name="connsiteY4" fmla="*/ 627697 h 643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16830" h="643791">
                <a:moveTo>
                  <a:pt x="2416830" y="121859"/>
                </a:moveTo>
                <a:cubicBezTo>
                  <a:pt x="2118109" y="58629"/>
                  <a:pt x="1819389" y="-4601"/>
                  <a:pt x="1541340" y="263"/>
                </a:cubicBezTo>
                <a:cubicBezTo>
                  <a:pt x="1263291" y="5127"/>
                  <a:pt x="986864" y="58629"/>
                  <a:pt x="748536" y="151042"/>
                </a:cubicBezTo>
                <a:cubicBezTo>
                  <a:pt x="510208" y="243455"/>
                  <a:pt x="230538" y="475298"/>
                  <a:pt x="111374" y="554740"/>
                </a:cubicBezTo>
                <a:cubicBezTo>
                  <a:pt x="-7790" y="634182"/>
                  <a:pt x="-27245" y="665797"/>
                  <a:pt x="33553" y="627697"/>
                </a:cubicBezTo>
              </a:path>
            </a:pathLst>
          </a:custGeom>
          <a:noFill/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4091213" y="3654599"/>
            <a:ext cx="1303936" cy="2655408"/>
          </a:xfrm>
          <a:custGeom>
            <a:avLst/>
            <a:gdLst>
              <a:gd name="connsiteX0" fmla="*/ 1220088 w 1303936"/>
              <a:gd name="connsiteY0" fmla="*/ 63230 h 2237119"/>
              <a:gd name="connsiteX1" fmla="*/ 1001216 w 1303936"/>
              <a:gd name="connsiteY1" fmla="*/ 1138136 h 2237119"/>
              <a:gd name="connsiteX2" fmla="*/ 412692 w 1303936"/>
              <a:gd name="connsiteY2" fmla="*/ 1916349 h 2237119"/>
              <a:gd name="connsiteX3" fmla="*/ 13858 w 1303936"/>
              <a:gd name="connsiteY3" fmla="*/ 2178996 h 2237119"/>
              <a:gd name="connsiteX4" fmla="*/ 145182 w 1303936"/>
              <a:gd name="connsiteY4" fmla="*/ 2208179 h 2237119"/>
              <a:gd name="connsiteX5" fmla="*/ 660748 w 1303936"/>
              <a:gd name="connsiteY5" fmla="*/ 1833664 h 2237119"/>
              <a:gd name="connsiteX6" fmla="*/ 1088765 w 1303936"/>
              <a:gd name="connsiteY6" fmla="*/ 1157592 h 2237119"/>
              <a:gd name="connsiteX7" fmla="*/ 1273590 w 1303936"/>
              <a:gd name="connsiteY7" fmla="*/ 384243 h 2237119"/>
              <a:gd name="connsiteX8" fmla="*/ 1302773 w 1303936"/>
              <a:gd name="connsiteY8" fmla="*/ 0 h 2237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03936" h="2237119">
                <a:moveTo>
                  <a:pt x="1220088" y="63230"/>
                </a:moveTo>
                <a:cubicBezTo>
                  <a:pt x="1177935" y="446256"/>
                  <a:pt x="1135782" y="829283"/>
                  <a:pt x="1001216" y="1138136"/>
                </a:cubicBezTo>
                <a:cubicBezTo>
                  <a:pt x="866650" y="1446989"/>
                  <a:pt x="577252" y="1742872"/>
                  <a:pt x="412692" y="1916349"/>
                </a:cubicBezTo>
                <a:cubicBezTo>
                  <a:pt x="248132" y="2089826"/>
                  <a:pt x="58443" y="2130358"/>
                  <a:pt x="13858" y="2178996"/>
                </a:cubicBezTo>
                <a:cubicBezTo>
                  <a:pt x="-30727" y="2227634"/>
                  <a:pt x="37367" y="2265734"/>
                  <a:pt x="145182" y="2208179"/>
                </a:cubicBezTo>
                <a:cubicBezTo>
                  <a:pt x="252997" y="2150624"/>
                  <a:pt x="503484" y="2008762"/>
                  <a:pt x="660748" y="1833664"/>
                </a:cubicBezTo>
                <a:cubicBezTo>
                  <a:pt x="818012" y="1658566"/>
                  <a:pt x="986625" y="1399162"/>
                  <a:pt x="1088765" y="1157592"/>
                </a:cubicBezTo>
                <a:cubicBezTo>
                  <a:pt x="1190905" y="916022"/>
                  <a:pt x="1237922" y="577175"/>
                  <a:pt x="1273590" y="384243"/>
                </a:cubicBezTo>
                <a:cubicBezTo>
                  <a:pt x="1309258" y="191311"/>
                  <a:pt x="1304394" y="96466"/>
                  <a:pt x="1302773" y="0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11"/>
          <p:cNvSpPr/>
          <p:nvPr/>
        </p:nvSpPr>
        <p:spPr>
          <a:xfrm>
            <a:off x="2811818" y="4180934"/>
            <a:ext cx="2450320" cy="788100"/>
          </a:xfrm>
          <a:custGeom>
            <a:avLst/>
            <a:gdLst>
              <a:gd name="connsiteX0" fmla="*/ 0 w 2393004"/>
              <a:gd name="connsiteY0" fmla="*/ 535021 h 799901"/>
              <a:gd name="connsiteX1" fmla="*/ 656617 w 2393004"/>
              <a:gd name="connsiteY1" fmla="*/ 797668 h 799901"/>
              <a:gd name="connsiteX2" fmla="*/ 1605064 w 2393004"/>
              <a:gd name="connsiteY2" fmla="*/ 622570 h 799901"/>
              <a:gd name="connsiteX3" fmla="*/ 2393004 w 2393004"/>
              <a:gd name="connsiteY3" fmla="*/ 0 h 799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93004" h="799901">
                <a:moveTo>
                  <a:pt x="0" y="535021"/>
                </a:moveTo>
                <a:cubicBezTo>
                  <a:pt x="194553" y="659049"/>
                  <a:pt x="389106" y="783077"/>
                  <a:pt x="656617" y="797668"/>
                </a:cubicBezTo>
                <a:cubicBezTo>
                  <a:pt x="924128" y="812259"/>
                  <a:pt x="1315666" y="755515"/>
                  <a:pt x="1605064" y="622570"/>
                </a:cubicBezTo>
                <a:cubicBezTo>
                  <a:pt x="1894462" y="489625"/>
                  <a:pt x="2143733" y="244812"/>
                  <a:pt x="2393004" y="0"/>
                </a:cubicBezTo>
              </a:path>
            </a:pathLst>
          </a:custGeom>
          <a:noFill/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 12"/>
          <p:cNvSpPr/>
          <p:nvPr/>
        </p:nvSpPr>
        <p:spPr>
          <a:xfrm>
            <a:off x="5359940" y="4106351"/>
            <a:ext cx="2208178" cy="735027"/>
          </a:xfrm>
          <a:custGeom>
            <a:avLst/>
            <a:gdLst>
              <a:gd name="connsiteX0" fmla="*/ 0 w 2208178"/>
              <a:gd name="connsiteY0" fmla="*/ 107593 h 735027"/>
              <a:gd name="connsiteX1" fmla="*/ 943583 w 2208178"/>
              <a:gd name="connsiteY1" fmla="*/ 10316 h 735027"/>
              <a:gd name="connsiteX2" fmla="*/ 1833663 w 2208178"/>
              <a:gd name="connsiteY2" fmla="*/ 326465 h 735027"/>
              <a:gd name="connsiteX3" fmla="*/ 2208178 w 2208178"/>
              <a:gd name="connsiteY3" fmla="*/ 735027 h 73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08178" h="735027">
                <a:moveTo>
                  <a:pt x="0" y="107593"/>
                </a:moveTo>
                <a:cubicBezTo>
                  <a:pt x="318986" y="40715"/>
                  <a:pt x="637973" y="-26163"/>
                  <a:pt x="943583" y="10316"/>
                </a:cubicBezTo>
                <a:cubicBezTo>
                  <a:pt x="1249194" y="46795"/>
                  <a:pt x="1622897" y="205680"/>
                  <a:pt x="1833663" y="326465"/>
                </a:cubicBezTo>
                <a:cubicBezTo>
                  <a:pt x="2044429" y="447250"/>
                  <a:pt x="2116576" y="660448"/>
                  <a:pt x="2208178" y="735027"/>
                </a:cubicBezTo>
              </a:path>
            </a:pathLst>
          </a:custGeom>
          <a:noFill/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 13"/>
          <p:cNvSpPr/>
          <p:nvPr/>
        </p:nvSpPr>
        <p:spPr>
          <a:xfrm>
            <a:off x="5355076" y="4209080"/>
            <a:ext cx="2217906" cy="847703"/>
          </a:xfrm>
          <a:custGeom>
            <a:avLst/>
            <a:gdLst>
              <a:gd name="connsiteX0" fmla="*/ 0 w 2217906"/>
              <a:gd name="connsiteY0" fmla="*/ 0 h 847703"/>
              <a:gd name="connsiteX1" fmla="*/ 432881 w 2217906"/>
              <a:gd name="connsiteY1" fmla="*/ 569068 h 847703"/>
              <a:gd name="connsiteX2" fmla="*/ 1405647 w 2217906"/>
              <a:gd name="connsiteY2" fmla="*/ 846306 h 847703"/>
              <a:gd name="connsiteX3" fmla="*/ 2217906 w 2217906"/>
              <a:gd name="connsiteY3" fmla="*/ 656617 h 8477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17906" h="847703">
                <a:moveTo>
                  <a:pt x="0" y="0"/>
                </a:moveTo>
                <a:cubicBezTo>
                  <a:pt x="99303" y="214008"/>
                  <a:pt x="198607" y="428017"/>
                  <a:pt x="432881" y="569068"/>
                </a:cubicBezTo>
                <a:cubicBezTo>
                  <a:pt x="667155" y="710119"/>
                  <a:pt x="1108143" y="831715"/>
                  <a:pt x="1405647" y="846306"/>
                </a:cubicBezTo>
                <a:cubicBezTo>
                  <a:pt x="1703151" y="860897"/>
                  <a:pt x="1960528" y="758757"/>
                  <a:pt x="2217906" y="656617"/>
                </a:cubicBezTo>
              </a:path>
            </a:pathLst>
          </a:custGeom>
          <a:noFill/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 16"/>
          <p:cNvSpPr/>
          <p:nvPr/>
        </p:nvSpPr>
        <p:spPr>
          <a:xfrm>
            <a:off x="4445828" y="4322230"/>
            <a:ext cx="806816" cy="1471166"/>
          </a:xfrm>
          <a:custGeom>
            <a:avLst/>
            <a:gdLst>
              <a:gd name="connsiteX0" fmla="*/ 787945 w 787945"/>
              <a:gd name="connsiteY0" fmla="*/ 0 h 1493196"/>
              <a:gd name="connsiteX1" fmla="*/ 214013 w 787945"/>
              <a:gd name="connsiteY1" fmla="*/ 457200 h 1493196"/>
              <a:gd name="connsiteX2" fmla="*/ 4 w 787945"/>
              <a:gd name="connsiteY2" fmla="*/ 963038 h 1493196"/>
              <a:gd name="connsiteX3" fmla="*/ 209149 w 787945"/>
              <a:gd name="connsiteY3" fmla="*/ 1493196 h 1493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7945" h="1493196">
                <a:moveTo>
                  <a:pt x="787945" y="0"/>
                </a:moveTo>
                <a:cubicBezTo>
                  <a:pt x="566640" y="148347"/>
                  <a:pt x="345336" y="296694"/>
                  <a:pt x="214013" y="457200"/>
                </a:cubicBezTo>
                <a:cubicBezTo>
                  <a:pt x="82689" y="617706"/>
                  <a:pt x="815" y="790372"/>
                  <a:pt x="4" y="963038"/>
                </a:cubicBezTo>
                <a:cubicBezTo>
                  <a:pt x="-807" y="1135704"/>
                  <a:pt x="104171" y="1314450"/>
                  <a:pt x="209149" y="1493196"/>
                </a:cubicBezTo>
              </a:path>
            </a:pathLst>
          </a:custGeom>
          <a:noFill/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 17"/>
          <p:cNvSpPr/>
          <p:nvPr/>
        </p:nvSpPr>
        <p:spPr>
          <a:xfrm>
            <a:off x="4737369" y="4337395"/>
            <a:ext cx="831752" cy="1547840"/>
          </a:xfrm>
          <a:custGeom>
            <a:avLst/>
            <a:gdLst>
              <a:gd name="connsiteX0" fmla="*/ 486383 w 812296"/>
              <a:gd name="connsiteY0" fmla="*/ 0 h 1571017"/>
              <a:gd name="connsiteX1" fmla="*/ 773349 w 812296"/>
              <a:gd name="connsiteY1" fmla="*/ 607979 h 1571017"/>
              <a:gd name="connsiteX2" fmla="*/ 724711 w 812296"/>
              <a:gd name="connsiteY2" fmla="*/ 1157592 h 1571017"/>
              <a:gd name="connsiteX3" fmla="*/ 0 w 812296"/>
              <a:gd name="connsiteY3" fmla="*/ 1571017 h 15710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2296" h="1571017">
                <a:moveTo>
                  <a:pt x="486383" y="0"/>
                </a:moveTo>
                <a:cubicBezTo>
                  <a:pt x="610005" y="207523"/>
                  <a:pt x="733628" y="415047"/>
                  <a:pt x="773349" y="607979"/>
                </a:cubicBezTo>
                <a:cubicBezTo>
                  <a:pt x="813070" y="800911"/>
                  <a:pt x="853603" y="997086"/>
                  <a:pt x="724711" y="1157592"/>
                </a:cubicBezTo>
                <a:cubicBezTo>
                  <a:pt x="595820" y="1318098"/>
                  <a:pt x="95655" y="1498060"/>
                  <a:pt x="0" y="1571017"/>
                </a:cubicBezTo>
              </a:path>
            </a:pathLst>
          </a:custGeom>
          <a:noFill/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 18"/>
          <p:cNvSpPr/>
          <p:nvPr/>
        </p:nvSpPr>
        <p:spPr>
          <a:xfrm>
            <a:off x="4649820" y="5789819"/>
            <a:ext cx="87549" cy="97277"/>
          </a:xfrm>
          <a:custGeom>
            <a:avLst/>
            <a:gdLst>
              <a:gd name="connsiteX0" fmla="*/ 0 w 87549"/>
              <a:gd name="connsiteY0" fmla="*/ 0 h 97277"/>
              <a:gd name="connsiteX1" fmla="*/ 87549 w 87549"/>
              <a:gd name="connsiteY1" fmla="*/ 97277 h 97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7549" h="97277">
                <a:moveTo>
                  <a:pt x="0" y="0"/>
                </a:moveTo>
                <a:lnTo>
                  <a:pt x="87549" y="97277"/>
                </a:lnTo>
              </a:path>
            </a:pathLst>
          </a:custGeom>
          <a:noFill/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/>
          <p:cNvSpPr/>
          <p:nvPr/>
        </p:nvSpPr>
        <p:spPr>
          <a:xfrm>
            <a:off x="4603614" y="1837480"/>
            <a:ext cx="1502923" cy="1517515"/>
          </a:xfrm>
          <a:prstGeom prst="ellipse">
            <a:avLst/>
          </a:prstGeom>
          <a:solidFill>
            <a:schemeClr val="bg1"/>
          </a:solidFill>
          <a:ln w="31750">
            <a:solidFill>
              <a:schemeClr val="tx1"/>
            </a:solidFill>
          </a:ln>
          <a:effectLst>
            <a:outerShdw blurRad="40000" dist="23000" dir="5400000" rotWithShape="0">
              <a:schemeClr val="tx1">
                <a:alpha val="35000"/>
              </a:scheme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reeform 20"/>
          <p:cNvSpPr/>
          <p:nvPr/>
        </p:nvSpPr>
        <p:spPr>
          <a:xfrm>
            <a:off x="1561289" y="5846323"/>
            <a:ext cx="1172183" cy="116732"/>
          </a:xfrm>
          <a:custGeom>
            <a:avLst/>
            <a:gdLst>
              <a:gd name="connsiteX0" fmla="*/ 0 w 1172183"/>
              <a:gd name="connsiteY0" fmla="*/ 116732 h 116732"/>
              <a:gd name="connsiteX1" fmla="*/ 92413 w 1172183"/>
              <a:gd name="connsiteY1" fmla="*/ 77822 h 116732"/>
              <a:gd name="connsiteX2" fmla="*/ 111868 w 1172183"/>
              <a:gd name="connsiteY2" fmla="*/ 58366 h 116732"/>
              <a:gd name="connsiteX3" fmla="*/ 179962 w 1172183"/>
              <a:gd name="connsiteY3" fmla="*/ 38911 h 116732"/>
              <a:gd name="connsiteX4" fmla="*/ 204281 w 1172183"/>
              <a:gd name="connsiteY4" fmla="*/ 19456 h 116732"/>
              <a:gd name="connsiteX5" fmla="*/ 335605 w 1172183"/>
              <a:gd name="connsiteY5" fmla="*/ 0 h 116732"/>
              <a:gd name="connsiteX6" fmla="*/ 505839 w 1172183"/>
              <a:gd name="connsiteY6" fmla="*/ 14592 h 116732"/>
              <a:gd name="connsiteX7" fmla="*/ 549613 w 1172183"/>
              <a:gd name="connsiteY7" fmla="*/ 34047 h 116732"/>
              <a:gd name="connsiteX8" fmla="*/ 569068 w 1172183"/>
              <a:gd name="connsiteY8" fmla="*/ 43775 h 116732"/>
              <a:gd name="connsiteX9" fmla="*/ 603115 w 1172183"/>
              <a:gd name="connsiteY9" fmla="*/ 53503 h 116732"/>
              <a:gd name="connsiteX10" fmla="*/ 666345 w 1172183"/>
              <a:gd name="connsiteY10" fmla="*/ 82686 h 116732"/>
              <a:gd name="connsiteX11" fmla="*/ 690664 w 1172183"/>
              <a:gd name="connsiteY11" fmla="*/ 87549 h 116732"/>
              <a:gd name="connsiteX12" fmla="*/ 705256 w 1172183"/>
              <a:gd name="connsiteY12" fmla="*/ 92413 h 116732"/>
              <a:gd name="connsiteX13" fmla="*/ 729575 w 1172183"/>
              <a:gd name="connsiteY13" fmla="*/ 97277 h 116732"/>
              <a:gd name="connsiteX14" fmla="*/ 792805 w 1172183"/>
              <a:gd name="connsiteY14" fmla="*/ 116732 h 116732"/>
              <a:gd name="connsiteX15" fmla="*/ 928992 w 1172183"/>
              <a:gd name="connsiteY15" fmla="*/ 111868 h 116732"/>
              <a:gd name="connsiteX16" fmla="*/ 943583 w 1172183"/>
              <a:gd name="connsiteY16" fmla="*/ 107005 h 116732"/>
              <a:gd name="connsiteX17" fmla="*/ 992222 w 1172183"/>
              <a:gd name="connsiteY17" fmla="*/ 102141 h 116732"/>
              <a:gd name="connsiteX18" fmla="*/ 1055451 w 1172183"/>
              <a:gd name="connsiteY18" fmla="*/ 92413 h 116732"/>
              <a:gd name="connsiteX19" fmla="*/ 1172183 w 1172183"/>
              <a:gd name="connsiteY19" fmla="*/ 87549 h 116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72183" h="116732">
                <a:moveTo>
                  <a:pt x="0" y="116732"/>
                </a:moveTo>
                <a:cubicBezTo>
                  <a:pt x="26905" y="106948"/>
                  <a:pt x="67267" y="94586"/>
                  <a:pt x="92413" y="77822"/>
                </a:cubicBezTo>
                <a:cubicBezTo>
                  <a:pt x="100044" y="72735"/>
                  <a:pt x="103487" y="62091"/>
                  <a:pt x="111868" y="58366"/>
                </a:cubicBezTo>
                <a:cubicBezTo>
                  <a:pt x="133440" y="48779"/>
                  <a:pt x="157264" y="45396"/>
                  <a:pt x="179962" y="38911"/>
                </a:cubicBezTo>
                <a:cubicBezTo>
                  <a:pt x="188068" y="32426"/>
                  <a:pt x="194389" y="22604"/>
                  <a:pt x="204281" y="19456"/>
                </a:cubicBezTo>
                <a:cubicBezTo>
                  <a:pt x="238887" y="8445"/>
                  <a:pt x="296450" y="3916"/>
                  <a:pt x="335605" y="0"/>
                </a:cubicBezTo>
                <a:cubicBezTo>
                  <a:pt x="386663" y="1964"/>
                  <a:pt x="452895" y="-3056"/>
                  <a:pt x="505839" y="14592"/>
                </a:cubicBezTo>
                <a:cubicBezTo>
                  <a:pt x="520987" y="19641"/>
                  <a:pt x="535115" y="27356"/>
                  <a:pt x="549613" y="34047"/>
                </a:cubicBezTo>
                <a:cubicBezTo>
                  <a:pt x="556196" y="37085"/>
                  <a:pt x="562254" y="41297"/>
                  <a:pt x="569068" y="43775"/>
                </a:cubicBezTo>
                <a:cubicBezTo>
                  <a:pt x="580160" y="47809"/>
                  <a:pt x="592156" y="49119"/>
                  <a:pt x="603115" y="53503"/>
                </a:cubicBezTo>
                <a:cubicBezTo>
                  <a:pt x="633782" y="65770"/>
                  <a:pt x="638228" y="74251"/>
                  <a:pt x="666345" y="82686"/>
                </a:cubicBezTo>
                <a:cubicBezTo>
                  <a:pt x="674263" y="85061"/>
                  <a:pt x="682644" y="85544"/>
                  <a:pt x="690664" y="87549"/>
                </a:cubicBezTo>
                <a:cubicBezTo>
                  <a:pt x="695638" y="88792"/>
                  <a:pt x="700282" y="91169"/>
                  <a:pt x="705256" y="92413"/>
                </a:cubicBezTo>
                <a:cubicBezTo>
                  <a:pt x="713276" y="94418"/>
                  <a:pt x="721626" y="95006"/>
                  <a:pt x="729575" y="97277"/>
                </a:cubicBezTo>
                <a:cubicBezTo>
                  <a:pt x="846508" y="130686"/>
                  <a:pt x="729387" y="100877"/>
                  <a:pt x="792805" y="116732"/>
                </a:cubicBezTo>
                <a:cubicBezTo>
                  <a:pt x="838201" y="115111"/>
                  <a:pt x="883662" y="114792"/>
                  <a:pt x="928992" y="111868"/>
                </a:cubicBezTo>
                <a:cubicBezTo>
                  <a:pt x="934108" y="111538"/>
                  <a:pt x="938516" y="107784"/>
                  <a:pt x="943583" y="107005"/>
                </a:cubicBezTo>
                <a:cubicBezTo>
                  <a:pt x="959687" y="104528"/>
                  <a:pt x="976054" y="104162"/>
                  <a:pt x="992222" y="102141"/>
                </a:cubicBezTo>
                <a:cubicBezTo>
                  <a:pt x="1019363" y="98748"/>
                  <a:pt x="1027160" y="94771"/>
                  <a:pt x="1055451" y="92413"/>
                </a:cubicBezTo>
                <a:cubicBezTo>
                  <a:pt x="1121814" y="86883"/>
                  <a:pt x="1121893" y="87549"/>
                  <a:pt x="1172183" y="87549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Freeform 21"/>
          <p:cNvSpPr/>
          <p:nvPr/>
        </p:nvSpPr>
        <p:spPr>
          <a:xfrm>
            <a:off x="2864795" y="5838457"/>
            <a:ext cx="1172183" cy="116732"/>
          </a:xfrm>
          <a:custGeom>
            <a:avLst/>
            <a:gdLst>
              <a:gd name="connsiteX0" fmla="*/ 0 w 1172183"/>
              <a:gd name="connsiteY0" fmla="*/ 116732 h 116732"/>
              <a:gd name="connsiteX1" fmla="*/ 92413 w 1172183"/>
              <a:gd name="connsiteY1" fmla="*/ 77822 h 116732"/>
              <a:gd name="connsiteX2" fmla="*/ 111868 w 1172183"/>
              <a:gd name="connsiteY2" fmla="*/ 58366 h 116732"/>
              <a:gd name="connsiteX3" fmla="*/ 179962 w 1172183"/>
              <a:gd name="connsiteY3" fmla="*/ 38911 h 116732"/>
              <a:gd name="connsiteX4" fmla="*/ 204281 w 1172183"/>
              <a:gd name="connsiteY4" fmla="*/ 19456 h 116732"/>
              <a:gd name="connsiteX5" fmla="*/ 335605 w 1172183"/>
              <a:gd name="connsiteY5" fmla="*/ 0 h 116732"/>
              <a:gd name="connsiteX6" fmla="*/ 505839 w 1172183"/>
              <a:gd name="connsiteY6" fmla="*/ 14592 h 116732"/>
              <a:gd name="connsiteX7" fmla="*/ 549613 w 1172183"/>
              <a:gd name="connsiteY7" fmla="*/ 34047 h 116732"/>
              <a:gd name="connsiteX8" fmla="*/ 569068 w 1172183"/>
              <a:gd name="connsiteY8" fmla="*/ 43775 h 116732"/>
              <a:gd name="connsiteX9" fmla="*/ 603115 w 1172183"/>
              <a:gd name="connsiteY9" fmla="*/ 53503 h 116732"/>
              <a:gd name="connsiteX10" fmla="*/ 666345 w 1172183"/>
              <a:gd name="connsiteY10" fmla="*/ 82686 h 116732"/>
              <a:gd name="connsiteX11" fmla="*/ 690664 w 1172183"/>
              <a:gd name="connsiteY11" fmla="*/ 87549 h 116732"/>
              <a:gd name="connsiteX12" fmla="*/ 705256 w 1172183"/>
              <a:gd name="connsiteY12" fmla="*/ 92413 h 116732"/>
              <a:gd name="connsiteX13" fmla="*/ 729575 w 1172183"/>
              <a:gd name="connsiteY13" fmla="*/ 97277 h 116732"/>
              <a:gd name="connsiteX14" fmla="*/ 792805 w 1172183"/>
              <a:gd name="connsiteY14" fmla="*/ 116732 h 116732"/>
              <a:gd name="connsiteX15" fmla="*/ 928992 w 1172183"/>
              <a:gd name="connsiteY15" fmla="*/ 111868 h 116732"/>
              <a:gd name="connsiteX16" fmla="*/ 943583 w 1172183"/>
              <a:gd name="connsiteY16" fmla="*/ 107005 h 116732"/>
              <a:gd name="connsiteX17" fmla="*/ 992222 w 1172183"/>
              <a:gd name="connsiteY17" fmla="*/ 102141 h 116732"/>
              <a:gd name="connsiteX18" fmla="*/ 1055451 w 1172183"/>
              <a:gd name="connsiteY18" fmla="*/ 92413 h 116732"/>
              <a:gd name="connsiteX19" fmla="*/ 1172183 w 1172183"/>
              <a:gd name="connsiteY19" fmla="*/ 87549 h 116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72183" h="116732">
                <a:moveTo>
                  <a:pt x="0" y="116732"/>
                </a:moveTo>
                <a:cubicBezTo>
                  <a:pt x="26905" y="106948"/>
                  <a:pt x="67267" y="94586"/>
                  <a:pt x="92413" y="77822"/>
                </a:cubicBezTo>
                <a:cubicBezTo>
                  <a:pt x="100044" y="72735"/>
                  <a:pt x="103487" y="62091"/>
                  <a:pt x="111868" y="58366"/>
                </a:cubicBezTo>
                <a:cubicBezTo>
                  <a:pt x="133440" y="48779"/>
                  <a:pt x="157264" y="45396"/>
                  <a:pt x="179962" y="38911"/>
                </a:cubicBezTo>
                <a:cubicBezTo>
                  <a:pt x="188068" y="32426"/>
                  <a:pt x="194389" y="22604"/>
                  <a:pt x="204281" y="19456"/>
                </a:cubicBezTo>
                <a:cubicBezTo>
                  <a:pt x="238887" y="8445"/>
                  <a:pt x="296450" y="3916"/>
                  <a:pt x="335605" y="0"/>
                </a:cubicBezTo>
                <a:cubicBezTo>
                  <a:pt x="386663" y="1964"/>
                  <a:pt x="452895" y="-3056"/>
                  <a:pt x="505839" y="14592"/>
                </a:cubicBezTo>
                <a:cubicBezTo>
                  <a:pt x="520987" y="19641"/>
                  <a:pt x="535115" y="27356"/>
                  <a:pt x="549613" y="34047"/>
                </a:cubicBezTo>
                <a:cubicBezTo>
                  <a:pt x="556196" y="37085"/>
                  <a:pt x="562254" y="41297"/>
                  <a:pt x="569068" y="43775"/>
                </a:cubicBezTo>
                <a:cubicBezTo>
                  <a:pt x="580160" y="47809"/>
                  <a:pt x="592156" y="49119"/>
                  <a:pt x="603115" y="53503"/>
                </a:cubicBezTo>
                <a:cubicBezTo>
                  <a:pt x="633782" y="65770"/>
                  <a:pt x="638228" y="74251"/>
                  <a:pt x="666345" y="82686"/>
                </a:cubicBezTo>
                <a:cubicBezTo>
                  <a:pt x="674263" y="85061"/>
                  <a:pt x="682644" y="85544"/>
                  <a:pt x="690664" y="87549"/>
                </a:cubicBezTo>
                <a:cubicBezTo>
                  <a:pt x="695638" y="88792"/>
                  <a:pt x="700282" y="91169"/>
                  <a:pt x="705256" y="92413"/>
                </a:cubicBezTo>
                <a:cubicBezTo>
                  <a:pt x="713276" y="94418"/>
                  <a:pt x="721626" y="95006"/>
                  <a:pt x="729575" y="97277"/>
                </a:cubicBezTo>
                <a:cubicBezTo>
                  <a:pt x="846508" y="130686"/>
                  <a:pt x="729387" y="100877"/>
                  <a:pt x="792805" y="116732"/>
                </a:cubicBezTo>
                <a:cubicBezTo>
                  <a:pt x="838201" y="115111"/>
                  <a:pt x="883662" y="114792"/>
                  <a:pt x="928992" y="111868"/>
                </a:cubicBezTo>
                <a:cubicBezTo>
                  <a:pt x="934108" y="111538"/>
                  <a:pt x="938516" y="107784"/>
                  <a:pt x="943583" y="107005"/>
                </a:cubicBezTo>
                <a:cubicBezTo>
                  <a:pt x="959687" y="104528"/>
                  <a:pt x="976054" y="104162"/>
                  <a:pt x="992222" y="102141"/>
                </a:cubicBezTo>
                <a:cubicBezTo>
                  <a:pt x="1019363" y="98748"/>
                  <a:pt x="1027160" y="94771"/>
                  <a:pt x="1055451" y="92413"/>
                </a:cubicBezTo>
                <a:cubicBezTo>
                  <a:pt x="1121814" y="86883"/>
                  <a:pt x="1121893" y="87549"/>
                  <a:pt x="1172183" y="87549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Freeform 22"/>
          <p:cNvSpPr/>
          <p:nvPr/>
        </p:nvSpPr>
        <p:spPr>
          <a:xfrm>
            <a:off x="5033055" y="5824924"/>
            <a:ext cx="1172183" cy="116732"/>
          </a:xfrm>
          <a:custGeom>
            <a:avLst/>
            <a:gdLst>
              <a:gd name="connsiteX0" fmla="*/ 0 w 1172183"/>
              <a:gd name="connsiteY0" fmla="*/ 116732 h 116732"/>
              <a:gd name="connsiteX1" fmla="*/ 92413 w 1172183"/>
              <a:gd name="connsiteY1" fmla="*/ 77822 h 116732"/>
              <a:gd name="connsiteX2" fmla="*/ 111868 w 1172183"/>
              <a:gd name="connsiteY2" fmla="*/ 58366 h 116732"/>
              <a:gd name="connsiteX3" fmla="*/ 179962 w 1172183"/>
              <a:gd name="connsiteY3" fmla="*/ 38911 h 116732"/>
              <a:gd name="connsiteX4" fmla="*/ 204281 w 1172183"/>
              <a:gd name="connsiteY4" fmla="*/ 19456 h 116732"/>
              <a:gd name="connsiteX5" fmla="*/ 335605 w 1172183"/>
              <a:gd name="connsiteY5" fmla="*/ 0 h 116732"/>
              <a:gd name="connsiteX6" fmla="*/ 505839 w 1172183"/>
              <a:gd name="connsiteY6" fmla="*/ 14592 h 116732"/>
              <a:gd name="connsiteX7" fmla="*/ 549613 w 1172183"/>
              <a:gd name="connsiteY7" fmla="*/ 34047 h 116732"/>
              <a:gd name="connsiteX8" fmla="*/ 569068 w 1172183"/>
              <a:gd name="connsiteY8" fmla="*/ 43775 h 116732"/>
              <a:gd name="connsiteX9" fmla="*/ 603115 w 1172183"/>
              <a:gd name="connsiteY9" fmla="*/ 53503 h 116732"/>
              <a:gd name="connsiteX10" fmla="*/ 666345 w 1172183"/>
              <a:gd name="connsiteY10" fmla="*/ 82686 h 116732"/>
              <a:gd name="connsiteX11" fmla="*/ 690664 w 1172183"/>
              <a:gd name="connsiteY11" fmla="*/ 87549 h 116732"/>
              <a:gd name="connsiteX12" fmla="*/ 705256 w 1172183"/>
              <a:gd name="connsiteY12" fmla="*/ 92413 h 116732"/>
              <a:gd name="connsiteX13" fmla="*/ 729575 w 1172183"/>
              <a:gd name="connsiteY13" fmla="*/ 97277 h 116732"/>
              <a:gd name="connsiteX14" fmla="*/ 792805 w 1172183"/>
              <a:gd name="connsiteY14" fmla="*/ 116732 h 116732"/>
              <a:gd name="connsiteX15" fmla="*/ 928992 w 1172183"/>
              <a:gd name="connsiteY15" fmla="*/ 111868 h 116732"/>
              <a:gd name="connsiteX16" fmla="*/ 943583 w 1172183"/>
              <a:gd name="connsiteY16" fmla="*/ 107005 h 116732"/>
              <a:gd name="connsiteX17" fmla="*/ 992222 w 1172183"/>
              <a:gd name="connsiteY17" fmla="*/ 102141 h 116732"/>
              <a:gd name="connsiteX18" fmla="*/ 1055451 w 1172183"/>
              <a:gd name="connsiteY18" fmla="*/ 92413 h 116732"/>
              <a:gd name="connsiteX19" fmla="*/ 1172183 w 1172183"/>
              <a:gd name="connsiteY19" fmla="*/ 87549 h 116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72183" h="116732">
                <a:moveTo>
                  <a:pt x="0" y="116732"/>
                </a:moveTo>
                <a:cubicBezTo>
                  <a:pt x="26905" y="106948"/>
                  <a:pt x="67267" y="94586"/>
                  <a:pt x="92413" y="77822"/>
                </a:cubicBezTo>
                <a:cubicBezTo>
                  <a:pt x="100044" y="72735"/>
                  <a:pt x="103487" y="62091"/>
                  <a:pt x="111868" y="58366"/>
                </a:cubicBezTo>
                <a:cubicBezTo>
                  <a:pt x="133440" y="48779"/>
                  <a:pt x="157264" y="45396"/>
                  <a:pt x="179962" y="38911"/>
                </a:cubicBezTo>
                <a:cubicBezTo>
                  <a:pt x="188068" y="32426"/>
                  <a:pt x="194389" y="22604"/>
                  <a:pt x="204281" y="19456"/>
                </a:cubicBezTo>
                <a:cubicBezTo>
                  <a:pt x="238887" y="8445"/>
                  <a:pt x="296450" y="3916"/>
                  <a:pt x="335605" y="0"/>
                </a:cubicBezTo>
                <a:cubicBezTo>
                  <a:pt x="386663" y="1964"/>
                  <a:pt x="452895" y="-3056"/>
                  <a:pt x="505839" y="14592"/>
                </a:cubicBezTo>
                <a:cubicBezTo>
                  <a:pt x="520987" y="19641"/>
                  <a:pt x="535115" y="27356"/>
                  <a:pt x="549613" y="34047"/>
                </a:cubicBezTo>
                <a:cubicBezTo>
                  <a:pt x="556196" y="37085"/>
                  <a:pt x="562254" y="41297"/>
                  <a:pt x="569068" y="43775"/>
                </a:cubicBezTo>
                <a:cubicBezTo>
                  <a:pt x="580160" y="47809"/>
                  <a:pt x="592156" y="49119"/>
                  <a:pt x="603115" y="53503"/>
                </a:cubicBezTo>
                <a:cubicBezTo>
                  <a:pt x="633782" y="65770"/>
                  <a:pt x="638228" y="74251"/>
                  <a:pt x="666345" y="82686"/>
                </a:cubicBezTo>
                <a:cubicBezTo>
                  <a:pt x="674263" y="85061"/>
                  <a:pt x="682644" y="85544"/>
                  <a:pt x="690664" y="87549"/>
                </a:cubicBezTo>
                <a:cubicBezTo>
                  <a:pt x="695638" y="88792"/>
                  <a:pt x="700282" y="91169"/>
                  <a:pt x="705256" y="92413"/>
                </a:cubicBezTo>
                <a:cubicBezTo>
                  <a:pt x="713276" y="94418"/>
                  <a:pt x="721626" y="95006"/>
                  <a:pt x="729575" y="97277"/>
                </a:cubicBezTo>
                <a:cubicBezTo>
                  <a:pt x="846508" y="130686"/>
                  <a:pt x="729387" y="100877"/>
                  <a:pt x="792805" y="116732"/>
                </a:cubicBezTo>
                <a:cubicBezTo>
                  <a:pt x="838201" y="115111"/>
                  <a:pt x="883662" y="114792"/>
                  <a:pt x="928992" y="111868"/>
                </a:cubicBezTo>
                <a:cubicBezTo>
                  <a:pt x="934108" y="111538"/>
                  <a:pt x="938516" y="107784"/>
                  <a:pt x="943583" y="107005"/>
                </a:cubicBezTo>
                <a:cubicBezTo>
                  <a:pt x="959687" y="104528"/>
                  <a:pt x="976054" y="104162"/>
                  <a:pt x="992222" y="102141"/>
                </a:cubicBezTo>
                <a:cubicBezTo>
                  <a:pt x="1019363" y="98748"/>
                  <a:pt x="1027160" y="94771"/>
                  <a:pt x="1055451" y="92413"/>
                </a:cubicBezTo>
                <a:cubicBezTo>
                  <a:pt x="1121814" y="86883"/>
                  <a:pt x="1121893" y="87549"/>
                  <a:pt x="1172183" y="87549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Freeform 23"/>
          <p:cNvSpPr/>
          <p:nvPr/>
        </p:nvSpPr>
        <p:spPr>
          <a:xfrm>
            <a:off x="6429237" y="5824924"/>
            <a:ext cx="1172183" cy="116732"/>
          </a:xfrm>
          <a:custGeom>
            <a:avLst/>
            <a:gdLst>
              <a:gd name="connsiteX0" fmla="*/ 0 w 1172183"/>
              <a:gd name="connsiteY0" fmla="*/ 116732 h 116732"/>
              <a:gd name="connsiteX1" fmla="*/ 92413 w 1172183"/>
              <a:gd name="connsiteY1" fmla="*/ 77822 h 116732"/>
              <a:gd name="connsiteX2" fmla="*/ 111868 w 1172183"/>
              <a:gd name="connsiteY2" fmla="*/ 58366 h 116732"/>
              <a:gd name="connsiteX3" fmla="*/ 179962 w 1172183"/>
              <a:gd name="connsiteY3" fmla="*/ 38911 h 116732"/>
              <a:gd name="connsiteX4" fmla="*/ 204281 w 1172183"/>
              <a:gd name="connsiteY4" fmla="*/ 19456 h 116732"/>
              <a:gd name="connsiteX5" fmla="*/ 335605 w 1172183"/>
              <a:gd name="connsiteY5" fmla="*/ 0 h 116732"/>
              <a:gd name="connsiteX6" fmla="*/ 505839 w 1172183"/>
              <a:gd name="connsiteY6" fmla="*/ 14592 h 116732"/>
              <a:gd name="connsiteX7" fmla="*/ 549613 w 1172183"/>
              <a:gd name="connsiteY7" fmla="*/ 34047 h 116732"/>
              <a:gd name="connsiteX8" fmla="*/ 569068 w 1172183"/>
              <a:gd name="connsiteY8" fmla="*/ 43775 h 116732"/>
              <a:gd name="connsiteX9" fmla="*/ 603115 w 1172183"/>
              <a:gd name="connsiteY9" fmla="*/ 53503 h 116732"/>
              <a:gd name="connsiteX10" fmla="*/ 666345 w 1172183"/>
              <a:gd name="connsiteY10" fmla="*/ 82686 h 116732"/>
              <a:gd name="connsiteX11" fmla="*/ 690664 w 1172183"/>
              <a:gd name="connsiteY11" fmla="*/ 87549 h 116732"/>
              <a:gd name="connsiteX12" fmla="*/ 705256 w 1172183"/>
              <a:gd name="connsiteY12" fmla="*/ 92413 h 116732"/>
              <a:gd name="connsiteX13" fmla="*/ 729575 w 1172183"/>
              <a:gd name="connsiteY13" fmla="*/ 97277 h 116732"/>
              <a:gd name="connsiteX14" fmla="*/ 792805 w 1172183"/>
              <a:gd name="connsiteY14" fmla="*/ 116732 h 116732"/>
              <a:gd name="connsiteX15" fmla="*/ 928992 w 1172183"/>
              <a:gd name="connsiteY15" fmla="*/ 111868 h 116732"/>
              <a:gd name="connsiteX16" fmla="*/ 943583 w 1172183"/>
              <a:gd name="connsiteY16" fmla="*/ 107005 h 116732"/>
              <a:gd name="connsiteX17" fmla="*/ 992222 w 1172183"/>
              <a:gd name="connsiteY17" fmla="*/ 102141 h 116732"/>
              <a:gd name="connsiteX18" fmla="*/ 1055451 w 1172183"/>
              <a:gd name="connsiteY18" fmla="*/ 92413 h 116732"/>
              <a:gd name="connsiteX19" fmla="*/ 1172183 w 1172183"/>
              <a:gd name="connsiteY19" fmla="*/ 87549 h 116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72183" h="116732">
                <a:moveTo>
                  <a:pt x="0" y="116732"/>
                </a:moveTo>
                <a:cubicBezTo>
                  <a:pt x="26905" y="106948"/>
                  <a:pt x="67267" y="94586"/>
                  <a:pt x="92413" y="77822"/>
                </a:cubicBezTo>
                <a:cubicBezTo>
                  <a:pt x="100044" y="72735"/>
                  <a:pt x="103487" y="62091"/>
                  <a:pt x="111868" y="58366"/>
                </a:cubicBezTo>
                <a:cubicBezTo>
                  <a:pt x="133440" y="48779"/>
                  <a:pt x="157264" y="45396"/>
                  <a:pt x="179962" y="38911"/>
                </a:cubicBezTo>
                <a:cubicBezTo>
                  <a:pt x="188068" y="32426"/>
                  <a:pt x="194389" y="22604"/>
                  <a:pt x="204281" y="19456"/>
                </a:cubicBezTo>
                <a:cubicBezTo>
                  <a:pt x="238887" y="8445"/>
                  <a:pt x="296450" y="3916"/>
                  <a:pt x="335605" y="0"/>
                </a:cubicBezTo>
                <a:cubicBezTo>
                  <a:pt x="386663" y="1964"/>
                  <a:pt x="452895" y="-3056"/>
                  <a:pt x="505839" y="14592"/>
                </a:cubicBezTo>
                <a:cubicBezTo>
                  <a:pt x="520987" y="19641"/>
                  <a:pt x="535115" y="27356"/>
                  <a:pt x="549613" y="34047"/>
                </a:cubicBezTo>
                <a:cubicBezTo>
                  <a:pt x="556196" y="37085"/>
                  <a:pt x="562254" y="41297"/>
                  <a:pt x="569068" y="43775"/>
                </a:cubicBezTo>
                <a:cubicBezTo>
                  <a:pt x="580160" y="47809"/>
                  <a:pt x="592156" y="49119"/>
                  <a:pt x="603115" y="53503"/>
                </a:cubicBezTo>
                <a:cubicBezTo>
                  <a:pt x="633782" y="65770"/>
                  <a:pt x="638228" y="74251"/>
                  <a:pt x="666345" y="82686"/>
                </a:cubicBezTo>
                <a:cubicBezTo>
                  <a:pt x="674263" y="85061"/>
                  <a:pt x="682644" y="85544"/>
                  <a:pt x="690664" y="87549"/>
                </a:cubicBezTo>
                <a:cubicBezTo>
                  <a:pt x="695638" y="88792"/>
                  <a:pt x="700282" y="91169"/>
                  <a:pt x="705256" y="92413"/>
                </a:cubicBezTo>
                <a:cubicBezTo>
                  <a:pt x="713276" y="94418"/>
                  <a:pt x="721626" y="95006"/>
                  <a:pt x="729575" y="97277"/>
                </a:cubicBezTo>
                <a:cubicBezTo>
                  <a:pt x="846508" y="130686"/>
                  <a:pt x="729387" y="100877"/>
                  <a:pt x="792805" y="116732"/>
                </a:cubicBezTo>
                <a:cubicBezTo>
                  <a:pt x="838201" y="115111"/>
                  <a:pt x="883662" y="114792"/>
                  <a:pt x="928992" y="111868"/>
                </a:cubicBezTo>
                <a:cubicBezTo>
                  <a:pt x="934108" y="111538"/>
                  <a:pt x="938516" y="107784"/>
                  <a:pt x="943583" y="107005"/>
                </a:cubicBezTo>
                <a:cubicBezTo>
                  <a:pt x="959687" y="104528"/>
                  <a:pt x="976054" y="104162"/>
                  <a:pt x="992222" y="102141"/>
                </a:cubicBezTo>
                <a:cubicBezTo>
                  <a:pt x="1019363" y="98748"/>
                  <a:pt x="1027160" y="94771"/>
                  <a:pt x="1055451" y="92413"/>
                </a:cubicBezTo>
                <a:cubicBezTo>
                  <a:pt x="1121814" y="86883"/>
                  <a:pt x="1121893" y="87549"/>
                  <a:pt x="1172183" y="87549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1561289" y="6152421"/>
            <a:ext cx="1172183" cy="116732"/>
          </a:xfrm>
          <a:custGeom>
            <a:avLst/>
            <a:gdLst>
              <a:gd name="connsiteX0" fmla="*/ 0 w 1172183"/>
              <a:gd name="connsiteY0" fmla="*/ 116732 h 116732"/>
              <a:gd name="connsiteX1" fmla="*/ 92413 w 1172183"/>
              <a:gd name="connsiteY1" fmla="*/ 77822 h 116732"/>
              <a:gd name="connsiteX2" fmla="*/ 111868 w 1172183"/>
              <a:gd name="connsiteY2" fmla="*/ 58366 h 116732"/>
              <a:gd name="connsiteX3" fmla="*/ 179962 w 1172183"/>
              <a:gd name="connsiteY3" fmla="*/ 38911 h 116732"/>
              <a:gd name="connsiteX4" fmla="*/ 204281 w 1172183"/>
              <a:gd name="connsiteY4" fmla="*/ 19456 h 116732"/>
              <a:gd name="connsiteX5" fmla="*/ 335605 w 1172183"/>
              <a:gd name="connsiteY5" fmla="*/ 0 h 116732"/>
              <a:gd name="connsiteX6" fmla="*/ 505839 w 1172183"/>
              <a:gd name="connsiteY6" fmla="*/ 14592 h 116732"/>
              <a:gd name="connsiteX7" fmla="*/ 549613 w 1172183"/>
              <a:gd name="connsiteY7" fmla="*/ 34047 h 116732"/>
              <a:gd name="connsiteX8" fmla="*/ 569068 w 1172183"/>
              <a:gd name="connsiteY8" fmla="*/ 43775 h 116732"/>
              <a:gd name="connsiteX9" fmla="*/ 603115 w 1172183"/>
              <a:gd name="connsiteY9" fmla="*/ 53503 h 116732"/>
              <a:gd name="connsiteX10" fmla="*/ 666345 w 1172183"/>
              <a:gd name="connsiteY10" fmla="*/ 82686 h 116732"/>
              <a:gd name="connsiteX11" fmla="*/ 690664 w 1172183"/>
              <a:gd name="connsiteY11" fmla="*/ 87549 h 116732"/>
              <a:gd name="connsiteX12" fmla="*/ 705256 w 1172183"/>
              <a:gd name="connsiteY12" fmla="*/ 92413 h 116732"/>
              <a:gd name="connsiteX13" fmla="*/ 729575 w 1172183"/>
              <a:gd name="connsiteY13" fmla="*/ 97277 h 116732"/>
              <a:gd name="connsiteX14" fmla="*/ 792805 w 1172183"/>
              <a:gd name="connsiteY14" fmla="*/ 116732 h 116732"/>
              <a:gd name="connsiteX15" fmla="*/ 928992 w 1172183"/>
              <a:gd name="connsiteY15" fmla="*/ 111868 h 116732"/>
              <a:gd name="connsiteX16" fmla="*/ 943583 w 1172183"/>
              <a:gd name="connsiteY16" fmla="*/ 107005 h 116732"/>
              <a:gd name="connsiteX17" fmla="*/ 992222 w 1172183"/>
              <a:gd name="connsiteY17" fmla="*/ 102141 h 116732"/>
              <a:gd name="connsiteX18" fmla="*/ 1055451 w 1172183"/>
              <a:gd name="connsiteY18" fmla="*/ 92413 h 116732"/>
              <a:gd name="connsiteX19" fmla="*/ 1172183 w 1172183"/>
              <a:gd name="connsiteY19" fmla="*/ 87549 h 116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72183" h="116732">
                <a:moveTo>
                  <a:pt x="0" y="116732"/>
                </a:moveTo>
                <a:cubicBezTo>
                  <a:pt x="26905" y="106948"/>
                  <a:pt x="67267" y="94586"/>
                  <a:pt x="92413" y="77822"/>
                </a:cubicBezTo>
                <a:cubicBezTo>
                  <a:pt x="100044" y="72735"/>
                  <a:pt x="103487" y="62091"/>
                  <a:pt x="111868" y="58366"/>
                </a:cubicBezTo>
                <a:cubicBezTo>
                  <a:pt x="133440" y="48779"/>
                  <a:pt x="157264" y="45396"/>
                  <a:pt x="179962" y="38911"/>
                </a:cubicBezTo>
                <a:cubicBezTo>
                  <a:pt x="188068" y="32426"/>
                  <a:pt x="194389" y="22604"/>
                  <a:pt x="204281" y="19456"/>
                </a:cubicBezTo>
                <a:cubicBezTo>
                  <a:pt x="238887" y="8445"/>
                  <a:pt x="296450" y="3916"/>
                  <a:pt x="335605" y="0"/>
                </a:cubicBezTo>
                <a:cubicBezTo>
                  <a:pt x="386663" y="1964"/>
                  <a:pt x="452895" y="-3056"/>
                  <a:pt x="505839" y="14592"/>
                </a:cubicBezTo>
                <a:cubicBezTo>
                  <a:pt x="520987" y="19641"/>
                  <a:pt x="535115" y="27356"/>
                  <a:pt x="549613" y="34047"/>
                </a:cubicBezTo>
                <a:cubicBezTo>
                  <a:pt x="556196" y="37085"/>
                  <a:pt x="562254" y="41297"/>
                  <a:pt x="569068" y="43775"/>
                </a:cubicBezTo>
                <a:cubicBezTo>
                  <a:pt x="580160" y="47809"/>
                  <a:pt x="592156" y="49119"/>
                  <a:pt x="603115" y="53503"/>
                </a:cubicBezTo>
                <a:cubicBezTo>
                  <a:pt x="633782" y="65770"/>
                  <a:pt x="638228" y="74251"/>
                  <a:pt x="666345" y="82686"/>
                </a:cubicBezTo>
                <a:cubicBezTo>
                  <a:pt x="674263" y="85061"/>
                  <a:pt x="682644" y="85544"/>
                  <a:pt x="690664" y="87549"/>
                </a:cubicBezTo>
                <a:cubicBezTo>
                  <a:pt x="695638" y="88792"/>
                  <a:pt x="700282" y="91169"/>
                  <a:pt x="705256" y="92413"/>
                </a:cubicBezTo>
                <a:cubicBezTo>
                  <a:pt x="713276" y="94418"/>
                  <a:pt x="721626" y="95006"/>
                  <a:pt x="729575" y="97277"/>
                </a:cubicBezTo>
                <a:cubicBezTo>
                  <a:pt x="846508" y="130686"/>
                  <a:pt x="729387" y="100877"/>
                  <a:pt x="792805" y="116732"/>
                </a:cubicBezTo>
                <a:cubicBezTo>
                  <a:pt x="838201" y="115111"/>
                  <a:pt x="883662" y="114792"/>
                  <a:pt x="928992" y="111868"/>
                </a:cubicBezTo>
                <a:cubicBezTo>
                  <a:pt x="934108" y="111538"/>
                  <a:pt x="938516" y="107784"/>
                  <a:pt x="943583" y="107005"/>
                </a:cubicBezTo>
                <a:cubicBezTo>
                  <a:pt x="959687" y="104528"/>
                  <a:pt x="976054" y="104162"/>
                  <a:pt x="992222" y="102141"/>
                </a:cubicBezTo>
                <a:cubicBezTo>
                  <a:pt x="1019363" y="98748"/>
                  <a:pt x="1027160" y="94771"/>
                  <a:pt x="1055451" y="92413"/>
                </a:cubicBezTo>
                <a:cubicBezTo>
                  <a:pt x="1121814" y="86883"/>
                  <a:pt x="1121893" y="87549"/>
                  <a:pt x="1172183" y="87549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Freeform 25"/>
          <p:cNvSpPr/>
          <p:nvPr/>
        </p:nvSpPr>
        <p:spPr>
          <a:xfrm>
            <a:off x="2864795" y="6144555"/>
            <a:ext cx="1172183" cy="116732"/>
          </a:xfrm>
          <a:custGeom>
            <a:avLst/>
            <a:gdLst>
              <a:gd name="connsiteX0" fmla="*/ 0 w 1172183"/>
              <a:gd name="connsiteY0" fmla="*/ 116732 h 116732"/>
              <a:gd name="connsiteX1" fmla="*/ 92413 w 1172183"/>
              <a:gd name="connsiteY1" fmla="*/ 77822 h 116732"/>
              <a:gd name="connsiteX2" fmla="*/ 111868 w 1172183"/>
              <a:gd name="connsiteY2" fmla="*/ 58366 h 116732"/>
              <a:gd name="connsiteX3" fmla="*/ 179962 w 1172183"/>
              <a:gd name="connsiteY3" fmla="*/ 38911 h 116732"/>
              <a:gd name="connsiteX4" fmla="*/ 204281 w 1172183"/>
              <a:gd name="connsiteY4" fmla="*/ 19456 h 116732"/>
              <a:gd name="connsiteX5" fmla="*/ 335605 w 1172183"/>
              <a:gd name="connsiteY5" fmla="*/ 0 h 116732"/>
              <a:gd name="connsiteX6" fmla="*/ 505839 w 1172183"/>
              <a:gd name="connsiteY6" fmla="*/ 14592 h 116732"/>
              <a:gd name="connsiteX7" fmla="*/ 549613 w 1172183"/>
              <a:gd name="connsiteY7" fmla="*/ 34047 h 116732"/>
              <a:gd name="connsiteX8" fmla="*/ 569068 w 1172183"/>
              <a:gd name="connsiteY8" fmla="*/ 43775 h 116732"/>
              <a:gd name="connsiteX9" fmla="*/ 603115 w 1172183"/>
              <a:gd name="connsiteY9" fmla="*/ 53503 h 116732"/>
              <a:gd name="connsiteX10" fmla="*/ 666345 w 1172183"/>
              <a:gd name="connsiteY10" fmla="*/ 82686 h 116732"/>
              <a:gd name="connsiteX11" fmla="*/ 690664 w 1172183"/>
              <a:gd name="connsiteY11" fmla="*/ 87549 h 116732"/>
              <a:gd name="connsiteX12" fmla="*/ 705256 w 1172183"/>
              <a:gd name="connsiteY12" fmla="*/ 92413 h 116732"/>
              <a:gd name="connsiteX13" fmla="*/ 729575 w 1172183"/>
              <a:gd name="connsiteY13" fmla="*/ 97277 h 116732"/>
              <a:gd name="connsiteX14" fmla="*/ 792805 w 1172183"/>
              <a:gd name="connsiteY14" fmla="*/ 116732 h 116732"/>
              <a:gd name="connsiteX15" fmla="*/ 928992 w 1172183"/>
              <a:gd name="connsiteY15" fmla="*/ 111868 h 116732"/>
              <a:gd name="connsiteX16" fmla="*/ 943583 w 1172183"/>
              <a:gd name="connsiteY16" fmla="*/ 107005 h 116732"/>
              <a:gd name="connsiteX17" fmla="*/ 992222 w 1172183"/>
              <a:gd name="connsiteY17" fmla="*/ 102141 h 116732"/>
              <a:gd name="connsiteX18" fmla="*/ 1055451 w 1172183"/>
              <a:gd name="connsiteY18" fmla="*/ 92413 h 116732"/>
              <a:gd name="connsiteX19" fmla="*/ 1172183 w 1172183"/>
              <a:gd name="connsiteY19" fmla="*/ 87549 h 116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72183" h="116732">
                <a:moveTo>
                  <a:pt x="0" y="116732"/>
                </a:moveTo>
                <a:cubicBezTo>
                  <a:pt x="26905" y="106948"/>
                  <a:pt x="67267" y="94586"/>
                  <a:pt x="92413" y="77822"/>
                </a:cubicBezTo>
                <a:cubicBezTo>
                  <a:pt x="100044" y="72735"/>
                  <a:pt x="103487" y="62091"/>
                  <a:pt x="111868" y="58366"/>
                </a:cubicBezTo>
                <a:cubicBezTo>
                  <a:pt x="133440" y="48779"/>
                  <a:pt x="157264" y="45396"/>
                  <a:pt x="179962" y="38911"/>
                </a:cubicBezTo>
                <a:cubicBezTo>
                  <a:pt x="188068" y="32426"/>
                  <a:pt x="194389" y="22604"/>
                  <a:pt x="204281" y="19456"/>
                </a:cubicBezTo>
                <a:cubicBezTo>
                  <a:pt x="238887" y="8445"/>
                  <a:pt x="296450" y="3916"/>
                  <a:pt x="335605" y="0"/>
                </a:cubicBezTo>
                <a:cubicBezTo>
                  <a:pt x="386663" y="1964"/>
                  <a:pt x="452895" y="-3056"/>
                  <a:pt x="505839" y="14592"/>
                </a:cubicBezTo>
                <a:cubicBezTo>
                  <a:pt x="520987" y="19641"/>
                  <a:pt x="535115" y="27356"/>
                  <a:pt x="549613" y="34047"/>
                </a:cubicBezTo>
                <a:cubicBezTo>
                  <a:pt x="556196" y="37085"/>
                  <a:pt x="562254" y="41297"/>
                  <a:pt x="569068" y="43775"/>
                </a:cubicBezTo>
                <a:cubicBezTo>
                  <a:pt x="580160" y="47809"/>
                  <a:pt x="592156" y="49119"/>
                  <a:pt x="603115" y="53503"/>
                </a:cubicBezTo>
                <a:cubicBezTo>
                  <a:pt x="633782" y="65770"/>
                  <a:pt x="638228" y="74251"/>
                  <a:pt x="666345" y="82686"/>
                </a:cubicBezTo>
                <a:cubicBezTo>
                  <a:pt x="674263" y="85061"/>
                  <a:pt x="682644" y="85544"/>
                  <a:pt x="690664" y="87549"/>
                </a:cubicBezTo>
                <a:cubicBezTo>
                  <a:pt x="695638" y="88792"/>
                  <a:pt x="700282" y="91169"/>
                  <a:pt x="705256" y="92413"/>
                </a:cubicBezTo>
                <a:cubicBezTo>
                  <a:pt x="713276" y="94418"/>
                  <a:pt x="721626" y="95006"/>
                  <a:pt x="729575" y="97277"/>
                </a:cubicBezTo>
                <a:cubicBezTo>
                  <a:pt x="846508" y="130686"/>
                  <a:pt x="729387" y="100877"/>
                  <a:pt x="792805" y="116732"/>
                </a:cubicBezTo>
                <a:cubicBezTo>
                  <a:pt x="838201" y="115111"/>
                  <a:pt x="883662" y="114792"/>
                  <a:pt x="928992" y="111868"/>
                </a:cubicBezTo>
                <a:cubicBezTo>
                  <a:pt x="934108" y="111538"/>
                  <a:pt x="938516" y="107784"/>
                  <a:pt x="943583" y="107005"/>
                </a:cubicBezTo>
                <a:cubicBezTo>
                  <a:pt x="959687" y="104528"/>
                  <a:pt x="976054" y="104162"/>
                  <a:pt x="992222" y="102141"/>
                </a:cubicBezTo>
                <a:cubicBezTo>
                  <a:pt x="1019363" y="98748"/>
                  <a:pt x="1027160" y="94771"/>
                  <a:pt x="1055451" y="92413"/>
                </a:cubicBezTo>
                <a:cubicBezTo>
                  <a:pt x="1121814" y="86883"/>
                  <a:pt x="1121893" y="87549"/>
                  <a:pt x="1172183" y="87549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Freeform 26"/>
          <p:cNvSpPr/>
          <p:nvPr/>
        </p:nvSpPr>
        <p:spPr>
          <a:xfrm>
            <a:off x="5033055" y="6131022"/>
            <a:ext cx="1172183" cy="116732"/>
          </a:xfrm>
          <a:custGeom>
            <a:avLst/>
            <a:gdLst>
              <a:gd name="connsiteX0" fmla="*/ 0 w 1172183"/>
              <a:gd name="connsiteY0" fmla="*/ 116732 h 116732"/>
              <a:gd name="connsiteX1" fmla="*/ 92413 w 1172183"/>
              <a:gd name="connsiteY1" fmla="*/ 77822 h 116732"/>
              <a:gd name="connsiteX2" fmla="*/ 111868 w 1172183"/>
              <a:gd name="connsiteY2" fmla="*/ 58366 h 116732"/>
              <a:gd name="connsiteX3" fmla="*/ 179962 w 1172183"/>
              <a:gd name="connsiteY3" fmla="*/ 38911 h 116732"/>
              <a:gd name="connsiteX4" fmla="*/ 204281 w 1172183"/>
              <a:gd name="connsiteY4" fmla="*/ 19456 h 116732"/>
              <a:gd name="connsiteX5" fmla="*/ 335605 w 1172183"/>
              <a:gd name="connsiteY5" fmla="*/ 0 h 116732"/>
              <a:gd name="connsiteX6" fmla="*/ 505839 w 1172183"/>
              <a:gd name="connsiteY6" fmla="*/ 14592 h 116732"/>
              <a:gd name="connsiteX7" fmla="*/ 549613 w 1172183"/>
              <a:gd name="connsiteY7" fmla="*/ 34047 h 116732"/>
              <a:gd name="connsiteX8" fmla="*/ 569068 w 1172183"/>
              <a:gd name="connsiteY8" fmla="*/ 43775 h 116732"/>
              <a:gd name="connsiteX9" fmla="*/ 603115 w 1172183"/>
              <a:gd name="connsiteY9" fmla="*/ 53503 h 116732"/>
              <a:gd name="connsiteX10" fmla="*/ 666345 w 1172183"/>
              <a:gd name="connsiteY10" fmla="*/ 82686 h 116732"/>
              <a:gd name="connsiteX11" fmla="*/ 690664 w 1172183"/>
              <a:gd name="connsiteY11" fmla="*/ 87549 h 116732"/>
              <a:gd name="connsiteX12" fmla="*/ 705256 w 1172183"/>
              <a:gd name="connsiteY12" fmla="*/ 92413 h 116732"/>
              <a:gd name="connsiteX13" fmla="*/ 729575 w 1172183"/>
              <a:gd name="connsiteY13" fmla="*/ 97277 h 116732"/>
              <a:gd name="connsiteX14" fmla="*/ 792805 w 1172183"/>
              <a:gd name="connsiteY14" fmla="*/ 116732 h 116732"/>
              <a:gd name="connsiteX15" fmla="*/ 928992 w 1172183"/>
              <a:gd name="connsiteY15" fmla="*/ 111868 h 116732"/>
              <a:gd name="connsiteX16" fmla="*/ 943583 w 1172183"/>
              <a:gd name="connsiteY16" fmla="*/ 107005 h 116732"/>
              <a:gd name="connsiteX17" fmla="*/ 992222 w 1172183"/>
              <a:gd name="connsiteY17" fmla="*/ 102141 h 116732"/>
              <a:gd name="connsiteX18" fmla="*/ 1055451 w 1172183"/>
              <a:gd name="connsiteY18" fmla="*/ 92413 h 116732"/>
              <a:gd name="connsiteX19" fmla="*/ 1172183 w 1172183"/>
              <a:gd name="connsiteY19" fmla="*/ 87549 h 116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72183" h="116732">
                <a:moveTo>
                  <a:pt x="0" y="116732"/>
                </a:moveTo>
                <a:cubicBezTo>
                  <a:pt x="26905" y="106948"/>
                  <a:pt x="67267" y="94586"/>
                  <a:pt x="92413" y="77822"/>
                </a:cubicBezTo>
                <a:cubicBezTo>
                  <a:pt x="100044" y="72735"/>
                  <a:pt x="103487" y="62091"/>
                  <a:pt x="111868" y="58366"/>
                </a:cubicBezTo>
                <a:cubicBezTo>
                  <a:pt x="133440" y="48779"/>
                  <a:pt x="157264" y="45396"/>
                  <a:pt x="179962" y="38911"/>
                </a:cubicBezTo>
                <a:cubicBezTo>
                  <a:pt x="188068" y="32426"/>
                  <a:pt x="194389" y="22604"/>
                  <a:pt x="204281" y="19456"/>
                </a:cubicBezTo>
                <a:cubicBezTo>
                  <a:pt x="238887" y="8445"/>
                  <a:pt x="296450" y="3916"/>
                  <a:pt x="335605" y="0"/>
                </a:cubicBezTo>
                <a:cubicBezTo>
                  <a:pt x="386663" y="1964"/>
                  <a:pt x="452895" y="-3056"/>
                  <a:pt x="505839" y="14592"/>
                </a:cubicBezTo>
                <a:cubicBezTo>
                  <a:pt x="520987" y="19641"/>
                  <a:pt x="535115" y="27356"/>
                  <a:pt x="549613" y="34047"/>
                </a:cubicBezTo>
                <a:cubicBezTo>
                  <a:pt x="556196" y="37085"/>
                  <a:pt x="562254" y="41297"/>
                  <a:pt x="569068" y="43775"/>
                </a:cubicBezTo>
                <a:cubicBezTo>
                  <a:pt x="580160" y="47809"/>
                  <a:pt x="592156" y="49119"/>
                  <a:pt x="603115" y="53503"/>
                </a:cubicBezTo>
                <a:cubicBezTo>
                  <a:pt x="633782" y="65770"/>
                  <a:pt x="638228" y="74251"/>
                  <a:pt x="666345" y="82686"/>
                </a:cubicBezTo>
                <a:cubicBezTo>
                  <a:pt x="674263" y="85061"/>
                  <a:pt x="682644" y="85544"/>
                  <a:pt x="690664" y="87549"/>
                </a:cubicBezTo>
                <a:cubicBezTo>
                  <a:pt x="695638" y="88792"/>
                  <a:pt x="700282" y="91169"/>
                  <a:pt x="705256" y="92413"/>
                </a:cubicBezTo>
                <a:cubicBezTo>
                  <a:pt x="713276" y="94418"/>
                  <a:pt x="721626" y="95006"/>
                  <a:pt x="729575" y="97277"/>
                </a:cubicBezTo>
                <a:cubicBezTo>
                  <a:pt x="846508" y="130686"/>
                  <a:pt x="729387" y="100877"/>
                  <a:pt x="792805" y="116732"/>
                </a:cubicBezTo>
                <a:cubicBezTo>
                  <a:pt x="838201" y="115111"/>
                  <a:pt x="883662" y="114792"/>
                  <a:pt x="928992" y="111868"/>
                </a:cubicBezTo>
                <a:cubicBezTo>
                  <a:pt x="934108" y="111538"/>
                  <a:pt x="938516" y="107784"/>
                  <a:pt x="943583" y="107005"/>
                </a:cubicBezTo>
                <a:cubicBezTo>
                  <a:pt x="959687" y="104528"/>
                  <a:pt x="976054" y="104162"/>
                  <a:pt x="992222" y="102141"/>
                </a:cubicBezTo>
                <a:cubicBezTo>
                  <a:pt x="1019363" y="98748"/>
                  <a:pt x="1027160" y="94771"/>
                  <a:pt x="1055451" y="92413"/>
                </a:cubicBezTo>
                <a:cubicBezTo>
                  <a:pt x="1121814" y="86883"/>
                  <a:pt x="1121893" y="87549"/>
                  <a:pt x="1172183" y="87549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 27"/>
          <p:cNvSpPr/>
          <p:nvPr/>
        </p:nvSpPr>
        <p:spPr>
          <a:xfrm>
            <a:off x="6429237" y="6131022"/>
            <a:ext cx="1172183" cy="116732"/>
          </a:xfrm>
          <a:custGeom>
            <a:avLst/>
            <a:gdLst>
              <a:gd name="connsiteX0" fmla="*/ 0 w 1172183"/>
              <a:gd name="connsiteY0" fmla="*/ 116732 h 116732"/>
              <a:gd name="connsiteX1" fmla="*/ 92413 w 1172183"/>
              <a:gd name="connsiteY1" fmla="*/ 77822 h 116732"/>
              <a:gd name="connsiteX2" fmla="*/ 111868 w 1172183"/>
              <a:gd name="connsiteY2" fmla="*/ 58366 h 116732"/>
              <a:gd name="connsiteX3" fmla="*/ 179962 w 1172183"/>
              <a:gd name="connsiteY3" fmla="*/ 38911 h 116732"/>
              <a:gd name="connsiteX4" fmla="*/ 204281 w 1172183"/>
              <a:gd name="connsiteY4" fmla="*/ 19456 h 116732"/>
              <a:gd name="connsiteX5" fmla="*/ 335605 w 1172183"/>
              <a:gd name="connsiteY5" fmla="*/ 0 h 116732"/>
              <a:gd name="connsiteX6" fmla="*/ 505839 w 1172183"/>
              <a:gd name="connsiteY6" fmla="*/ 14592 h 116732"/>
              <a:gd name="connsiteX7" fmla="*/ 549613 w 1172183"/>
              <a:gd name="connsiteY7" fmla="*/ 34047 h 116732"/>
              <a:gd name="connsiteX8" fmla="*/ 569068 w 1172183"/>
              <a:gd name="connsiteY8" fmla="*/ 43775 h 116732"/>
              <a:gd name="connsiteX9" fmla="*/ 603115 w 1172183"/>
              <a:gd name="connsiteY9" fmla="*/ 53503 h 116732"/>
              <a:gd name="connsiteX10" fmla="*/ 666345 w 1172183"/>
              <a:gd name="connsiteY10" fmla="*/ 82686 h 116732"/>
              <a:gd name="connsiteX11" fmla="*/ 690664 w 1172183"/>
              <a:gd name="connsiteY11" fmla="*/ 87549 h 116732"/>
              <a:gd name="connsiteX12" fmla="*/ 705256 w 1172183"/>
              <a:gd name="connsiteY12" fmla="*/ 92413 h 116732"/>
              <a:gd name="connsiteX13" fmla="*/ 729575 w 1172183"/>
              <a:gd name="connsiteY13" fmla="*/ 97277 h 116732"/>
              <a:gd name="connsiteX14" fmla="*/ 792805 w 1172183"/>
              <a:gd name="connsiteY14" fmla="*/ 116732 h 116732"/>
              <a:gd name="connsiteX15" fmla="*/ 928992 w 1172183"/>
              <a:gd name="connsiteY15" fmla="*/ 111868 h 116732"/>
              <a:gd name="connsiteX16" fmla="*/ 943583 w 1172183"/>
              <a:gd name="connsiteY16" fmla="*/ 107005 h 116732"/>
              <a:gd name="connsiteX17" fmla="*/ 992222 w 1172183"/>
              <a:gd name="connsiteY17" fmla="*/ 102141 h 116732"/>
              <a:gd name="connsiteX18" fmla="*/ 1055451 w 1172183"/>
              <a:gd name="connsiteY18" fmla="*/ 92413 h 116732"/>
              <a:gd name="connsiteX19" fmla="*/ 1172183 w 1172183"/>
              <a:gd name="connsiteY19" fmla="*/ 87549 h 116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72183" h="116732">
                <a:moveTo>
                  <a:pt x="0" y="116732"/>
                </a:moveTo>
                <a:cubicBezTo>
                  <a:pt x="26905" y="106948"/>
                  <a:pt x="67267" y="94586"/>
                  <a:pt x="92413" y="77822"/>
                </a:cubicBezTo>
                <a:cubicBezTo>
                  <a:pt x="100044" y="72735"/>
                  <a:pt x="103487" y="62091"/>
                  <a:pt x="111868" y="58366"/>
                </a:cubicBezTo>
                <a:cubicBezTo>
                  <a:pt x="133440" y="48779"/>
                  <a:pt x="157264" y="45396"/>
                  <a:pt x="179962" y="38911"/>
                </a:cubicBezTo>
                <a:cubicBezTo>
                  <a:pt x="188068" y="32426"/>
                  <a:pt x="194389" y="22604"/>
                  <a:pt x="204281" y="19456"/>
                </a:cubicBezTo>
                <a:cubicBezTo>
                  <a:pt x="238887" y="8445"/>
                  <a:pt x="296450" y="3916"/>
                  <a:pt x="335605" y="0"/>
                </a:cubicBezTo>
                <a:cubicBezTo>
                  <a:pt x="386663" y="1964"/>
                  <a:pt x="452895" y="-3056"/>
                  <a:pt x="505839" y="14592"/>
                </a:cubicBezTo>
                <a:cubicBezTo>
                  <a:pt x="520987" y="19641"/>
                  <a:pt x="535115" y="27356"/>
                  <a:pt x="549613" y="34047"/>
                </a:cubicBezTo>
                <a:cubicBezTo>
                  <a:pt x="556196" y="37085"/>
                  <a:pt x="562254" y="41297"/>
                  <a:pt x="569068" y="43775"/>
                </a:cubicBezTo>
                <a:cubicBezTo>
                  <a:pt x="580160" y="47809"/>
                  <a:pt x="592156" y="49119"/>
                  <a:pt x="603115" y="53503"/>
                </a:cubicBezTo>
                <a:cubicBezTo>
                  <a:pt x="633782" y="65770"/>
                  <a:pt x="638228" y="74251"/>
                  <a:pt x="666345" y="82686"/>
                </a:cubicBezTo>
                <a:cubicBezTo>
                  <a:pt x="674263" y="85061"/>
                  <a:pt x="682644" y="85544"/>
                  <a:pt x="690664" y="87549"/>
                </a:cubicBezTo>
                <a:cubicBezTo>
                  <a:pt x="695638" y="88792"/>
                  <a:pt x="700282" y="91169"/>
                  <a:pt x="705256" y="92413"/>
                </a:cubicBezTo>
                <a:cubicBezTo>
                  <a:pt x="713276" y="94418"/>
                  <a:pt x="721626" y="95006"/>
                  <a:pt x="729575" y="97277"/>
                </a:cubicBezTo>
                <a:cubicBezTo>
                  <a:pt x="846508" y="130686"/>
                  <a:pt x="729387" y="100877"/>
                  <a:pt x="792805" y="116732"/>
                </a:cubicBezTo>
                <a:cubicBezTo>
                  <a:pt x="838201" y="115111"/>
                  <a:pt x="883662" y="114792"/>
                  <a:pt x="928992" y="111868"/>
                </a:cubicBezTo>
                <a:cubicBezTo>
                  <a:pt x="934108" y="111538"/>
                  <a:pt x="938516" y="107784"/>
                  <a:pt x="943583" y="107005"/>
                </a:cubicBezTo>
                <a:cubicBezTo>
                  <a:pt x="959687" y="104528"/>
                  <a:pt x="976054" y="104162"/>
                  <a:pt x="992222" y="102141"/>
                </a:cubicBezTo>
                <a:cubicBezTo>
                  <a:pt x="1019363" y="98748"/>
                  <a:pt x="1027160" y="94771"/>
                  <a:pt x="1055451" y="92413"/>
                </a:cubicBezTo>
                <a:cubicBezTo>
                  <a:pt x="1121814" y="86883"/>
                  <a:pt x="1121893" y="87549"/>
                  <a:pt x="1172183" y="87549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extBox 28"/>
          <p:cNvSpPr txBox="1"/>
          <p:nvPr/>
        </p:nvSpPr>
        <p:spPr>
          <a:xfrm>
            <a:off x="243191" y="4722779"/>
            <a:ext cx="22278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i="1" dirty="0"/>
              <a:t>Artist &amp; Copyright:</a:t>
            </a:r>
          </a:p>
          <a:p>
            <a:r>
              <a:rPr lang="en-US" sz="1000" i="1" dirty="0"/>
              <a:t>   Himanshu </a:t>
            </a:r>
            <a:r>
              <a:rPr lang="en-US" sz="1000" i="1" dirty="0" err="1"/>
              <a:t>Neema</a:t>
            </a:r>
            <a:endParaRPr lang="en-US" sz="1000" i="1" dirty="0"/>
          </a:p>
        </p:txBody>
      </p:sp>
    </p:spTree>
    <p:extLst>
      <p:ext uri="{BB962C8B-B14F-4D97-AF65-F5344CB8AC3E}">
        <p14:creationId xmlns:p14="http://schemas.microsoft.com/office/powerpoint/2010/main" val="3949691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 animBg="1"/>
      <p:bldP spid="11" grpId="0" animBg="1"/>
      <p:bldP spid="12" grpId="0" animBg="1"/>
      <p:bldP spid="13" grpId="0" animBg="1"/>
      <p:bldP spid="14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59174"/>
            <a:ext cx="8229600" cy="764526"/>
          </a:xfrm>
        </p:spPr>
        <p:txBody>
          <a:bodyPr>
            <a:normAutofit/>
          </a:bodyPr>
          <a:lstStyle/>
          <a:p>
            <a:r>
              <a:rPr lang="en-US" sz="2400" dirty="0"/>
              <a:t>The Co-Simulation Platform Flower!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4969" y="923700"/>
            <a:ext cx="3240360" cy="3345076"/>
          </a:xfrm>
          <a:prstGeom prst="rect">
            <a:avLst/>
          </a:prstGeom>
        </p:spPr>
      </p:pic>
      <p:sp>
        <p:nvSpPr>
          <p:cNvPr id="9" name="Freeform 8"/>
          <p:cNvSpPr/>
          <p:nvPr/>
        </p:nvSpPr>
        <p:spPr>
          <a:xfrm>
            <a:off x="2792570" y="4053059"/>
            <a:ext cx="2474718" cy="634294"/>
          </a:xfrm>
          <a:custGeom>
            <a:avLst/>
            <a:gdLst>
              <a:gd name="connsiteX0" fmla="*/ 2416830 w 2416830"/>
              <a:gd name="connsiteY0" fmla="*/ 121859 h 643791"/>
              <a:gd name="connsiteX1" fmla="*/ 1541340 w 2416830"/>
              <a:gd name="connsiteY1" fmla="*/ 263 h 643791"/>
              <a:gd name="connsiteX2" fmla="*/ 748536 w 2416830"/>
              <a:gd name="connsiteY2" fmla="*/ 151042 h 643791"/>
              <a:gd name="connsiteX3" fmla="*/ 111374 w 2416830"/>
              <a:gd name="connsiteY3" fmla="*/ 554740 h 643791"/>
              <a:gd name="connsiteX4" fmla="*/ 33553 w 2416830"/>
              <a:gd name="connsiteY4" fmla="*/ 627697 h 643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16830" h="643791">
                <a:moveTo>
                  <a:pt x="2416830" y="121859"/>
                </a:moveTo>
                <a:cubicBezTo>
                  <a:pt x="2118109" y="58629"/>
                  <a:pt x="1819389" y="-4601"/>
                  <a:pt x="1541340" y="263"/>
                </a:cubicBezTo>
                <a:cubicBezTo>
                  <a:pt x="1263291" y="5127"/>
                  <a:pt x="986864" y="58629"/>
                  <a:pt x="748536" y="151042"/>
                </a:cubicBezTo>
                <a:cubicBezTo>
                  <a:pt x="510208" y="243455"/>
                  <a:pt x="230538" y="475298"/>
                  <a:pt x="111374" y="554740"/>
                </a:cubicBezTo>
                <a:cubicBezTo>
                  <a:pt x="-7790" y="634182"/>
                  <a:pt x="-27245" y="665797"/>
                  <a:pt x="33553" y="627697"/>
                </a:cubicBezTo>
              </a:path>
            </a:pathLst>
          </a:custGeom>
          <a:noFill/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4091213" y="3654599"/>
            <a:ext cx="1303936" cy="2655408"/>
          </a:xfrm>
          <a:custGeom>
            <a:avLst/>
            <a:gdLst>
              <a:gd name="connsiteX0" fmla="*/ 1220088 w 1303936"/>
              <a:gd name="connsiteY0" fmla="*/ 63230 h 2237119"/>
              <a:gd name="connsiteX1" fmla="*/ 1001216 w 1303936"/>
              <a:gd name="connsiteY1" fmla="*/ 1138136 h 2237119"/>
              <a:gd name="connsiteX2" fmla="*/ 412692 w 1303936"/>
              <a:gd name="connsiteY2" fmla="*/ 1916349 h 2237119"/>
              <a:gd name="connsiteX3" fmla="*/ 13858 w 1303936"/>
              <a:gd name="connsiteY3" fmla="*/ 2178996 h 2237119"/>
              <a:gd name="connsiteX4" fmla="*/ 145182 w 1303936"/>
              <a:gd name="connsiteY4" fmla="*/ 2208179 h 2237119"/>
              <a:gd name="connsiteX5" fmla="*/ 660748 w 1303936"/>
              <a:gd name="connsiteY5" fmla="*/ 1833664 h 2237119"/>
              <a:gd name="connsiteX6" fmla="*/ 1088765 w 1303936"/>
              <a:gd name="connsiteY6" fmla="*/ 1157592 h 2237119"/>
              <a:gd name="connsiteX7" fmla="*/ 1273590 w 1303936"/>
              <a:gd name="connsiteY7" fmla="*/ 384243 h 2237119"/>
              <a:gd name="connsiteX8" fmla="*/ 1302773 w 1303936"/>
              <a:gd name="connsiteY8" fmla="*/ 0 h 2237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03936" h="2237119">
                <a:moveTo>
                  <a:pt x="1220088" y="63230"/>
                </a:moveTo>
                <a:cubicBezTo>
                  <a:pt x="1177935" y="446256"/>
                  <a:pt x="1135782" y="829283"/>
                  <a:pt x="1001216" y="1138136"/>
                </a:cubicBezTo>
                <a:cubicBezTo>
                  <a:pt x="866650" y="1446989"/>
                  <a:pt x="577252" y="1742872"/>
                  <a:pt x="412692" y="1916349"/>
                </a:cubicBezTo>
                <a:cubicBezTo>
                  <a:pt x="248132" y="2089826"/>
                  <a:pt x="58443" y="2130358"/>
                  <a:pt x="13858" y="2178996"/>
                </a:cubicBezTo>
                <a:cubicBezTo>
                  <a:pt x="-30727" y="2227634"/>
                  <a:pt x="37367" y="2265734"/>
                  <a:pt x="145182" y="2208179"/>
                </a:cubicBezTo>
                <a:cubicBezTo>
                  <a:pt x="252997" y="2150624"/>
                  <a:pt x="503484" y="2008762"/>
                  <a:pt x="660748" y="1833664"/>
                </a:cubicBezTo>
                <a:cubicBezTo>
                  <a:pt x="818012" y="1658566"/>
                  <a:pt x="986625" y="1399162"/>
                  <a:pt x="1088765" y="1157592"/>
                </a:cubicBezTo>
                <a:cubicBezTo>
                  <a:pt x="1190905" y="916022"/>
                  <a:pt x="1237922" y="577175"/>
                  <a:pt x="1273590" y="384243"/>
                </a:cubicBezTo>
                <a:cubicBezTo>
                  <a:pt x="1309258" y="191311"/>
                  <a:pt x="1304394" y="96466"/>
                  <a:pt x="1302773" y="0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11"/>
          <p:cNvSpPr/>
          <p:nvPr/>
        </p:nvSpPr>
        <p:spPr>
          <a:xfrm>
            <a:off x="2811818" y="4180934"/>
            <a:ext cx="2450320" cy="788100"/>
          </a:xfrm>
          <a:custGeom>
            <a:avLst/>
            <a:gdLst>
              <a:gd name="connsiteX0" fmla="*/ 0 w 2393004"/>
              <a:gd name="connsiteY0" fmla="*/ 535021 h 799901"/>
              <a:gd name="connsiteX1" fmla="*/ 656617 w 2393004"/>
              <a:gd name="connsiteY1" fmla="*/ 797668 h 799901"/>
              <a:gd name="connsiteX2" fmla="*/ 1605064 w 2393004"/>
              <a:gd name="connsiteY2" fmla="*/ 622570 h 799901"/>
              <a:gd name="connsiteX3" fmla="*/ 2393004 w 2393004"/>
              <a:gd name="connsiteY3" fmla="*/ 0 h 799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93004" h="799901">
                <a:moveTo>
                  <a:pt x="0" y="535021"/>
                </a:moveTo>
                <a:cubicBezTo>
                  <a:pt x="194553" y="659049"/>
                  <a:pt x="389106" y="783077"/>
                  <a:pt x="656617" y="797668"/>
                </a:cubicBezTo>
                <a:cubicBezTo>
                  <a:pt x="924128" y="812259"/>
                  <a:pt x="1315666" y="755515"/>
                  <a:pt x="1605064" y="622570"/>
                </a:cubicBezTo>
                <a:cubicBezTo>
                  <a:pt x="1894462" y="489625"/>
                  <a:pt x="2143733" y="244812"/>
                  <a:pt x="2393004" y="0"/>
                </a:cubicBezTo>
              </a:path>
            </a:pathLst>
          </a:custGeom>
          <a:noFill/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 12"/>
          <p:cNvSpPr/>
          <p:nvPr/>
        </p:nvSpPr>
        <p:spPr>
          <a:xfrm>
            <a:off x="5359940" y="4106351"/>
            <a:ext cx="2208178" cy="735027"/>
          </a:xfrm>
          <a:custGeom>
            <a:avLst/>
            <a:gdLst>
              <a:gd name="connsiteX0" fmla="*/ 0 w 2208178"/>
              <a:gd name="connsiteY0" fmla="*/ 107593 h 735027"/>
              <a:gd name="connsiteX1" fmla="*/ 943583 w 2208178"/>
              <a:gd name="connsiteY1" fmla="*/ 10316 h 735027"/>
              <a:gd name="connsiteX2" fmla="*/ 1833663 w 2208178"/>
              <a:gd name="connsiteY2" fmla="*/ 326465 h 735027"/>
              <a:gd name="connsiteX3" fmla="*/ 2208178 w 2208178"/>
              <a:gd name="connsiteY3" fmla="*/ 735027 h 73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08178" h="735027">
                <a:moveTo>
                  <a:pt x="0" y="107593"/>
                </a:moveTo>
                <a:cubicBezTo>
                  <a:pt x="318986" y="40715"/>
                  <a:pt x="637973" y="-26163"/>
                  <a:pt x="943583" y="10316"/>
                </a:cubicBezTo>
                <a:cubicBezTo>
                  <a:pt x="1249194" y="46795"/>
                  <a:pt x="1622897" y="205680"/>
                  <a:pt x="1833663" y="326465"/>
                </a:cubicBezTo>
                <a:cubicBezTo>
                  <a:pt x="2044429" y="447250"/>
                  <a:pt x="2116576" y="660448"/>
                  <a:pt x="2208178" y="735027"/>
                </a:cubicBezTo>
              </a:path>
            </a:pathLst>
          </a:custGeom>
          <a:noFill/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 13"/>
          <p:cNvSpPr/>
          <p:nvPr/>
        </p:nvSpPr>
        <p:spPr>
          <a:xfrm>
            <a:off x="5355076" y="4209080"/>
            <a:ext cx="2217906" cy="847703"/>
          </a:xfrm>
          <a:custGeom>
            <a:avLst/>
            <a:gdLst>
              <a:gd name="connsiteX0" fmla="*/ 0 w 2217906"/>
              <a:gd name="connsiteY0" fmla="*/ 0 h 847703"/>
              <a:gd name="connsiteX1" fmla="*/ 432881 w 2217906"/>
              <a:gd name="connsiteY1" fmla="*/ 569068 h 847703"/>
              <a:gd name="connsiteX2" fmla="*/ 1405647 w 2217906"/>
              <a:gd name="connsiteY2" fmla="*/ 846306 h 847703"/>
              <a:gd name="connsiteX3" fmla="*/ 2217906 w 2217906"/>
              <a:gd name="connsiteY3" fmla="*/ 656617 h 8477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17906" h="847703">
                <a:moveTo>
                  <a:pt x="0" y="0"/>
                </a:moveTo>
                <a:cubicBezTo>
                  <a:pt x="99303" y="214008"/>
                  <a:pt x="198607" y="428017"/>
                  <a:pt x="432881" y="569068"/>
                </a:cubicBezTo>
                <a:cubicBezTo>
                  <a:pt x="667155" y="710119"/>
                  <a:pt x="1108143" y="831715"/>
                  <a:pt x="1405647" y="846306"/>
                </a:cubicBezTo>
                <a:cubicBezTo>
                  <a:pt x="1703151" y="860897"/>
                  <a:pt x="1960528" y="758757"/>
                  <a:pt x="2217906" y="656617"/>
                </a:cubicBezTo>
              </a:path>
            </a:pathLst>
          </a:custGeom>
          <a:noFill/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 16"/>
          <p:cNvSpPr/>
          <p:nvPr/>
        </p:nvSpPr>
        <p:spPr>
          <a:xfrm>
            <a:off x="4445828" y="4322230"/>
            <a:ext cx="806816" cy="1471166"/>
          </a:xfrm>
          <a:custGeom>
            <a:avLst/>
            <a:gdLst>
              <a:gd name="connsiteX0" fmla="*/ 787945 w 787945"/>
              <a:gd name="connsiteY0" fmla="*/ 0 h 1493196"/>
              <a:gd name="connsiteX1" fmla="*/ 214013 w 787945"/>
              <a:gd name="connsiteY1" fmla="*/ 457200 h 1493196"/>
              <a:gd name="connsiteX2" fmla="*/ 4 w 787945"/>
              <a:gd name="connsiteY2" fmla="*/ 963038 h 1493196"/>
              <a:gd name="connsiteX3" fmla="*/ 209149 w 787945"/>
              <a:gd name="connsiteY3" fmla="*/ 1493196 h 1493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7945" h="1493196">
                <a:moveTo>
                  <a:pt x="787945" y="0"/>
                </a:moveTo>
                <a:cubicBezTo>
                  <a:pt x="566640" y="148347"/>
                  <a:pt x="345336" y="296694"/>
                  <a:pt x="214013" y="457200"/>
                </a:cubicBezTo>
                <a:cubicBezTo>
                  <a:pt x="82689" y="617706"/>
                  <a:pt x="815" y="790372"/>
                  <a:pt x="4" y="963038"/>
                </a:cubicBezTo>
                <a:cubicBezTo>
                  <a:pt x="-807" y="1135704"/>
                  <a:pt x="104171" y="1314450"/>
                  <a:pt x="209149" y="1493196"/>
                </a:cubicBezTo>
              </a:path>
            </a:pathLst>
          </a:custGeom>
          <a:noFill/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 17"/>
          <p:cNvSpPr/>
          <p:nvPr/>
        </p:nvSpPr>
        <p:spPr>
          <a:xfrm>
            <a:off x="4737369" y="4337395"/>
            <a:ext cx="831752" cy="1547840"/>
          </a:xfrm>
          <a:custGeom>
            <a:avLst/>
            <a:gdLst>
              <a:gd name="connsiteX0" fmla="*/ 486383 w 812296"/>
              <a:gd name="connsiteY0" fmla="*/ 0 h 1571017"/>
              <a:gd name="connsiteX1" fmla="*/ 773349 w 812296"/>
              <a:gd name="connsiteY1" fmla="*/ 607979 h 1571017"/>
              <a:gd name="connsiteX2" fmla="*/ 724711 w 812296"/>
              <a:gd name="connsiteY2" fmla="*/ 1157592 h 1571017"/>
              <a:gd name="connsiteX3" fmla="*/ 0 w 812296"/>
              <a:gd name="connsiteY3" fmla="*/ 1571017 h 15710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2296" h="1571017">
                <a:moveTo>
                  <a:pt x="486383" y="0"/>
                </a:moveTo>
                <a:cubicBezTo>
                  <a:pt x="610005" y="207523"/>
                  <a:pt x="733628" y="415047"/>
                  <a:pt x="773349" y="607979"/>
                </a:cubicBezTo>
                <a:cubicBezTo>
                  <a:pt x="813070" y="800911"/>
                  <a:pt x="853603" y="997086"/>
                  <a:pt x="724711" y="1157592"/>
                </a:cubicBezTo>
                <a:cubicBezTo>
                  <a:pt x="595820" y="1318098"/>
                  <a:pt x="95655" y="1498060"/>
                  <a:pt x="0" y="1571017"/>
                </a:cubicBezTo>
              </a:path>
            </a:pathLst>
          </a:custGeom>
          <a:noFill/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 18"/>
          <p:cNvSpPr/>
          <p:nvPr/>
        </p:nvSpPr>
        <p:spPr>
          <a:xfrm>
            <a:off x="4649820" y="5789819"/>
            <a:ext cx="87549" cy="97277"/>
          </a:xfrm>
          <a:custGeom>
            <a:avLst/>
            <a:gdLst>
              <a:gd name="connsiteX0" fmla="*/ 0 w 87549"/>
              <a:gd name="connsiteY0" fmla="*/ 0 h 97277"/>
              <a:gd name="connsiteX1" fmla="*/ 87549 w 87549"/>
              <a:gd name="connsiteY1" fmla="*/ 97277 h 97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7549" h="97277">
                <a:moveTo>
                  <a:pt x="0" y="0"/>
                </a:moveTo>
                <a:lnTo>
                  <a:pt x="87549" y="97277"/>
                </a:lnTo>
              </a:path>
            </a:pathLst>
          </a:custGeom>
          <a:noFill/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/>
          <p:cNvSpPr/>
          <p:nvPr/>
        </p:nvSpPr>
        <p:spPr>
          <a:xfrm>
            <a:off x="4603614" y="1837480"/>
            <a:ext cx="1502923" cy="1517515"/>
          </a:xfrm>
          <a:prstGeom prst="ellipse">
            <a:avLst/>
          </a:prstGeom>
          <a:solidFill>
            <a:schemeClr val="bg1"/>
          </a:solidFill>
          <a:ln w="31750">
            <a:solidFill>
              <a:schemeClr val="tx1"/>
            </a:solidFill>
          </a:ln>
          <a:effectLst>
            <a:outerShdw blurRad="40000" dist="23000" dir="5400000" rotWithShape="0">
              <a:schemeClr val="tx1">
                <a:alpha val="35000"/>
              </a:scheme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4659548" y="2023352"/>
            <a:ext cx="176070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8738" indent="-57150">
              <a:buFont typeface="Arial" panose="020B0604020202020204" pitchFamily="34" charset="0"/>
              <a:buChar char="•"/>
            </a:pPr>
            <a:r>
              <a:rPr lang="en-US" sz="1400" dirty="0"/>
              <a:t>Time </a:t>
            </a:r>
            <a:r>
              <a:rPr lang="en-US" sz="1400" dirty="0" err="1"/>
              <a:t>Mgmt</a:t>
            </a:r>
            <a:endParaRPr lang="en-US" sz="1400" dirty="0"/>
          </a:p>
          <a:p>
            <a:pPr marL="58738" indent="-57150">
              <a:buFont typeface="Arial" panose="020B0604020202020204" pitchFamily="34" charset="0"/>
              <a:buChar char="•"/>
            </a:pPr>
            <a:r>
              <a:rPr lang="en-US" sz="1400" dirty="0" err="1"/>
              <a:t>Distri</a:t>
            </a:r>
            <a:r>
              <a:rPr lang="en-US" sz="1400" dirty="0"/>
              <a:t> </a:t>
            </a:r>
            <a:r>
              <a:rPr lang="en-US" sz="1400" dirty="0" err="1"/>
              <a:t>Obj</a:t>
            </a:r>
            <a:r>
              <a:rPr lang="en-US" sz="1400" dirty="0"/>
              <a:t> </a:t>
            </a:r>
            <a:r>
              <a:rPr lang="en-US" sz="1400" dirty="0" err="1"/>
              <a:t>Mgmt</a:t>
            </a:r>
            <a:endParaRPr lang="en-US" sz="1400" dirty="0"/>
          </a:p>
          <a:p>
            <a:pPr marL="58738" indent="-57150">
              <a:buFont typeface="Arial" panose="020B0604020202020204" pitchFamily="34" charset="0"/>
              <a:buChar char="•"/>
            </a:pPr>
            <a:r>
              <a:rPr lang="en-US" sz="1400" dirty="0" err="1"/>
              <a:t>Distri</a:t>
            </a:r>
            <a:r>
              <a:rPr lang="en-US" sz="1400" dirty="0"/>
              <a:t> </a:t>
            </a:r>
            <a:r>
              <a:rPr lang="en-US" sz="1400" dirty="0" err="1"/>
              <a:t>Fedn</a:t>
            </a:r>
            <a:r>
              <a:rPr lang="en-US" sz="1400" dirty="0"/>
              <a:t> </a:t>
            </a:r>
            <a:r>
              <a:rPr lang="en-US" sz="1400" dirty="0" err="1"/>
              <a:t>Mgmt</a:t>
            </a:r>
            <a:endParaRPr lang="en-US" sz="1400" dirty="0"/>
          </a:p>
          <a:p>
            <a:pPr marL="1588"/>
            <a:r>
              <a:rPr lang="en-US" sz="1400" dirty="0"/>
              <a:t>  &amp; Orchestration</a:t>
            </a:r>
          </a:p>
          <a:p>
            <a:pPr marL="58738" indent="-57150">
              <a:buFont typeface="Arial" panose="020B0604020202020204" pitchFamily="34" charset="0"/>
              <a:buChar char="•"/>
            </a:pPr>
            <a:r>
              <a:rPr lang="en-US" sz="1400" dirty="0"/>
              <a:t> Human/H/w IL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849236" y="1078757"/>
            <a:ext cx="11770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Model-based rapid </a:t>
            </a:r>
            <a:r>
              <a:rPr lang="en-US" sz="1200" dirty="0" err="1"/>
              <a:t>distri</a:t>
            </a:r>
            <a:r>
              <a:rPr lang="en-US" sz="1200" dirty="0"/>
              <a:t>. sim. composition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842425" y="1743780"/>
            <a:ext cx="8949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Meta-modeling, DSMLs, Tools, </a:t>
            </a:r>
            <a:r>
              <a:rPr lang="en-US" sz="1200" dirty="0" err="1"/>
              <a:t>Infrastrctr</a:t>
            </a:r>
            <a:endParaRPr lang="en-US" sz="1200" dirty="0"/>
          </a:p>
        </p:txBody>
      </p:sp>
      <p:sp>
        <p:nvSpPr>
          <p:cNvPr id="21" name="TextBox 20"/>
          <p:cNvSpPr txBox="1"/>
          <p:nvPr/>
        </p:nvSpPr>
        <p:spPr>
          <a:xfrm>
            <a:off x="6034156" y="1648916"/>
            <a:ext cx="9599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8738" indent="-53975">
              <a:buFont typeface="Arial" panose="020B0604020202020204" pitchFamily="34" charset="0"/>
              <a:buChar char="•"/>
            </a:pPr>
            <a:r>
              <a:rPr lang="en-US" sz="1200" dirty="0"/>
              <a:t>Scenario-based </a:t>
            </a:r>
            <a:r>
              <a:rPr lang="en-US" sz="1200" dirty="0" err="1"/>
              <a:t>expt</a:t>
            </a:r>
            <a:endParaRPr lang="en-US" sz="1200" dirty="0"/>
          </a:p>
          <a:p>
            <a:pPr marL="58738" indent="-53975">
              <a:buFont typeface="Arial" panose="020B0604020202020204" pitchFamily="34" charset="0"/>
              <a:buChar char="•"/>
            </a:pPr>
            <a:r>
              <a:rPr lang="en-US" sz="1200" dirty="0"/>
              <a:t>Courses of Actions (COAs)</a:t>
            </a:r>
          </a:p>
          <a:p>
            <a:pPr marL="58738" indent="-53975">
              <a:buFont typeface="Arial" panose="020B0604020202020204" pitchFamily="34" charset="0"/>
              <a:buChar char="•"/>
            </a:pPr>
            <a:r>
              <a:rPr lang="en-US" sz="1200" dirty="0"/>
              <a:t>What-ifs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086347" y="3128147"/>
            <a:ext cx="11662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8738" indent="-53975">
              <a:buFont typeface="Arial" panose="020B0604020202020204" pitchFamily="34" charset="0"/>
              <a:buChar char="•"/>
            </a:pPr>
            <a:r>
              <a:rPr lang="en-US" sz="1200" dirty="0"/>
              <a:t>Monitoring</a:t>
            </a:r>
          </a:p>
          <a:p>
            <a:pPr marL="4763"/>
            <a:r>
              <a:rPr lang="en-US" sz="1200" dirty="0"/>
              <a:t>   &amp; Control</a:t>
            </a:r>
          </a:p>
          <a:p>
            <a:pPr marL="58738" indent="-53975">
              <a:buFont typeface="Arial" panose="020B0604020202020204" pitchFamily="34" charset="0"/>
              <a:buChar char="•"/>
            </a:pPr>
            <a:r>
              <a:rPr lang="en-US" sz="1200" dirty="0"/>
              <a:t>Debugging</a:t>
            </a:r>
          </a:p>
          <a:p>
            <a:pPr marL="58738" indent="-53975">
              <a:buFont typeface="Arial" panose="020B0604020202020204" pitchFamily="34" charset="0"/>
              <a:buChar char="•"/>
            </a:pPr>
            <a:r>
              <a:rPr lang="en-US" sz="1200" dirty="0"/>
              <a:t> Analysis tools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312934" y="3278735"/>
            <a:ext cx="13683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8738" indent="-53975">
              <a:buFont typeface="Arial" panose="020B0604020202020204" pitchFamily="34" charset="0"/>
              <a:buChar char="•"/>
            </a:pPr>
            <a:r>
              <a:rPr lang="en-US" sz="1200" dirty="0"/>
              <a:t>Experimentation</a:t>
            </a:r>
          </a:p>
          <a:p>
            <a:pPr marL="58738" indent="-53975">
              <a:buFont typeface="Arial" panose="020B0604020202020204" pitchFamily="34" charset="0"/>
              <a:buChar char="•"/>
            </a:pPr>
            <a:r>
              <a:rPr lang="en-US" sz="1200" dirty="0"/>
              <a:t>Runtime/</a:t>
            </a:r>
            <a:r>
              <a:rPr lang="en-US" sz="1200" dirty="0" err="1"/>
              <a:t>Deplymt</a:t>
            </a:r>
            <a:endParaRPr lang="en-US" sz="1200" dirty="0"/>
          </a:p>
          <a:p>
            <a:pPr marL="58738" indent="-53975">
              <a:buFont typeface="Arial" panose="020B0604020202020204" pitchFamily="34" charset="0"/>
              <a:buChar char="•"/>
            </a:pPr>
            <a:r>
              <a:rPr lang="en-US" sz="1200" dirty="0"/>
              <a:t>Build System</a:t>
            </a:r>
          </a:p>
          <a:p>
            <a:pPr marL="58738" indent="-53975">
              <a:buFont typeface="Arial" panose="020B0604020202020204" pitchFamily="34" charset="0"/>
              <a:buChar char="•"/>
            </a:pPr>
            <a:r>
              <a:rPr lang="en-US" sz="1200" dirty="0"/>
              <a:t>    Automation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222180" y="4041120"/>
            <a:ext cx="13683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8738" indent="-53975">
              <a:buFont typeface="Arial" panose="020B0604020202020204" pitchFamily="34" charset="0"/>
              <a:buChar char="•"/>
            </a:pPr>
            <a:r>
              <a:rPr lang="en-US" sz="1200" dirty="0"/>
              <a:t>Access Ctrl/</a:t>
            </a:r>
            <a:r>
              <a:rPr lang="en-US" sz="1200" dirty="0" err="1"/>
              <a:t>Auth</a:t>
            </a:r>
            <a:endParaRPr lang="en-US" sz="1200" dirty="0"/>
          </a:p>
          <a:p>
            <a:pPr marL="58738" indent="-53975">
              <a:buFont typeface="Arial" panose="020B0604020202020204" pitchFamily="34" charset="0"/>
              <a:buChar char="•"/>
            </a:pPr>
            <a:r>
              <a:rPr lang="en-US" sz="1200" dirty="0"/>
              <a:t>Multi-User </a:t>
            </a:r>
            <a:r>
              <a:rPr lang="en-US" sz="1200" dirty="0" err="1"/>
              <a:t>Env</a:t>
            </a:r>
            <a:r>
              <a:rPr lang="en-US" sz="1200" dirty="0"/>
              <a:t>.</a:t>
            </a:r>
          </a:p>
          <a:p>
            <a:pPr marL="58738" indent="-53975">
              <a:buFont typeface="Arial" panose="020B0604020202020204" pitchFamily="34" charset="0"/>
              <a:buChar char="•"/>
            </a:pPr>
            <a:r>
              <a:rPr lang="en-US" sz="1200" dirty="0"/>
              <a:t>Persistence</a:t>
            </a:r>
          </a:p>
          <a:p>
            <a:pPr marL="58738" indent="-53975">
              <a:buFont typeface="Arial" panose="020B0604020202020204" pitchFamily="34" charset="0"/>
              <a:buChar char="•"/>
            </a:pPr>
            <a:r>
              <a:rPr lang="en-US" sz="1200" dirty="0"/>
              <a:t>Versioning</a:t>
            </a:r>
          </a:p>
          <a:p>
            <a:pPr marL="58738" indent="-53975">
              <a:buFont typeface="Arial" panose="020B0604020202020204" pitchFamily="34" charset="0"/>
              <a:buChar char="•"/>
            </a:pPr>
            <a:r>
              <a:rPr lang="en-US" sz="1200" dirty="0"/>
              <a:t>Traceability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671553" y="4362476"/>
            <a:ext cx="165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8738" indent="-53975">
              <a:buFont typeface="Arial" panose="020B0604020202020204" pitchFamily="34" charset="0"/>
              <a:buChar char="•"/>
            </a:pPr>
            <a:r>
              <a:rPr lang="en-US" sz="1200" dirty="0"/>
              <a:t>Cybersecurity analysis</a:t>
            </a:r>
          </a:p>
          <a:p>
            <a:pPr marL="58738" indent="-53975">
              <a:buFont typeface="Arial" panose="020B0604020202020204" pitchFamily="34" charset="0"/>
              <a:buChar char="•"/>
            </a:pPr>
            <a:r>
              <a:rPr lang="en-US" sz="1200" dirty="0"/>
              <a:t>Cyber (S/w) analysis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408492" y="4993992"/>
            <a:ext cx="165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8738" indent="-53975">
              <a:buFont typeface="Arial" panose="020B0604020202020204" pitchFamily="34" charset="0"/>
              <a:buChar char="•"/>
            </a:pPr>
            <a:r>
              <a:rPr lang="en-US" sz="1200" dirty="0"/>
              <a:t>Model libraries</a:t>
            </a:r>
          </a:p>
          <a:p>
            <a:pPr marL="58738" indent="-53975">
              <a:buFont typeface="Arial" panose="020B0604020202020204" pitchFamily="34" charset="0"/>
              <a:buChar char="•"/>
            </a:pPr>
            <a:r>
              <a:rPr lang="en-US" sz="1200" dirty="0"/>
              <a:t>Experiment libraries</a:t>
            </a:r>
          </a:p>
        </p:txBody>
      </p:sp>
      <p:sp>
        <p:nvSpPr>
          <p:cNvPr id="16" name="Freeform 15"/>
          <p:cNvSpPr/>
          <p:nvPr/>
        </p:nvSpPr>
        <p:spPr>
          <a:xfrm>
            <a:off x="1561289" y="5846323"/>
            <a:ext cx="1172183" cy="116732"/>
          </a:xfrm>
          <a:custGeom>
            <a:avLst/>
            <a:gdLst>
              <a:gd name="connsiteX0" fmla="*/ 0 w 1172183"/>
              <a:gd name="connsiteY0" fmla="*/ 116732 h 116732"/>
              <a:gd name="connsiteX1" fmla="*/ 92413 w 1172183"/>
              <a:gd name="connsiteY1" fmla="*/ 77822 h 116732"/>
              <a:gd name="connsiteX2" fmla="*/ 111868 w 1172183"/>
              <a:gd name="connsiteY2" fmla="*/ 58366 h 116732"/>
              <a:gd name="connsiteX3" fmla="*/ 179962 w 1172183"/>
              <a:gd name="connsiteY3" fmla="*/ 38911 h 116732"/>
              <a:gd name="connsiteX4" fmla="*/ 204281 w 1172183"/>
              <a:gd name="connsiteY4" fmla="*/ 19456 h 116732"/>
              <a:gd name="connsiteX5" fmla="*/ 335605 w 1172183"/>
              <a:gd name="connsiteY5" fmla="*/ 0 h 116732"/>
              <a:gd name="connsiteX6" fmla="*/ 505839 w 1172183"/>
              <a:gd name="connsiteY6" fmla="*/ 14592 h 116732"/>
              <a:gd name="connsiteX7" fmla="*/ 549613 w 1172183"/>
              <a:gd name="connsiteY7" fmla="*/ 34047 h 116732"/>
              <a:gd name="connsiteX8" fmla="*/ 569068 w 1172183"/>
              <a:gd name="connsiteY8" fmla="*/ 43775 h 116732"/>
              <a:gd name="connsiteX9" fmla="*/ 603115 w 1172183"/>
              <a:gd name="connsiteY9" fmla="*/ 53503 h 116732"/>
              <a:gd name="connsiteX10" fmla="*/ 666345 w 1172183"/>
              <a:gd name="connsiteY10" fmla="*/ 82686 h 116732"/>
              <a:gd name="connsiteX11" fmla="*/ 690664 w 1172183"/>
              <a:gd name="connsiteY11" fmla="*/ 87549 h 116732"/>
              <a:gd name="connsiteX12" fmla="*/ 705256 w 1172183"/>
              <a:gd name="connsiteY12" fmla="*/ 92413 h 116732"/>
              <a:gd name="connsiteX13" fmla="*/ 729575 w 1172183"/>
              <a:gd name="connsiteY13" fmla="*/ 97277 h 116732"/>
              <a:gd name="connsiteX14" fmla="*/ 792805 w 1172183"/>
              <a:gd name="connsiteY14" fmla="*/ 116732 h 116732"/>
              <a:gd name="connsiteX15" fmla="*/ 928992 w 1172183"/>
              <a:gd name="connsiteY15" fmla="*/ 111868 h 116732"/>
              <a:gd name="connsiteX16" fmla="*/ 943583 w 1172183"/>
              <a:gd name="connsiteY16" fmla="*/ 107005 h 116732"/>
              <a:gd name="connsiteX17" fmla="*/ 992222 w 1172183"/>
              <a:gd name="connsiteY17" fmla="*/ 102141 h 116732"/>
              <a:gd name="connsiteX18" fmla="*/ 1055451 w 1172183"/>
              <a:gd name="connsiteY18" fmla="*/ 92413 h 116732"/>
              <a:gd name="connsiteX19" fmla="*/ 1172183 w 1172183"/>
              <a:gd name="connsiteY19" fmla="*/ 87549 h 116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72183" h="116732">
                <a:moveTo>
                  <a:pt x="0" y="116732"/>
                </a:moveTo>
                <a:cubicBezTo>
                  <a:pt x="26905" y="106948"/>
                  <a:pt x="67267" y="94586"/>
                  <a:pt x="92413" y="77822"/>
                </a:cubicBezTo>
                <a:cubicBezTo>
                  <a:pt x="100044" y="72735"/>
                  <a:pt x="103487" y="62091"/>
                  <a:pt x="111868" y="58366"/>
                </a:cubicBezTo>
                <a:cubicBezTo>
                  <a:pt x="133440" y="48779"/>
                  <a:pt x="157264" y="45396"/>
                  <a:pt x="179962" y="38911"/>
                </a:cubicBezTo>
                <a:cubicBezTo>
                  <a:pt x="188068" y="32426"/>
                  <a:pt x="194389" y="22604"/>
                  <a:pt x="204281" y="19456"/>
                </a:cubicBezTo>
                <a:cubicBezTo>
                  <a:pt x="238887" y="8445"/>
                  <a:pt x="296450" y="3916"/>
                  <a:pt x="335605" y="0"/>
                </a:cubicBezTo>
                <a:cubicBezTo>
                  <a:pt x="386663" y="1964"/>
                  <a:pt x="452895" y="-3056"/>
                  <a:pt x="505839" y="14592"/>
                </a:cubicBezTo>
                <a:cubicBezTo>
                  <a:pt x="520987" y="19641"/>
                  <a:pt x="535115" y="27356"/>
                  <a:pt x="549613" y="34047"/>
                </a:cubicBezTo>
                <a:cubicBezTo>
                  <a:pt x="556196" y="37085"/>
                  <a:pt x="562254" y="41297"/>
                  <a:pt x="569068" y="43775"/>
                </a:cubicBezTo>
                <a:cubicBezTo>
                  <a:pt x="580160" y="47809"/>
                  <a:pt x="592156" y="49119"/>
                  <a:pt x="603115" y="53503"/>
                </a:cubicBezTo>
                <a:cubicBezTo>
                  <a:pt x="633782" y="65770"/>
                  <a:pt x="638228" y="74251"/>
                  <a:pt x="666345" y="82686"/>
                </a:cubicBezTo>
                <a:cubicBezTo>
                  <a:pt x="674263" y="85061"/>
                  <a:pt x="682644" y="85544"/>
                  <a:pt x="690664" y="87549"/>
                </a:cubicBezTo>
                <a:cubicBezTo>
                  <a:pt x="695638" y="88792"/>
                  <a:pt x="700282" y="91169"/>
                  <a:pt x="705256" y="92413"/>
                </a:cubicBezTo>
                <a:cubicBezTo>
                  <a:pt x="713276" y="94418"/>
                  <a:pt x="721626" y="95006"/>
                  <a:pt x="729575" y="97277"/>
                </a:cubicBezTo>
                <a:cubicBezTo>
                  <a:pt x="846508" y="130686"/>
                  <a:pt x="729387" y="100877"/>
                  <a:pt x="792805" y="116732"/>
                </a:cubicBezTo>
                <a:cubicBezTo>
                  <a:pt x="838201" y="115111"/>
                  <a:pt x="883662" y="114792"/>
                  <a:pt x="928992" y="111868"/>
                </a:cubicBezTo>
                <a:cubicBezTo>
                  <a:pt x="934108" y="111538"/>
                  <a:pt x="938516" y="107784"/>
                  <a:pt x="943583" y="107005"/>
                </a:cubicBezTo>
                <a:cubicBezTo>
                  <a:pt x="959687" y="104528"/>
                  <a:pt x="976054" y="104162"/>
                  <a:pt x="992222" y="102141"/>
                </a:cubicBezTo>
                <a:cubicBezTo>
                  <a:pt x="1019363" y="98748"/>
                  <a:pt x="1027160" y="94771"/>
                  <a:pt x="1055451" y="92413"/>
                </a:cubicBezTo>
                <a:cubicBezTo>
                  <a:pt x="1121814" y="86883"/>
                  <a:pt x="1121893" y="87549"/>
                  <a:pt x="1172183" y="87549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 27"/>
          <p:cNvSpPr/>
          <p:nvPr/>
        </p:nvSpPr>
        <p:spPr>
          <a:xfrm>
            <a:off x="2864795" y="5838457"/>
            <a:ext cx="1172183" cy="116732"/>
          </a:xfrm>
          <a:custGeom>
            <a:avLst/>
            <a:gdLst>
              <a:gd name="connsiteX0" fmla="*/ 0 w 1172183"/>
              <a:gd name="connsiteY0" fmla="*/ 116732 h 116732"/>
              <a:gd name="connsiteX1" fmla="*/ 92413 w 1172183"/>
              <a:gd name="connsiteY1" fmla="*/ 77822 h 116732"/>
              <a:gd name="connsiteX2" fmla="*/ 111868 w 1172183"/>
              <a:gd name="connsiteY2" fmla="*/ 58366 h 116732"/>
              <a:gd name="connsiteX3" fmla="*/ 179962 w 1172183"/>
              <a:gd name="connsiteY3" fmla="*/ 38911 h 116732"/>
              <a:gd name="connsiteX4" fmla="*/ 204281 w 1172183"/>
              <a:gd name="connsiteY4" fmla="*/ 19456 h 116732"/>
              <a:gd name="connsiteX5" fmla="*/ 335605 w 1172183"/>
              <a:gd name="connsiteY5" fmla="*/ 0 h 116732"/>
              <a:gd name="connsiteX6" fmla="*/ 505839 w 1172183"/>
              <a:gd name="connsiteY6" fmla="*/ 14592 h 116732"/>
              <a:gd name="connsiteX7" fmla="*/ 549613 w 1172183"/>
              <a:gd name="connsiteY7" fmla="*/ 34047 h 116732"/>
              <a:gd name="connsiteX8" fmla="*/ 569068 w 1172183"/>
              <a:gd name="connsiteY8" fmla="*/ 43775 h 116732"/>
              <a:gd name="connsiteX9" fmla="*/ 603115 w 1172183"/>
              <a:gd name="connsiteY9" fmla="*/ 53503 h 116732"/>
              <a:gd name="connsiteX10" fmla="*/ 666345 w 1172183"/>
              <a:gd name="connsiteY10" fmla="*/ 82686 h 116732"/>
              <a:gd name="connsiteX11" fmla="*/ 690664 w 1172183"/>
              <a:gd name="connsiteY11" fmla="*/ 87549 h 116732"/>
              <a:gd name="connsiteX12" fmla="*/ 705256 w 1172183"/>
              <a:gd name="connsiteY12" fmla="*/ 92413 h 116732"/>
              <a:gd name="connsiteX13" fmla="*/ 729575 w 1172183"/>
              <a:gd name="connsiteY13" fmla="*/ 97277 h 116732"/>
              <a:gd name="connsiteX14" fmla="*/ 792805 w 1172183"/>
              <a:gd name="connsiteY14" fmla="*/ 116732 h 116732"/>
              <a:gd name="connsiteX15" fmla="*/ 928992 w 1172183"/>
              <a:gd name="connsiteY15" fmla="*/ 111868 h 116732"/>
              <a:gd name="connsiteX16" fmla="*/ 943583 w 1172183"/>
              <a:gd name="connsiteY16" fmla="*/ 107005 h 116732"/>
              <a:gd name="connsiteX17" fmla="*/ 992222 w 1172183"/>
              <a:gd name="connsiteY17" fmla="*/ 102141 h 116732"/>
              <a:gd name="connsiteX18" fmla="*/ 1055451 w 1172183"/>
              <a:gd name="connsiteY18" fmla="*/ 92413 h 116732"/>
              <a:gd name="connsiteX19" fmla="*/ 1172183 w 1172183"/>
              <a:gd name="connsiteY19" fmla="*/ 87549 h 116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72183" h="116732">
                <a:moveTo>
                  <a:pt x="0" y="116732"/>
                </a:moveTo>
                <a:cubicBezTo>
                  <a:pt x="26905" y="106948"/>
                  <a:pt x="67267" y="94586"/>
                  <a:pt x="92413" y="77822"/>
                </a:cubicBezTo>
                <a:cubicBezTo>
                  <a:pt x="100044" y="72735"/>
                  <a:pt x="103487" y="62091"/>
                  <a:pt x="111868" y="58366"/>
                </a:cubicBezTo>
                <a:cubicBezTo>
                  <a:pt x="133440" y="48779"/>
                  <a:pt x="157264" y="45396"/>
                  <a:pt x="179962" y="38911"/>
                </a:cubicBezTo>
                <a:cubicBezTo>
                  <a:pt x="188068" y="32426"/>
                  <a:pt x="194389" y="22604"/>
                  <a:pt x="204281" y="19456"/>
                </a:cubicBezTo>
                <a:cubicBezTo>
                  <a:pt x="238887" y="8445"/>
                  <a:pt x="296450" y="3916"/>
                  <a:pt x="335605" y="0"/>
                </a:cubicBezTo>
                <a:cubicBezTo>
                  <a:pt x="386663" y="1964"/>
                  <a:pt x="452895" y="-3056"/>
                  <a:pt x="505839" y="14592"/>
                </a:cubicBezTo>
                <a:cubicBezTo>
                  <a:pt x="520987" y="19641"/>
                  <a:pt x="535115" y="27356"/>
                  <a:pt x="549613" y="34047"/>
                </a:cubicBezTo>
                <a:cubicBezTo>
                  <a:pt x="556196" y="37085"/>
                  <a:pt x="562254" y="41297"/>
                  <a:pt x="569068" y="43775"/>
                </a:cubicBezTo>
                <a:cubicBezTo>
                  <a:pt x="580160" y="47809"/>
                  <a:pt x="592156" y="49119"/>
                  <a:pt x="603115" y="53503"/>
                </a:cubicBezTo>
                <a:cubicBezTo>
                  <a:pt x="633782" y="65770"/>
                  <a:pt x="638228" y="74251"/>
                  <a:pt x="666345" y="82686"/>
                </a:cubicBezTo>
                <a:cubicBezTo>
                  <a:pt x="674263" y="85061"/>
                  <a:pt x="682644" y="85544"/>
                  <a:pt x="690664" y="87549"/>
                </a:cubicBezTo>
                <a:cubicBezTo>
                  <a:pt x="695638" y="88792"/>
                  <a:pt x="700282" y="91169"/>
                  <a:pt x="705256" y="92413"/>
                </a:cubicBezTo>
                <a:cubicBezTo>
                  <a:pt x="713276" y="94418"/>
                  <a:pt x="721626" y="95006"/>
                  <a:pt x="729575" y="97277"/>
                </a:cubicBezTo>
                <a:cubicBezTo>
                  <a:pt x="846508" y="130686"/>
                  <a:pt x="729387" y="100877"/>
                  <a:pt x="792805" y="116732"/>
                </a:cubicBezTo>
                <a:cubicBezTo>
                  <a:pt x="838201" y="115111"/>
                  <a:pt x="883662" y="114792"/>
                  <a:pt x="928992" y="111868"/>
                </a:cubicBezTo>
                <a:cubicBezTo>
                  <a:pt x="934108" y="111538"/>
                  <a:pt x="938516" y="107784"/>
                  <a:pt x="943583" y="107005"/>
                </a:cubicBezTo>
                <a:cubicBezTo>
                  <a:pt x="959687" y="104528"/>
                  <a:pt x="976054" y="104162"/>
                  <a:pt x="992222" y="102141"/>
                </a:cubicBezTo>
                <a:cubicBezTo>
                  <a:pt x="1019363" y="98748"/>
                  <a:pt x="1027160" y="94771"/>
                  <a:pt x="1055451" y="92413"/>
                </a:cubicBezTo>
                <a:cubicBezTo>
                  <a:pt x="1121814" y="86883"/>
                  <a:pt x="1121893" y="87549"/>
                  <a:pt x="1172183" y="87549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Freeform 28"/>
          <p:cNvSpPr/>
          <p:nvPr/>
        </p:nvSpPr>
        <p:spPr>
          <a:xfrm>
            <a:off x="5033055" y="5824924"/>
            <a:ext cx="1172183" cy="116732"/>
          </a:xfrm>
          <a:custGeom>
            <a:avLst/>
            <a:gdLst>
              <a:gd name="connsiteX0" fmla="*/ 0 w 1172183"/>
              <a:gd name="connsiteY0" fmla="*/ 116732 h 116732"/>
              <a:gd name="connsiteX1" fmla="*/ 92413 w 1172183"/>
              <a:gd name="connsiteY1" fmla="*/ 77822 h 116732"/>
              <a:gd name="connsiteX2" fmla="*/ 111868 w 1172183"/>
              <a:gd name="connsiteY2" fmla="*/ 58366 h 116732"/>
              <a:gd name="connsiteX3" fmla="*/ 179962 w 1172183"/>
              <a:gd name="connsiteY3" fmla="*/ 38911 h 116732"/>
              <a:gd name="connsiteX4" fmla="*/ 204281 w 1172183"/>
              <a:gd name="connsiteY4" fmla="*/ 19456 h 116732"/>
              <a:gd name="connsiteX5" fmla="*/ 335605 w 1172183"/>
              <a:gd name="connsiteY5" fmla="*/ 0 h 116732"/>
              <a:gd name="connsiteX6" fmla="*/ 505839 w 1172183"/>
              <a:gd name="connsiteY6" fmla="*/ 14592 h 116732"/>
              <a:gd name="connsiteX7" fmla="*/ 549613 w 1172183"/>
              <a:gd name="connsiteY7" fmla="*/ 34047 h 116732"/>
              <a:gd name="connsiteX8" fmla="*/ 569068 w 1172183"/>
              <a:gd name="connsiteY8" fmla="*/ 43775 h 116732"/>
              <a:gd name="connsiteX9" fmla="*/ 603115 w 1172183"/>
              <a:gd name="connsiteY9" fmla="*/ 53503 h 116732"/>
              <a:gd name="connsiteX10" fmla="*/ 666345 w 1172183"/>
              <a:gd name="connsiteY10" fmla="*/ 82686 h 116732"/>
              <a:gd name="connsiteX11" fmla="*/ 690664 w 1172183"/>
              <a:gd name="connsiteY11" fmla="*/ 87549 h 116732"/>
              <a:gd name="connsiteX12" fmla="*/ 705256 w 1172183"/>
              <a:gd name="connsiteY12" fmla="*/ 92413 h 116732"/>
              <a:gd name="connsiteX13" fmla="*/ 729575 w 1172183"/>
              <a:gd name="connsiteY13" fmla="*/ 97277 h 116732"/>
              <a:gd name="connsiteX14" fmla="*/ 792805 w 1172183"/>
              <a:gd name="connsiteY14" fmla="*/ 116732 h 116732"/>
              <a:gd name="connsiteX15" fmla="*/ 928992 w 1172183"/>
              <a:gd name="connsiteY15" fmla="*/ 111868 h 116732"/>
              <a:gd name="connsiteX16" fmla="*/ 943583 w 1172183"/>
              <a:gd name="connsiteY16" fmla="*/ 107005 h 116732"/>
              <a:gd name="connsiteX17" fmla="*/ 992222 w 1172183"/>
              <a:gd name="connsiteY17" fmla="*/ 102141 h 116732"/>
              <a:gd name="connsiteX18" fmla="*/ 1055451 w 1172183"/>
              <a:gd name="connsiteY18" fmla="*/ 92413 h 116732"/>
              <a:gd name="connsiteX19" fmla="*/ 1172183 w 1172183"/>
              <a:gd name="connsiteY19" fmla="*/ 87549 h 116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72183" h="116732">
                <a:moveTo>
                  <a:pt x="0" y="116732"/>
                </a:moveTo>
                <a:cubicBezTo>
                  <a:pt x="26905" y="106948"/>
                  <a:pt x="67267" y="94586"/>
                  <a:pt x="92413" y="77822"/>
                </a:cubicBezTo>
                <a:cubicBezTo>
                  <a:pt x="100044" y="72735"/>
                  <a:pt x="103487" y="62091"/>
                  <a:pt x="111868" y="58366"/>
                </a:cubicBezTo>
                <a:cubicBezTo>
                  <a:pt x="133440" y="48779"/>
                  <a:pt x="157264" y="45396"/>
                  <a:pt x="179962" y="38911"/>
                </a:cubicBezTo>
                <a:cubicBezTo>
                  <a:pt x="188068" y="32426"/>
                  <a:pt x="194389" y="22604"/>
                  <a:pt x="204281" y="19456"/>
                </a:cubicBezTo>
                <a:cubicBezTo>
                  <a:pt x="238887" y="8445"/>
                  <a:pt x="296450" y="3916"/>
                  <a:pt x="335605" y="0"/>
                </a:cubicBezTo>
                <a:cubicBezTo>
                  <a:pt x="386663" y="1964"/>
                  <a:pt x="452895" y="-3056"/>
                  <a:pt x="505839" y="14592"/>
                </a:cubicBezTo>
                <a:cubicBezTo>
                  <a:pt x="520987" y="19641"/>
                  <a:pt x="535115" y="27356"/>
                  <a:pt x="549613" y="34047"/>
                </a:cubicBezTo>
                <a:cubicBezTo>
                  <a:pt x="556196" y="37085"/>
                  <a:pt x="562254" y="41297"/>
                  <a:pt x="569068" y="43775"/>
                </a:cubicBezTo>
                <a:cubicBezTo>
                  <a:pt x="580160" y="47809"/>
                  <a:pt x="592156" y="49119"/>
                  <a:pt x="603115" y="53503"/>
                </a:cubicBezTo>
                <a:cubicBezTo>
                  <a:pt x="633782" y="65770"/>
                  <a:pt x="638228" y="74251"/>
                  <a:pt x="666345" y="82686"/>
                </a:cubicBezTo>
                <a:cubicBezTo>
                  <a:pt x="674263" y="85061"/>
                  <a:pt x="682644" y="85544"/>
                  <a:pt x="690664" y="87549"/>
                </a:cubicBezTo>
                <a:cubicBezTo>
                  <a:pt x="695638" y="88792"/>
                  <a:pt x="700282" y="91169"/>
                  <a:pt x="705256" y="92413"/>
                </a:cubicBezTo>
                <a:cubicBezTo>
                  <a:pt x="713276" y="94418"/>
                  <a:pt x="721626" y="95006"/>
                  <a:pt x="729575" y="97277"/>
                </a:cubicBezTo>
                <a:cubicBezTo>
                  <a:pt x="846508" y="130686"/>
                  <a:pt x="729387" y="100877"/>
                  <a:pt x="792805" y="116732"/>
                </a:cubicBezTo>
                <a:cubicBezTo>
                  <a:pt x="838201" y="115111"/>
                  <a:pt x="883662" y="114792"/>
                  <a:pt x="928992" y="111868"/>
                </a:cubicBezTo>
                <a:cubicBezTo>
                  <a:pt x="934108" y="111538"/>
                  <a:pt x="938516" y="107784"/>
                  <a:pt x="943583" y="107005"/>
                </a:cubicBezTo>
                <a:cubicBezTo>
                  <a:pt x="959687" y="104528"/>
                  <a:pt x="976054" y="104162"/>
                  <a:pt x="992222" y="102141"/>
                </a:cubicBezTo>
                <a:cubicBezTo>
                  <a:pt x="1019363" y="98748"/>
                  <a:pt x="1027160" y="94771"/>
                  <a:pt x="1055451" y="92413"/>
                </a:cubicBezTo>
                <a:cubicBezTo>
                  <a:pt x="1121814" y="86883"/>
                  <a:pt x="1121893" y="87549"/>
                  <a:pt x="1172183" y="87549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Freeform 29"/>
          <p:cNvSpPr/>
          <p:nvPr/>
        </p:nvSpPr>
        <p:spPr>
          <a:xfrm>
            <a:off x="6429237" y="5824924"/>
            <a:ext cx="1172183" cy="116732"/>
          </a:xfrm>
          <a:custGeom>
            <a:avLst/>
            <a:gdLst>
              <a:gd name="connsiteX0" fmla="*/ 0 w 1172183"/>
              <a:gd name="connsiteY0" fmla="*/ 116732 h 116732"/>
              <a:gd name="connsiteX1" fmla="*/ 92413 w 1172183"/>
              <a:gd name="connsiteY1" fmla="*/ 77822 h 116732"/>
              <a:gd name="connsiteX2" fmla="*/ 111868 w 1172183"/>
              <a:gd name="connsiteY2" fmla="*/ 58366 h 116732"/>
              <a:gd name="connsiteX3" fmla="*/ 179962 w 1172183"/>
              <a:gd name="connsiteY3" fmla="*/ 38911 h 116732"/>
              <a:gd name="connsiteX4" fmla="*/ 204281 w 1172183"/>
              <a:gd name="connsiteY4" fmla="*/ 19456 h 116732"/>
              <a:gd name="connsiteX5" fmla="*/ 335605 w 1172183"/>
              <a:gd name="connsiteY5" fmla="*/ 0 h 116732"/>
              <a:gd name="connsiteX6" fmla="*/ 505839 w 1172183"/>
              <a:gd name="connsiteY6" fmla="*/ 14592 h 116732"/>
              <a:gd name="connsiteX7" fmla="*/ 549613 w 1172183"/>
              <a:gd name="connsiteY7" fmla="*/ 34047 h 116732"/>
              <a:gd name="connsiteX8" fmla="*/ 569068 w 1172183"/>
              <a:gd name="connsiteY8" fmla="*/ 43775 h 116732"/>
              <a:gd name="connsiteX9" fmla="*/ 603115 w 1172183"/>
              <a:gd name="connsiteY9" fmla="*/ 53503 h 116732"/>
              <a:gd name="connsiteX10" fmla="*/ 666345 w 1172183"/>
              <a:gd name="connsiteY10" fmla="*/ 82686 h 116732"/>
              <a:gd name="connsiteX11" fmla="*/ 690664 w 1172183"/>
              <a:gd name="connsiteY11" fmla="*/ 87549 h 116732"/>
              <a:gd name="connsiteX12" fmla="*/ 705256 w 1172183"/>
              <a:gd name="connsiteY12" fmla="*/ 92413 h 116732"/>
              <a:gd name="connsiteX13" fmla="*/ 729575 w 1172183"/>
              <a:gd name="connsiteY13" fmla="*/ 97277 h 116732"/>
              <a:gd name="connsiteX14" fmla="*/ 792805 w 1172183"/>
              <a:gd name="connsiteY14" fmla="*/ 116732 h 116732"/>
              <a:gd name="connsiteX15" fmla="*/ 928992 w 1172183"/>
              <a:gd name="connsiteY15" fmla="*/ 111868 h 116732"/>
              <a:gd name="connsiteX16" fmla="*/ 943583 w 1172183"/>
              <a:gd name="connsiteY16" fmla="*/ 107005 h 116732"/>
              <a:gd name="connsiteX17" fmla="*/ 992222 w 1172183"/>
              <a:gd name="connsiteY17" fmla="*/ 102141 h 116732"/>
              <a:gd name="connsiteX18" fmla="*/ 1055451 w 1172183"/>
              <a:gd name="connsiteY18" fmla="*/ 92413 h 116732"/>
              <a:gd name="connsiteX19" fmla="*/ 1172183 w 1172183"/>
              <a:gd name="connsiteY19" fmla="*/ 87549 h 116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72183" h="116732">
                <a:moveTo>
                  <a:pt x="0" y="116732"/>
                </a:moveTo>
                <a:cubicBezTo>
                  <a:pt x="26905" y="106948"/>
                  <a:pt x="67267" y="94586"/>
                  <a:pt x="92413" y="77822"/>
                </a:cubicBezTo>
                <a:cubicBezTo>
                  <a:pt x="100044" y="72735"/>
                  <a:pt x="103487" y="62091"/>
                  <a:pt x="111868" y="58366"/>
                </a:cubicBezTo>
                <a:cubicBezTo>
                  <a:pt x="133440" y="48779"/>
                  <a:pt x="157264" y="45396"/>
                  <a:pt x="179962" y="38911"/>
                </a:cubicBezTo>
                <a:cubicBezTo>
                  <a:pt x="188068" y="32426"/>
                  <a:pt x="194389" y="22604"/>
                  <a:pt x="204281" y="19456"/>
                </a:cubicBezTo>
                <a:cubicBezTo>
                  <a:pt x="238887" y="8445"/>
                  <a:pt x="296450" y="3916"/>
                  <a:pt x="335605" y="0"/>
                </a:cubicBezTo>
                <a:cubicBezTo>
                  <a:pt x="386663" y="1964"/>
                  <a:pt x="452895" y="-3056"/>
                  <a:pt x="505839" y="14592"/>
                </a:cubicBezTo>
                <a:cubicBezTo>
                  <a:pt x="520987" y="19641"/>
                  <a:pt x="535115" y="27356"/>
                  <a:pt x="549613" y="34047"/>
                </a:cubicBezTo>
                <a:cubicBezTo>
                  <a:pt x="556196" y="37085"/>
                  <a:pt x="562254" y="41297"/>
                  <a:pt x="569068" y="43775"/>
                </a:cubicBezTo>
                <a:cubicBezTo>
                  <a:pt x="580160" y="47809"/>
                  <a:pt x="592156" y="49119"/>
                  <a:pt x="603115" y="53503"/>
                </a:cubicBezTo>
                <a:cubicBezTo>
                  <a:pt x="633782" y="65770"/>
                  <a:pt x="638228" y="74251"/>
                  <a:pt x="666345" y="82686"/>
                </a:cubicBezTo>
                <a:cubicBezTo>
                  <a:pt x="674263" y="85061"/>
                  <a:pt x="682644" y="85544"/>
                  <a:pt x="690664" y="87549"/>
                </a:cubicBezTo>
                <a:cubicBezTo>
                  <a:pt x="695638" y="88792"/>
                  <a:pt x="700282" y="91169"/>
                  <a:pt x="705256" y="92413"/>
                </a:cubicBezTo>
                <a:cubicBezTo>
                  <a:pt x="713276" y="94418"/>
                  <a:pt x="721626" y="95006"/>
                  <a:pt x="729575" y="97277"/>
                </a:cubicBezTo>
                <a:cubicBezTo>
                  <a:pt x="846508" y="130686"/>
                  <a:pt x="729387" y="100877"/>
                  <a:pt x="792805" y="116732"/>
                </a:cubicBezTo>
                <a:cubicBezTo>
                  <a:pt x="838201" y="115111"/>
                  <a:pt x="883662" y="114792"/>
                  <a:pt x="928992" y="111868"/>
                </a:cubicBezTo>
                <a:cubicBezTo>
                  <a:pt x="934108" y="111538"/>
                  <a:pt x="938516" y="107784"/>
                  <a:pt x="943583" y="107005"/>
                </a:cubicBezTo>
                <a:cubicBezTo>
                  <a:pt x="959687" y="104528"/>
                  <a:pt x="976054" y="104162"/>
                  <a:pt x="992222" y="102141"/>
                </a:cubicBezTo>
                <a:cubicBezTo>
                  <a:pt x="1019363" y="98748"/>
                  <a:pt x="1027160" y="94771"/>
                  <a:pt x="1055451" y="92413"/>
                </a:cubicBezTo>
                <a:cubicBezTo>
                  <a:pt x="1121814" y="86883"/>
                  <a:pt x="1121893" y="87549"/>
                  <a:pt x="1172183" y="87549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Freeform 30"/>
          <p:cNvSpPr/>
          <p:nvPr/>
        </p:nvSpPr>
        <p:spPr>
          <a:xfrm>
            <a:off x="1561289" y="6152421"/>
            <a:ext cx="1172183" cy="116732"/>
          </a:xfrm>
          <a:custGeom>
            <a:avLst/>
            <a:gdLst>
              <a:gd name="connsiteX0" fmla="*/ 0 w 1172183"/>
              <a:gd name="connsiteY0" fmla="*/ 116732 h 116732"/>
              <a:gd name="connsiteX1" fmla="*/ 92413 w 1172183"/>
              <a:gd name="connsiteY1" fmla="*/ 77822 h 116732"/>
              <a:gd name="connsiteX2" fmla="*/ 111868 w 1172183"/>
              <a:gd name="connsiteY2" fmla="*/ 58366 h 116732"/>
              <a:gd name="connsiteX3" fmla="*/ 179962 w 1172183"/>
              <a:gd name="connsiteY3" fmla="*/ 38911 h 116732"/>
              <a:gd name="connsiteX4" fmla="*/ 204281 w 1172183"/>
              <a:gd name="connsiteY4" fmla="*/ 19456 h 116732"/>
              <a:gd name="connsiteX5" fmla="*/ 335605 w 1172183"/>
              <a:gd name="connsiteY5" fmla="*/ 0 h 116732"/>
              <a:gd name="connsiteX6" fmla="*/ 505839 w 1172183"/>
              <a:gd name="connsiteY6" fmla="*/ 14592 h 116732"/>
              <a:gd name="connsiteX7" fmla="*/ 549613 w 1172183"/>
              <a:gd name="connsiteY7" fmla="*/ 34047 h 116732"/>
              <a:gd name="connsiteX8" fmla="*/ 569068 w 1172183"/>
              <a:gd name="connsiteY8" fmla="*/ 43775 h 116732"/>
              <a:gd name="connsiteX9" fmla="*/ 603115 w 1172183"/>
              <a:gd name="connsiteY9" fmla="*/ 53503 h 116732"/>
              <a:gd name="connsiteX10" fmla="*/ 666345 w 1172183"/>
              <a:gd name="connsiteY10" fmla="*/ 82686 h 116732"/>
              <a:gd name="connsiteX11" fmla="*/ 690664 w 1172183"/>
              <a:gd name="connsiteY11" fmla="*/ 87549 h 116732"/>
              <a:gd name="connsiteX12" fmla="*/ 705256 w 1172183"/>
              <a:gd name="connsiteY12" fmla="*/ 92413 h 116732"/>
              <a:gd name="connsiteX13" fmla="*/ 729575 w 1172183"/>
              <a:gd name="connsiteY13" fmla="*/ 97277 h 116732"/>
              <a:gd name="connsiteX14" fmla="*/ 792805 w 1172183"/>
              <a:gd name="connsiteY14" fmla="*/ 116732 h 116732"/>
              <a:gd name="connsiteX15" fmla="*/ 928992 w 1172183"/>
              <a:gd name="connsiteY15" fmla="*/ 111868 h 116732"/>
              <a:gd name="connsiteX16" fmla="*/ 943583 w 1172183"/>
              <a:gd name="connsiteY16" fmla="*/ 107005 h 116732"/>
              <a:gd name="connsiteX17" fmla="*/ 992222 w 1172183"/>
              <a:gd name="connsiteY17" fmla="*/ 102141 h 116732"/>
              <a:gd name="connsiteX18" fmla="*/ 1055451 w 1172183"/>
              <a:gd name="connsiteY18" fmla="*/ 92413 h 116732"/>
              <a:gd name="connsiteX19" fmla="*/ 1172183 w 1172183"/>
              <a:gd name="connsiteY19" fmla="*/ 87549 h 116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72183" h="116732">
                <a:moveTo>
                  <a:pt x="0" y="116732"/>
                </a:moveTo>
                <a:cubicBezTo>
                  <a:pt x="26905" y="106948"/>
                  <a:pt x="67267" y="94586"/>
                  <a:pt x="92413" y="77822"/>
                </a:cubicBezTo>
                <a:cubicBezTo>
                  <a:pt x="100044" y="72735"/>
                  <a:pt x="103487" y="62091"/>
                  <a:pt x="111868" y="58366"/>
                </a:cubicBezTo>
                <a:cubicBezTo>
                  <a:pt x="133440" y="48779"/>
                  <a:pt x="157264" y="45396"/>
                  <a:pt x="179962" y="38911"/>
                </a:cubicBezTo>
                <a:cubicBezTo>
                  <a:pt x="188068" y="32426"/>
                  <a:pt x="194389" y="22604"/>
                  <a:pt x="204281" y="19456"/>
                </a:cubicBezTo>
                <a:cubicBezTo>
                  <a:pt x="238887" y="8445"/>
                  <a:pt x="296450" y="3916"/>
                  <a:pt x="335605" y="0"/>
                </a:cubicBezTo>
                <a:cubicBezTo>
                  <a:pt x="386663" y="1964"/>
                  <a:pt x="452895" y="-3056"/>
                  <a:pt x="505839" y="14592"/>
                </a:cubicBezTo>
                <a:cubicBezTo>
                  <a:pt x="520987" y="19641"/>
                  <a:pt x="535115" y="27356"/>
                  <a:pt x="549613" y="34047"/>
                </a:cubicBezTo>
                <a:cubicBezTo>
                  <a:pt x="556196" y="37085"/>
                  <a:pt x="562254" y="41297"/>
                  <a:pt x="569068" y="43775"/>
                </a:cubicBezTo>
                <a:cubicBezTo>
                  <a:pt x="580160" y="47809"/>
                  <a:pt x="592156" y="49119"/>
                  <a:pt x="603115" y="53503"/>
                </a:cubicBezTo>
                <a:cubicBezTo>
                  <a:pt x="633782" y="65770"/>
                  <a:pt x="638228" y="74251"/>
                  <a:pt x="666345" y="82686"/>
                </a:cubicBezTo>
                <a:cubicBezTo>
                  <a:pt x="674263" y="85061"/>
                  <a:pt x="682644" y="85544"/>
                  <a:pt x="690664" y="87549"/>
                </a:cubicBezTo>
                <a:cubicBezTo>
                  <a:pt x="695638" y="88792"/>
                  <a:pt x="700282" y="91169"/>
                  <a:pt x="705256" y="92413"/>
                </a:cubicBezTo>
                <a:cubicBezTo>
                  <a:pt x="713276" y="94418"/>
                  <a:pt x="721626" y="95006"/>
                  <a:pt x="729575" y="97277"/>
                </a:cubicBezTo>
                <a:cubicBezTo>
                  <a:pt x="846508" y="130686"/>
                  <a:pt x="729387" y="100877"/>
                  <a:pt x="792805" y="116732"/>
                </a:cubicBezTo>
                <a:cubicBezTo>
                  <a:pt x="838201" y="115111"/>
                  <a:pt x="883662" y="114792"/>
                  <a:pt x="928992" y="111868"/>
                </a:cubicBezTo>
                <a:cubicBezTo>
                  <a:pt x="934108" y="111538"/>
                  <a:pt x="938516" y="107784"/>
                  <a:pt x="943583" y="107005"/>
                </a:cubicBezTo>
                <a:cubicBezTo>
                  <a:pt x="959687" y="104528"/>
                  <a:pt x="976054" y="104162"/>
                  <a:pt x="992222" y="102141"/>
                </a:cubicBezTo>
                <a:cubicBezTo>
                  <a:pt x="1019363" y="98748"/>
                  <a:pt x="1027160" y="94771"/>
                  <a:pt x="1055451" y="92413"/>
                </a:cubicBezTo>
                <a:cubicBezTo>
                  <a:pt x="1121814" y="86883"/>
                  <a:pt x="1121893" y="87549"/>
                  <a:pt x="1172183" y="87549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Freeform 31"/>
          <p:cNvSpPr/>
          <p:nvPr/>
        </p:nvSpPr>
        <p:spPr>
          <a:xfrm>
            <a:off x="2864795" y="6144555"/>
            <a:ext cx="1172183" cy="116732"/>
          </a:xfrm>
          <a:custGeom>
            <a:avLst/>
            <a:gdLst>
              <a:gd name="connsiteX0" fmla="*/ 0 w 1172183"/>
              <a:gd name="connsiteY0" fmla="*/ 116732 h 116732"/>
              <a:gd name="connsiteX1" fmla="*/ 92413 w 1172183"/>
              <a:gd name="connsiteY1" fmla="*/ 77822 h 116732"/>
              <a:gd name="connsiteX2" fmla="*/ 111868 w 1172183"/>
              <a:gd name="connsiteY2" fmla="*/ 58366 h 116732"/>
              <a:gd name="connsiteX3" fmla="*/ 179962 w 1172183"/>
              <a:gd name="connsiteY3" fmla="*/ 38911 h 116732"/>
              <a:gd name="connsiteX4" fmla="*/ 204281 w 1172183"/>
              <a:gd name="connsiteY4" fmla="*/ 19456 h 116732"/>
              <a:gd name="connsiteX5" fmla="*/ 335605 w 1172183"/>
              <a:gd name="connsiteY5" fmla="*/ 0 h 116732"/>
              <a:gd name="connsiteX6" fmla="*/ 505839 w 1172183"/>
              <a:gd name="connsiteY6" fmla="*/ 14592 h 116732"/>
              <a:gd name="connsiteX7" fmla="*/ 549613 w 1172183"/>
              <a:gd name="connsiteY7" fmla="*/ 34047 h 116732"/>
              <a:gd name="connsiteX8" fmla="*/ 569068 w 1172183"/>
              <a:gd name="connsiteY8" fmla="*/ 43775 h 116732"/>
              <a:gd name="connsiteX9" fmla="*/ 603115 w 1172183"/>
              <a:gd name="connsiteY9" fmla="*/ 53503 h 116732"/>
              <a:gd name="connsiteX10" fmla="*/ 666345 w 1172183"/>
              <a:gd name="connsiteY10" fmla="*/ 82686 h 116732"/>
              <a:gd name="connsiteX11" fmla="*/ 690664 w 1172183"/>
              <a:gd name="connsiteY11" fmla="*/ 87549 h 116732"/>
              <a:gd name="connsiteX12" fmla="*/ 705256 w 1172183"/>
              <a:gd name="connsiteY12" fmla="*/ 92413 h 116732"/>
              <a:gd name="connsiteX13" fmla="*/ 729575 w 1172183"/>
              <a:gd name="connsiteY13" fmla="*/ 97277 h 116732"/>
              <a:gd name="connsiteX14" fmla="*/ 792805 w 1172183"/>
              <a:gd name="connsiteY14" fmla="*/ 116732 h 116732"/>
              <a:gd name="connsiteX15" fmla="*/ 928992 w 1172183"/>
              <a:gd name="connsiteY15" fmla="*/ 111868 h 116732"/>
              <a:gd name="connsiteX16" fmla="*/ 943583 w 1172183"/>
              <a:gd name="connsiteY16" fmla="*/ 107005 h 116732"/>
              <a:gd name="connsiteX17" fmla="*/ 992222 w 1172183"/>
              <a:gd name="connsiteY17" fmla="*/ 102141 h 116732"/>
              <a:gd name="connsiteX18" fmla="*/ 1055451 w 1172183"/>
              <a:gd name="connsiteY18" fmla="*/ 92413 h 116732"/>
              <a:gd name="connsiteX19" fmla="*/ 1172183 w 1172183"/>
              <a:gd name="connsiteY19" fmla="*/ 87549 h 116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72183" h="116732">
                <a:moveTo>
                  <a:pt x="0" y="116732"/>
                </a:moveTo>
                <a:cubicBezTo>
                  <a:pt x="26905" y="106948"/>
                  <a:pt x="67267" y="94586"/>
                  <a:pt x="92413" y="77822"/>
                </a:cubicBezTo>
                <a:cubicBezTo>
                  <a:pt x="100044" y="72735"/>
                  <a:pt x="103487" y="62091"/>
                  <a:pt x="111868" y="58366"/>
                </a:cubicBezTo>
                <a:cubicBezTo>
                  <a:pt x="133440" y="48779"/>
                  <a:pt x="157264" y="45396"/>
                  <a:pt x="179962" y="38911"/>
                </a:cubicBezTo>
                <a:cubicBezTo>
                  <a:pt x="188068" y="32426"/>
                  <a:pt x="194389" y="22604"/>
                  <a:pt x="204281" y="19456"/>
                </a:cubicBezTo>
                <a:cubicBezTo>
                  <a:pt x="238887" y="8445"/>
                  <a:pt x="296450" y="3916"/>
                  <a:pt x="335605" y="0"/>
                </a:cubicBezTo>
                <a:cubicBezTo>
                  <a:pt x="386663" y="1964"/>
                  <a:pt x="452895" y="-3056"/>
                  <a:pt x="505839" y="14592"/>
                </a:cubicBezTo>
                <a:cubicBezTo>
                  <a:pt x="520987" y="19641"/>
                  <a:pt x="535115" y="27356"/>
                  <a:pt x="549613" y="34047"/>
                </a:cubicBezTo>
                <a:cubicBezTo>
                  <a:pt x="556196" y="37085"/>
                  <a:pt x="562254" y="41297"/>
                  <a:pt x="569068" y="43775"/>
                </a:cubicBezTo>
                <a:cubicBezTo>
                  <a:pt x="580160" y="47809"/>
                  <a:pt x="592156" y="49119"/>
                  <a:pt x="603115" y="53503"/>
                </a:cubicBezTo>
                <a:cubicBezTo>
                  <a:pt x="633782" y="65770"/>
                  <a:pt x="638228" y="74251"/>
                  <a:pt x="666345" y="82686"/>
                </a:cubicBezTo>
                <a:cubicBezTo>
                  <a:pt x="674263" y="85061"/>
                  <a:pt x="682644" y="85544"/>
                  <a:pt x="690664" y="87549"/>
                </a:cubicBezTo>
                <a:cubicBezTo>
                  <a:pt x="695638" y="88792"/>
                  <a:pt x="700282" y="91169"/>
                  <a:pt x="705256" y="92413"/>
                </a:cubicBezTo>
                <a:cubicBezTo>
                  <a:pt x="713276" y="94418"/>
                  <a:pt x="721626" y="95006"/>
                  <a:pt x="729575" y="97277"/>
                </a:cubicBezTo>
                <a:cubicBezTo>
                  <a:pt x="846508" y="130686"/>
                  <a:pt x="729387" y="100877"/>
                  <a:pt x="792805" y="116732"/>
                </a:cubicBezTo>
                <a:cubicBezTo>
                  <a:pt x="838201" y="115111"/>
                  <a:pt x="883662" y="114792"/>
                  <a:pt x="928992" y="111868"/>
                </a:cubicBezTo>
                <a:cubicBezTo>
                  <a:pt x="934108" y="111538"/>
                  <a:pt x="938516" y="107784"/>
                  <a:pt x="943583" y="107005"/>
                </a:cubicBezTo>
                <a:cubicBezTo>
                  <a:pt x="959687" y="104528"/>
                  <a:pt x="976054" y="104162"/>
                  <a:pt x="992222" y="102141"/>
                </a:cubicBezTo>
                <a:cubicBezTo>
                  <a:pt x="1019363" y="98748"/>
                  <a:pt x="1027160" y="94771"/>
                  <a:pt x="1055451" y="92413"/>
                </a:cubicBezTo>
                <a:cubicBezTo>
                  <a:pt x="1121814" y="86883"/>
                  <a:pt x="1121893" y="87549"/>
                  <a:pt x="1172183" y="87549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Freeform 32"/>
          <p:cNvSpPr/>
          <p:nvPr/>
        </p:nvSpPr>
        <p:spPr>
          <a:xfrm>
            <a:off x="5033055" y="6131022"/>
            <a:ext cx="1172183" cy="116732"/>
          </a:xfrm>
          <a:custGeom>
            <a:avLst/>
            <a:gdLst>
              <a:gd name="connsiteX0" fmla="*/ 0 w 1172183"/>
              <a:gd name="connsiteY0" fmla="*/ 116732 h 116732"/>
              <a:gd name="connsiteX1" fmla="*/ 92413 w 1172183"/>
              <a:gd name="connsiteY1" fmla="*/ 77822 h 116732"/>
              <a:gd name="connsiteX2" fmla="*/ 111868 w 1172183"/>
              <a:gd name="connsiteY2" fmla="*/ 58366 h 116732"/>
              <a:gd name="connsiteX3" fmla="*/ 179962 w 1172183"/>
              <a:gd name="connsiteY3" fmla="*/ 38911 h 116732"/>
              <a:gd name="connsiteX4" fmla="*/ 204281 w 1172183"/>
              <a:gd name="connsiteY4" fmla="*/ 19456 h 116732"/>
              <a:gd name="connsiteX5" fmla="*/ 335605 w 1172183"/>
              <a:gd name="connsiteY5" fmla="*/ 0 h 116732"/>
              <a:gd name="connsiteX6" fmla="*/ 505839 w 1172183"/>
              <a:gd name="connsiteY6" fmla="*/ 14592 h 116732"/>
              <a:gd name="connsiteX7" fmla="*/ 549613 w 1172183"/>
              <a:gd name="connsiteY7" fmla="*/ 34047 h 116732"/>
              <a:gd name="connsiteX8" fmla="*/ 569068 w 1172183"/>
              <a:gd name="connsiteY8" fmla="*/ 43775 h 116732"/>
              <a:gd name="connsiteX9" fmla="*/ 603115 w 1172183"/>
              <a:gd name="connsiteY9" fmla="*/ 53503 h 116732"/>
              <a:gd name="connsiteX10" fmla="*/ 666345 w 1172183"/>
              <a:gd name="connsiteY10" fmla="*/ 82686 h 116732"/>
              <a:gd name="connsiteX11" fmla="*/ 690664 w 1172183"/>
              <a:gd name="connsiteY11" fmla="*/ 87549 h 116732"/>
              <a:gd name="connsiteX12" fmla="*/ 705256 w 1172183"/>
              <a:gd name="connsiteY12" fmla="*/ 92413 h 116732"/>
              <a:gd name="connsiteX13" fmla="*/ 729575 w 1172183"/>
              <a:gd name="connsiteY13" fmla="*/ 97277 h 116732"/>
              <a:gd name="connsiteX14" fmla="*/ 792805 w 1172183"/>
              <a:gd name="connsiteY14" fmla="*/ 116732 h 116732"/>
              <a:gd name="connsiteX15" fmla="*/ 928992 w 1172183"/>
              <a:gd name="connsiteY15" fmla="*/ 111868 h 116732"/>
              <a:gd name="connsiteX16" fmla="*/ 943583 w 1172183"/>
              <a:gd name="connsiteY16" fmla="*/ 107005 h 116732"/>
              <a:gd name="connsiteX17" fmla="*/ 992222 w 1172183"/>
              <a:gd name="connsiteY17" fmla="*/ 102141 h 116732"/>
              <a:gd name="connsiteX18" fmla="*/ 1055451 w 1172183"/>
              <a:gd name="connsiteY18" fmla="*/ 92413 h 116732"/>
              <a:gd name="connsiteX19" fmla="*/ 1172183 w 1172183"/>
              <a:gd name="connsiteY19" fmla="*/ 87549 h 116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72183" h="116732">
                <a:moveTo>
                  <a:pt x="0" y="116732"/>
                </a:moveTo>
                <a:cubicBezTo>
                  <a:pt x="26905" y="106948"/>
                  <a:pt x="67267" y="94586"/>
                  <a:pt x="92413" y="77822"/>
                </a:cubicBezTo>
                <a:cubicBezTo>
                  <a:pt x="100044" y="72735"/>
                  <a:pt x="103487" y="62091"/>
                  <a:pt x="111868" y="58366"/>
                </a:cubicBezTo>
                <a:cubicBezTo>
                  <a:pt x="133440" y="48779"/>
                  <a:pt x="157264" y="45396"/>
                  <a:pt x="179962" y="38911"/>
                </a:cubicBezTo>
                <a:cubicBezTo>
                  <a:pt x="188068" y="32426"/>
                  <a:pt x="194389" y="22604"/>
                  <a:pt x="204281" y="19456"/>
                </a:cubicBezTo>
                <a:cubicBezTo>
                  <a:pt x="238887" y="8445"/>
                  <a:pt x="296450" y="3916"/>
                  <a:pt x="335605" y="0"/>
                </a:cubicBezTo>
                <a:cubicBezTo>
                  <a:pt x="386663" y="1964"/>
                  <a:pt x="452895" y="-3056"/>
                  <a:pt x="505839" y="14592"/>
                </a:cubicBezTo>
                <a:cubicBezTo>
                  <a:pt x="520987" y="19641"/>
                  <a:pt x="535115" y="27356"/>
                  <a:pt x="549613" y="34047"/>
                </a:cubicBezTo>
                <a:cubicBezTo>
                  <a:pt x="556196" y="37085"/>
                  <a:pt x="562254" y="41297"/>
                  <a:pt x="569068" y="43775"/>
                </a:cubicBezTo>
                <a:cubicBezTo>
                  <a:pt x="580160" y="47809"/>
                  <a:pt x="592156" y="49119"/>
                  <a:pt x="603115" y="53503"/>
                </a:cubicBezTo>
                <a:cubicBezTo>
                  <a:pt x="633782" y="65770"/>
                  <a:pt x="638228" y="74251"/>
                  <a:pt x="666345" y="82686"/>
                </a:cubicBezTo>
                <a:cubicBezTo>
                  <a:pt x="674263" y="85061"/>
                  <a:pt x="682644" y="85544"/>
                  <a:pt x="690664" y="87549"/>
                </a:cubicBezTo>
                <a:cubicBezTo>
                  <a:pt x="695638" y="88792"/>
                  <a:pt x="700282" y="91169"/>
                  <a:pt x="705256" y="92413"/>
                </a:cubicBezTo>
                <a:cubicBezTo>
                  <a:pt x="713276" y="94418"/>
                  <a:pt x="721626" y="95006"/>
                  <a:pt x="729575" y="97277"/>
                </a:cubicBezTo>
                <a:cubicBezTo>
                  <a:pt x="846508" y="130686"/>
                  <a:pt x="729387" y="100877"/>
                  <a:pt x="792805" y="116732"/>
                </a:cubicBezTo>
                <a:cubicBezTo>
                  <a:pt x="838201" y="115111"/>
                  <a:pt x="883662" y="114792"/>
                  <a:pt x="928992" y="111868"/>
                </a:cubicBezTo>
                <a:cubicBezTo>
                  <a:pt x="934108" y="111538"/>
                  <a:pt x="938516" y="107784"/>
                  <a:pt x="943583" y="107005"/>
                </a:cubicBezTo>
                <a:cubicBezTo>
                  <a:pt x="959687" y="104528"/>
                  <a:pt x="976054" y="104162"/>
                  <a:pt x="992222" y="102141"/>
                </a:cubicBezTo>
                <a:cubicBezTo>
                  <a:pt x="1019363" y="98748"/>
                  <a:pt x="1027160" y="94771"/>
                  <a:pt x="1055451" y="92413"/>
                </a:cubicBezTo>
                <a:cubicBezTo>
                  <a:pt x="1121814" y="86883"/>
                  <a:pt x="1121893" y="87549"/>
                  <a:pt x="1172183" y="87549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Freeform 33"/>
          <p:cNvSpPr/>
          <p:nvPr/>
        </p:nvSpPr>
        <p:spPr>
          <a:xfrm>
            <a:off x="6429237" y="6131022"/>
            <a:ext cx="1172183" cy="116732"/>
          </a:xfrm>
          <a:custGeom>
            <a:avLst/>
            <a:gdLst>
              <a:gd name="connsiteX0" fmla="*/ 0 w 1172183"/>
              <a:gd name="connsiteY0" fmla="*/ 116732 h 116732"/>
              <a:gd name="connsiteX1" fmla="*/ 92413 w 1172183"/>
              <a:gd name="connsiteY1" fmla="*/ 77822 h 116732"/>
              <a:gd name="connsiteX2" fmla="*/ 111868 w 1172183"/>
              <a:gd name="connsiteY2" fmla="*/ 58366 h 116732"/>
              <a:gd name="connsiteX3" fmla="*/ 179962 w 1172183"/>
              <a:gd name="connsiteY3" fmla="*/ 38911 h 116732"/>
              <a:gd name="connsiteX4" fmla="*/ 204281 w 1172183"/>
              <a:gd name="connsiteY4" fmla="*/ 19456 h 116732"/>
              <a:gd name="connsiteX5" fmla="*/ 335605 w 1172183"/>
              <a:gd name="connsiteY5" fmla="*/ 0 h 116732"/>
              <a:gd name="connsiteX6" fmla="*/ 505839 w 1172183"/>
              <a:gd name="connsiteY6" fmla="*/ 14592 h 116732"/>
              <a:gd name="connsiteX7" fmla="*/ 549613 w 1172183"/>
              <a:gd name="connsiteY7" fmla="*/ 34047 h 116732"/>
              <a:gd name="connsiteX8" fmla="*/ 569068 w 1172183"/>
              <a:gd name="connsiteY8" fmla="*/ 43775 h 116732"/>
              <a:gd name="connsiteX9" fmla="*/ 603115 w 1172183"/>
              <a:gd name="connsiteY9" fmla="*/ 53503 h 116732"/>
              <a:gd name="connsiteX10" fmla="*/ 666345 w 1172183"/>
              <a:gd name="connsiteY10" fmla="*/ 82686 h 116732"/>
              <a:gd name="connsiteX11" fmla="*/ 690664 w 1172183"/>
              <a:gd name="connsiteY11" fmla="*/ 87549 h 116732"/>
              <a:gd name="connsiteX12" fmla="*/ 705256 w 1172183"/>
              <a:gd name="connsiteY12" fmla="*/ 92413 h 116732"/>
              <a:gd name="connsiteX13" fmla="*/ 729575 w 1172183"/>
              <a:gd name="connsiteY13" fmla="*/ 97277 h 116732"/>
              <a:gd name="connsiteX14" fmla="*/ 792805 w 1172183"/>
              <a:gd name="connsiteY14" fmla="*/ 116732 h 116732"/>
              <a:gd name="connsiteX15" fmla="*/ 928992 w 1172183"/>
              <a:gd name="connsiteY15" fmla="*/ 111868 h 116732"/>
              <a:gd name="connsiteX16" fmla="*/ 943583 w 1172183"/>
              <a:gd name="connsiteY16" fmla="*/ 107005 h 116732"/>
              <a:gd name="connsiteX17" fmla="*/ 992222 w 1172183"/>
              <a:gd name="connsiteY17" fmla="*/ 102141 h 116732"/>
              <a:gd name="connsiteX18" fmla="*/ 1055451 w 1172183"/>
              <a:gd name="connsiteY18" fmla="*/ 92413 h 116732"/>
              <a:gd name="connsiteX19" fmla="*/ 1172183 w 1172183"/>
              <a:gd name="connsiteY19" fmla="*/ 87549 h 116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72183" h="116732">
                <a:moveTo>
                  <a:pt x="0" y="116732"/>
                </a:moveTo>
                <a:cubicBezTo>
                  <a:pt x="26905" y="106948"/>
                  <a:pt x="67267" y="94586"/>
                  <a:pt x="92413" y="77822"/>
                </a:cubicBezTo>
                <a:cubicBezTo>
                  <a:pt x="100044" y="72735"/>
                  <a:pt x="103487" y="62091"/>
                  <a:pt x="111868" y="58366"/>
                </a:cubicBezTo>
                <a:cubicBezTo>
                  <a:pt x="133440" y="48779"/>
                  <a:pt x="157264" y="45396"/>
                  <a:pt x="179962" y="38911"/>
                </a:cubicBezTo>
                <a:cubicBezTo>
                  <a:pt x="188068" y="32426"/>
                  <a:pt x="194389" y="22604"/>
                  <a:pt x="204281" y="19456"/>
                </a:cubicBezTo>
                <a:cubicBezTo>
                  <a:pt x="238887" y="8445"/>
                  <a:pt x="296450" y="3916"/>
                  <a:pt x="335605" y="0"/>
                </a:cubicBezTo>
                <a:cubicBezTo>
                  <a:pt x="386663" y="1964"/>
                  <a:pt x="452895" y="-3056"/>
                  <a:pt x="505839" y="14592"/>
                </a:cubicBezTo>
                <a:cubicBezTo>
                  <a:pt x="520987" y="19641"/>
                  <a:pt x="535115" y="27356"/>
                  <a:pt x="549613" y="34047"/>
                </a:cubicBezTo>
                <a:cubicBezTo>
                  <a:pt x="556196" y="37085"/>
                  <a:pt x="562254" y="41297"/>
                  <a:pt x="569068" y="43775"/>
                </a:cubicBezTo>
                <a:cubicBezTo>
                  <a:pt x="580160" y="47809"/>
                  <a:pt x="592156" y="49119"/>
                  <a:pt x="603115" y="53503"/>
                </a:cubicBezTo>
                <a:cubicBezTo>
                  <a:pt x="633782" y="65770"/>
                  <a:pt x="638228" y="74251"/>
                  <a:pt x="666345" y="82686"/>
                </a:cubicBezTo>
                <a:cubicBezTo>
                  <a:pt x="674263" y="85061"/>
                  <a:pt x="682644" y="85544"/>
                  <a:pt x="690664" y="87549"/>
                </a:cubicBezTo>
                <a:cubicBezTo>
                  <a:pt x="695638" y="88792"/>
                  <a:pt x="700282" y="91169"/>
                  <a:pt x="705256" y="92413"/>
                </a:cubicBezTo>
                <a:cubicBezTo>
                  <a:pt x="713276" y="94418"/>
                  <a:pt x="721626" y="95006"/>
                  <a:pt x="729575" y="97277"/>
                </a:cubicBezTo>
                <a:cubicBezTo>
                  <a:pt x="846508" y="130686"/>
                  <a:pt x="729387" y="100877"/>
                  <a:pt x="792805" y="116732"/>
                </a:cubicBezTo>
                <a:cubicBezTo>
                  <a:pt x="838201" y="115111"/>
                  <a:pt x="883662" y="114792"/>
                  <a:pt x="928992" y="111868"/>
                </a:cubicBezTo>
                <a:cubicBezTo>
                  <a:pt x="934108" y="111538"/>
                  <a:pt x="938516" y="107784"/>
                  <a:pt x="943583" y="107005"/>
                </a:cubicBezTo>
                <a:cubicBezTo>
                  <a:pt x="959687" y="104528"/>
                  <a:pt x="976054" y="104162"/>
                  <a:pt x="992222" y="102141"/>
                </a:cubicBezTo>
                <a:cubicBezTo>
                  <a:pt x="1019363" y="98748"/>
                  <a:pt x="1027160" y="94771"/>
                  <a:pt x="1055451" y="92413"/>
                </a:cubicBezTo>
                <a:cubicBezTo>
                  <a:pt x="1121814" y="86883"/>
                  <a:pt x="1121893" y="87549"/>
                  <a:pt x="1172183" y="87549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TextBox 34"/>
          <p:cNvSpPr txBox="1"/>
          <p:nvPr/>
        </p:nvSpPr>
        <p:spPr>
          <a:xfrm>
            <a:off x="1488594" y="5912389"/>
            <a:ext cx="13232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Open Architecture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045786" y="5919030"/>
            <a:ext cx="13232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Flexibility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106013" y="5892437"/>
            <a:ext cx="13232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Customizability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517898" y="5887096"/>
            <a:ext cx="13232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Extensibility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43191" y="4722779"/>
            <a:ext cx="22278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i="1" dirty="0"/>
              <a:t>Artist &amp; Copyright:</a:t>
            </a:r>
          </a:p>
          <a:p>
            <a:r>
              <a:rPr lang="en-US" sz="1000" i="1" dirty="0"/>
              <a:t>   Himanshu </a:t>
            </a:r>
            <a:r>
              <a:rPr lang="en-US" sz="1000" i="1" dirty="0" err="1"/>
              <a:t>Neema</a:t>
            </a:r>
            <a:endParaRPr lang="en-US" sz="1000" i="1" dirty="0"/>
          </a:p>
        </p:txBody>
      </p:sp>
    </p:spTree>
    <p:extLst>
      <p:ext uri="{BB962C8B-B14F-4D97-AF65-F5344CB8AC3E}">
        <p14:creationId xmlns:p14="http://schemas.microsoft.com/office/powerpoint/2010/main" val="1797746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5" grpId="0"/>
      <p:bldP spid="21" grpId="0"/>
      <p:bldP spid="22" grpId="0"/>
      <p:bldP spid="23" grpId="0"/>
      <p:bldP spid="24" grpId="0"/>
      <p:bldP spid="25" grpId="0"/>
      <p:bldP spid="26" grpId="0"/>
      <p:bldP spid="16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/>
      <p:bldP spid="36" grpId="0"/>
      <p:bldP spid="37" grpId="0"/>
      <p:bldP spid="3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382" y="2434508"/>
            <a:ext cx="5896935" cy="179860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462" y="4250390"/>
            <a:ext cx="6458018" cy="22639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2392"/>
            <a:ext cx="8229600" cy="764526"/>
          </a:xfrm>
        </p:spPr>
        <p:txBody>
          <a:bodyPr>
            <a:noAutofit/>
          </a:bodyPr>
          <a:lstStyle/>
          <a:p>
            <a:r>
              <a:rPr lang="en-US" sz="3600" dirty="0"/>
              <a:t>How does it all work in C2WT-TE?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382" y="1079771"/>
            <a:ext cx="5505984" cy="116681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904689" y="1035996"/>
            <a:ext cx="295720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u="sng" dirty="0">
                <a:solidFill>
                  <a:srgbClr val="0E1C58"/>
                </a:solidFill>
              </a:rPr>
              <a:t>VULCAN Collaboration Platform:</a:t>
            </a:r>
          </a:p>
          <a:p>
            <a:r>
              <a:rPr lang="en-US" sz="1600" dirty="0">
                <a:solidFill>
                  <a:srgbClr val="0E1C58"/>
                </a:solidFill>
              </a:rPr>
              <a:t>Projects, Users, Groups, Tools, Models, Repositories, Collaborative Exchange, Execution Environments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8916" y="4907604"/>
            <a:ext cx="1784212" cy="797670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91893" y="4907604"/>
            <a:ext cx="1754321" cy="80706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21949" y="4897941"/>
            <a:ext cx="1822566" cy="794278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sp>
        <p:nvSpPr>
          <p:cNvPr id="14" name="TextBox 13"/>
          <p:cNvSpPr txBox="1"/>
          <p:nvPr/>
        </p:nvSpPr>
        <p:spPr>
          <a:xfrm>
            <a:off x="6288931" y="2434508"/>
            <a:ext cx="274806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u="sng" dirty="0">
                <a:solidFill>
                  <a:srgbClr val="0E1C58"/>
                </a:solidFill>
              </a:rPr>
              <a:t>WebGME multi-user M&amp;S:</a:t>
            </a:r>
          </a:p>
          <a:p>
            <a:r>
              <a:rPr lang="en-US" sz="1600" dirty="0">
                <a:solidFill>
                  <a:srgbClr val="0E1C58"/>
                </a:solidFill>
              </a:rPr>
              <a:t>Domain-Specific Modeling Languages, Scenario/COA language, multi-user modeling (Google docs), Integrated Deep Repositories, Integrated Build Systems, Analysis Tools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69480" y="4250390"/>
            <a:ext cx="274806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u="sng" dirty="0">
                <a:solidFill>
                  <a:srgbClr val="0E1C58"/>
                </a:solidFill>
              </a:rPr>
              <a:t>Cloud-Based Execution:</a:t>
            </a:r>
          </a:p>
          <a:p>
            <a:r>
              <a:rPr lang="en-US" sz="1600" dirty="0">
                <a:solidFill>
                  <a:srgbClr val="0E1C58"/>
                </a:solidFill>
              </a:rPr>
              <a:t>Auto. Cloud Deployment, Experiment Monitoring, Control, and Analysis, Results Management, Error Handling, Traceability, Persistence</a:t>
            </a:r>
          </a:p>
        </p:txBody>
      </p:sp>
      <p:cxnSp>
        <p:nvCxnSpPr>
          <p:cNvPr id="18" name="Straight Connector 17"/>
          <p:cNvCxnSpPr/>
          <p:nvPr/>
        </p:nvCxnSpPr>
        <p:spPr>
          <a:xfrm flipH="1">
            <a:off x="598916" y="3247949"/>
            <a:ext cx="1660190" cy="169160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>
            <a:off x="2383129" y="3247949"/>
            <a:ext cx="457158" cy="1659655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2259106" y="3021178"/>
            <a:ext cx="2062843" cy="1876763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2840287" y="3021178"/>
            <a:ext cx="3239500" cy="1876763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>
            <a:off x="4246214" y="3021178"/>
            <a:ext cx="479722" cy="18864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H="1">
            <a:off x="2545863" y="3021178"/>
            <a:ext cx="1593068" cy="1876763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3" name="Picture 3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V="1">
            <a:off x="0" y="6288743"/>
            <a:ext cx="8749553" cy="203150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948415" y="4851746"/>
            <a:ext cx="14298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Gridlab-D </a:t>
            </a:r>
            <a:r>
              <a:rPr lang="en-US" b="1" dirty="0" err="1"/>
              <a:t>Distri</a:t>
            </a:r>
            <a:r>
              <a:rPr lang="en-US" b="1" dirty="0"/>
              <a:t>. Model in WebGME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4324535" y="4983273"/>
            <a:ext cx="17552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Simulink </a:t>
            </a:r>
            <a:r>
              <a:rPr lang="en-US" b="1" dirty="0" err="1"/>
              <a:t>Ctrllr</a:t>
            </a:r>
            <a:r>
              <a:rPr lang="en-US" b="1" dirty="0"/>
              <a:t> model in </a:t>
            </a:r>
            <a:r>
              <a:rPr lang="en-US" b="1" dirty="0" err="1"/>
              <a:t>Matlab</a:t>
            </a:r>
            <a:endParaRPr lang="en-US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2478741" y="4943835"/>
            <a:ext cx="18520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Comm. Network Model in OMNeT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545863" y="4381413"/>
            <a:ext cx="1779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Execution Cloud</a:t>
            </a:r>
          </a:p>
        </p:txBody>
      </p:sp>
      <p:sp>
        <p:nvSpPr>
          <p:cNvPr id="3" name="Down Arrow 2"/>
          <p:cNvSpPr/>
          <p:nvPr/>
        </p:nvSpPr>
        <p:spPr>
          <a:xfrm>
            <a:off x="1894637" y="2246586"/>
            <a:ext cx="197510" cy="628288"/>
          </a:xfrm>
          <a:prstGeom prst="downArrow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Down Arrow 38"/>
          <p:cNvSpPr/>
          <p:nvPr/>
        </p:nvSpPr>
        <p:spPr>
          <a:xfrm>
            <a:off x="3767328" y="2246586"/>
            <a:ext cx="197510" cy="628288"/>
          </a:xfrm>
          <a:prstGeom prst="downArrow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Down Arrow 39"/>
          <p:cNvSpPr/>
          <p:nvPr/>
        </p:nvSpPr>
        <p:spPr>
          <a:xfrm>
            <a:off x="1894637" y="4067269"/>
            <a:ext cx="197510" cy="628288"/>
          </a:xfrm>
          <a:prstGeom prst="downArrow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Down Arrow 40"/>
          <p:cNvSpPr/>
          <p:nvPr/>
        </p:nvSpPr>
        <p:spPr>
          <a:xfrm>
            <a:off x="4713744" y="4067269"/>
            <a:ext cx="197510" cy="628288"/>
          </a:xfrm>
          <a:prstGeom prst="downArrow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0120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4" grpId="0"/>
      <p:bldP spid="17" grpId="0"/>
      <p:bldP spid="34" grpId="0"/>
      <p:bldP spid="36" grpId="0"/>
      <p:bldP spid="37" grpId="0"/>
      <p:bldP spid="38" grpId="0"/>
      <p:bldP spid="3" grpId="0" animBg="1"/>
      <p:bldP spid="39" grpId="0" animBg="1"/>
      <p:bldP spid="40" grpId="0" animBg="1"/>
      <p:bldP spid="4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9174"/>
            <a:ext cx="8229600" cy="555809"/>
          </a:xfrm>
        </p:spPr>
        <p:txBody>
          <a:bodyPr>
            <a:normAutofit/>
          </a:bodyPr>
          <a:lstStyle/>
          <a:p>
            <a:r>
              <a:rPr lang="en-US" sz="2800" dirty="0"/>
              <a:t>C2WT-TE: Key technology enablers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24" y="1015081"/>
            <a:ext cx="4489444" cy="42801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016" y="1598881"/>
            <a:ext cx="4489445" cy="68050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016" y="2435172"/>
            <a:ext cx="5520576" cy="3750012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08562" y="1060315"/>
            <a:ext cx="44163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Vulcan Collaboration Framework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90536" y="1879277"/>
            <a:ext cx="44163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WebGME Multi-user M &amp; 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43922" y="942357"/>
            <a:ext cx="4036848" cy="132343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dirty="0"/>
              <a:t>Docker Container Technology</a:t>
            </a:r>
          </a:p>
          <a:p>
            <a:r>
              <a:rPr lang="en-US" sz="2000" dirty="0"/>
              <a:t>Mesosphere Cluster on OpenStack</a:t>
            </a:r>
          </a:p>
          <a:p>
            <a:r>
              <a:rPr lang="en-US" sz="2000" dirty="0"/>
              <a:t>Apache Archiva &amp; Maven Build Sys.</a:t>
            </a:r>
          </a:p>
          <a:p>
            <a:r>
              <a:rPr lang="en-US" sz="2000" dirty="0"/>
              <a:t>Kafka Server, Spark, Weave Routing,..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63296" y="3537439"/>
            <a:ext cx="45620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C2WT Simulation Integration Framework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778616" y="2341098"/>
            <a:ext cx="336538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5563" indent="-55563">
              <a:buFont typeface="Arial" panose="020B0604020202020204" pitchFamily="34" charset="0"/>
              <a:buChar char="•"/>
            </a:pPr>
            <a:r>
              <a:rPr lang="en-US" sz="2000" dirty="0"/>
              <a:t>Heterogeneous simulation</a:t>
            </a:r>
          </a:p>
          <a:p>
            <a:pPr marL="55563" indent="-55563">
              <a:buFont typeface="Arial" panose="020B0604020202020204" pitchFamily="34" charset="0"/>
              <a:buChar char="•"/>
            </a:pPr>
            <a:r>
              <a:rPr lang="en-US" sz="2000" dirty="0"/>
              <a:t>Distributed simulation</a:t>
            </a:r>
          </a:p>
          <a:p>
            <a:pPr marL="55563" indent="-55563">
              <a:buFont typeface="Arial" panose="020B0604020202020204" pitchFamily="34" charset="0"/>
              <a:buChar char="•"/>
            </a:pPr>
            <a:r>
              <a:rPr lang="en-US" sz="2000" dirty="0"/>
              <a:t>HLA std. based integration</a:t>
            </a:r>
          </a:p>
          <a:p>
            <a:pPr marL="55563" indent="-55563">
              <a:buFont typeface="Arial" panose="020B0604020202020204" pitchFamily="34" charset="0"/>
              <a:buChar char="•"/>
            </a:pPr>
            <a:r>
              <a:rPr lang="en-US" sz="2000" dirty="0"/>
              <a:t>Model-based rapid synthesis</a:t>
            </a:r>
          </a:p>
          <a:p>
            <a:pPr marL="55563" indent="-55563">
              <a:buFont typeface="Arial" panose="020B0604020202020204" pitchFamily="34" charset="0"/>
              <a:buChar char="•"/>
            </a:pPr>
            <a:r>
              <a:rPr lang="en-US" sz="2000" dirty="0"/>
              <a:t>Library of supported tools</a:t>
            </a:r>
          </a:p>
          <a:p>
            <a:pPr marL="55563" indent="-55563">
              <a:buFont typeface="Arial" panose="020B0604020202020204" pitchFamily="34" charset="0"/>
              <a:buChar char="•"/>
            </a:pPr>
            <a:r>
              <a:rPr lang="en-US" sz="2000" dirty="0"/>
              <a:t>Open interface for extension</a:t>
            </a:r>
          </a:p>
          <a:p>
            <a:pPr marL="55563" indent="-55563">
              <a:buFont typeface="Arial" panose="020B0604020202020204" pitchFamily="34" charset="0"/>
              <a:buChar char="•"/>
            </a:pPr>
            <a:r>
              <a:rPr lang="en-US" sz="2000" dirty="0"/>
              <a:t>Library of cyber-attacks</a:t>
            </a:r>
          </a:p>
          <a:p>
            <a:pPr marL="55563" indent="-55563">
              <a:buFont typeface="Arial" panose="020B0604020202020204" pitchFamily="34" charset="0"/>
              <a:buChar char="•"/>
            </a:pPr>
            <a:r>
              <a:rPr lang="en-US" sz="2000" dirty="0"/>
              <a:t>Support for COAs/What-ifs</a:t>
            </a:r>
          </a:p>
          <a:p>
            <a:pPr marL="55563" indent="-55563">
              <a:buFont typeface="Arial" panose="020B0604020202020204" pitchFamily="34" charset="0"/>
              <a:buChar char="•"/>
            </a:pPr>
            <a:r>
              <a:rPr lang="en-US" sz="2000" dirty="0"/>
              <a:t>Experiment specification</a:t>
            </a:r>
          </a:p>
          <a:p>
            <a:pPr marL="55563" indent="-55563">
              <a:buFont typeface="Arial" panose="020B0604020202020204" pitchFamily="34" charset="0"/>
              <a:buChar char="•"/>
            </a:pPr>
            <a:r>
              <a:rPr lang="en-US" sz="2000" dirty="0"/>
              <a:t>Cluster deployment</a:t>
            </a:r>
          </a:p>
          <a:p>
            <a:pPr marL="55563" indent="-55563">
              <a:buFont typeface="Arial" panose="020B0604020202020204" pitchFamily="34" charset="0"/>
              <a:buChar char="•"/>
            </a:pPr>
            <a:r>
              <a:rPr lang="en-US" sz="2000" dirty="0"/>
              <a:t>Analysis tools</a:t>
            </a:r>
          </a:p>
        </p:txBody>
      </p:sp>
    </p:spTree>
    <p:extLst>
      <p:ext uri="{BB962C8B-B14F-4D97-AF65-F5344CB8AC3E}">
        <p14:creationId xmlns:p14="http://schemas.microsoft.com/office/powerpoint/2010/main" val="1102042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11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Conclusion and Future 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1848" y="1196706"/>
            <a:ext cx="8740303" cy="3312911"/>
          </a:xfrm>
        </p:spPr>
        <p:txBody>
          <a:bodyPr>
            <a:noAutofit/>
          </a:bodyPr>
          <a:lstStyle/>
          <a:p>
            <a:pPr marL="117475" lvl="1" indent="-114300">
              <a:lnSpc>
                <a:spcPct val="120000"/>
              </a:lnSpc>
              <a:spcBef>
                <a:spcPts val="0"/>
              </a:spcBef>
              <a:spcAft>
                <a:spcPts val="200"/>
              </a:spcAft>
              <a:buFont typeface="Arial"/>
              <a:buChar char="•"/>
            </a:pPr>
            <a:r>
              <a:rPr lang="en-US" sz="1600" b="1" dirty="0"/>
              <a:t>C2WT-TE</a:t>
            </a:r>
            <a:r>
              <a:rPr lang="en-US" sz="1600" dirty="0"/>
              <a:t> is an “Open” Co-Simulation Platform:</a:t>
            </a:r>
          </a:p>
          <a:p>
            <a:pPr marL="287338" lvl="2" indent="-114300">
              <a:lnSpc>
                <a:spcPct val="120000"/>
              </a:lnSpc>
              <a:spcBef>
                <a:spcPts val="0"/>
              </a:spcBef>
              <a:spcAft>
                <a:spcPts val="200"/>
              </a:spcAft>
            </a:pPr>
            <a:r>
              <a:rPr lang="en-US" sz="1400" dirty="0"/>
              <a:t>Flexible, customization, and extensible (plug and play)</a:t>
            </a:r>
          </a:p>
          <a:p>
            <a:pPr marL="287338" lvl="2" indent="-114300">
              <a:lnSpc>
                <a:spcPct val="120000"/>
              </a:lnSpc>
              <a:spcBef>
                <a:spcPts val="0"/>
              </a:spcBef>
              <a:spcAft>
                <a:spcPts val="200"/>
              </a:spcAft>
            </a:pPr>
            <a:r>
              <a:rPr lang="en-US" sz="1400" dirty="0"/>
              <a:t>Supports growing library of tools (such as Gridlab-D, OMNeT++, Simulink, CPN,..)</a:t>
            </a:r>
          </a:p>
          <a:p>
            <a:pPr marL="287338" lvl="2" indent="-114300">
              <a:lnSpc>
                <a:spcPct val="120000"/>
              </a:lnSpc>
              <a:spcBef>
                <a:spcPts val="0"/>
              </a:spcBef>
              <a:spcAft>
                <a:spcPts val="200"/>
              </a:spcAft>
            </a:pPr>
            <a:r>
              <a:rPr lang="en-US" sz="1400" dirty="0"/>
              <a:t>Supports creation of reusable components with well-defined interfaces</a:t>
            </a:r>
          </a:p>
          <a:p>
            <a:pPr marL="287338" lvl="2" indent="-114300">
              <a:lnSpc>
                <a:spcPct val="120000"/>
              </a:lnSpc>
              <a:spcBef>
                <a:spcPts val="0"/>
              </a:spcBef>
              <a:spcAft>
                <a:spcPts val="200"/>
              </a:spcAft>
            </a:pPr>
            <a:r>
              <a:rPr lang="en-US" sz="1400" dirty="0"/>
              <a:t>Provides library of models such as Distribution Models Library, Cyber-Attack Library, and Business Models Library.</a:t>
            </a:r>
          </a:p>
          <a:p>
            <a:pPr marL="287338" lvl="2" indent="-114300">
              <a:lnSpc>
                <a:spcPct val="120000"/>
              </a:lnSpc>
              <a:spcBef>
                <a:spcPts val="0"/>
              </a:spcBef>
              <a:spcAft>
                <a:spcPts val="200"/>
              </a:spcAft>
            </a:pPr>
            <a:r>
              <a:rPr lang="en-US" sz="1400" dirty="0"/>
              <a:t>Provides an intuitive web-based collaborative environments for both modeling and analysis.</a:t>
            </a:r>
          </a:p>
          <a:p>
            <a:pPr marL="287338" lvl="2" indent="-114300">
              <a:lnSpc>
                <a:spcPct val="120000"/>
              </a:lnSpc>
              <a:spcBef>
                <a:spcPts val="0"/>
              </a:spcBef>
              <a:spcAft>
                <a:spcPts val="200"/>
              </a:spcAft>
            </a:pPr>
            <a:endParaRPr lang="en-US" sz="1400" dirty="0"/>
          </a:p>
          <a:p>
            <a:pPr marL="117475" lvl="1" indent="-114300">
              <a:lnSpc>
                <a:spcPct val="120000"/>
              </a:lnSpc>
              <a:spcBef>
                <a:spcPts val="0"/>
              </a:spcBef>
              <a:spcAft>
                <a:spcPts val="200"/>
              </a:spcAft>
              <a:buFont typeface="Arial"/>
              <a:buChar char="•"/>
            </a:pPr>
            <a:r>
              <a:rPr lang="en-US" sz="1600" dirty="0"/>
              <a:t>The platform provides modeling, experimentation, and analysis facilities that will enable “</a:t>
            </a:r>
            <a:r>
              <a:rPr lang="en-US" sz="1600" b="1" dirty="0"/>
              <a:t>weaving</a:t>
            </a:r>
            <a:r>
              <a:rPr lang="en-US" sz="1600" dirty="0"/>
              <a:t>” of a customized TE simulation by selecting from the tools (already supported or custom added by users) and a library of reusable models with well-defined interfaces!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256302" y="4509618"/>
            <a:ext cx="8740303" cy="16334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rgbClr val="0E1C58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rgbClr val="0E1C5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rgbClr val="0E1C5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rgbClr val="0E1C5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rgbClr val="0E1C5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7475" lvl="1" indent="-114300">
              <a:lnSpc>
                <a:spcPct val="120000"/>
              </a:lnSpc>
              <a:spcBef>
                <a:spcPts val="0"/>
              </a:spcBef>
              <a:spcAft>
                <a:spcPts val="200"/>
              </a:spcAft>
              <a:buFont typeface="Arial"/>
              <a:buChar char="•"/>
            </a:pPr>
            <a:r>
              <a:rPr lang="en-US" sz="1600" b="1" u="sng" dirty="0"/>
              <a:t>Work Ahead:</a:t>
            </a:r>
          </a:p>
          <a:p>
            <a:pPr marL="287338" lvl="2" indent="-114300">
              <a:lnSpc>
                <a:spcPct val="120000"/>
              </a:lnSpc>
              <a:spcBef>
                <a:spcPts val="0"/>
              </a:spcBef>
              <a:spcAft>
                <a:spcPts val="200"/>
              </a:spcAft>
            </a:pPr>
            <a:r>
              <a:rPr lang="en-US" sz="1400" dirty="0"/>
              <a:t>Grow library of tools from the power domain such as SGRS, </a:t>
            </a:r>
            <a:r>
              <a:rPr lang="en-US" sz="1400" dirty="0" err="1"/>
              <a:t>OpenDSS</a:t>
            </a:r>
            <a:r>
              <a:rPr lang="en-US" sz="1400" dirty="0"/>
              <a:t>, </a:t>
            </a:r>
            <a:r>
              <a:rPr lang="en-US" sz="1400" dirty="0" err="1"/>
              <a:t>Simscape</a:t>
            </a:r>
            <a:r>
              <a:rPr lang="en-US" sz="1400" dirty="0"/>
              <a:t>, Opal-RT, etc.</a:t>
            </a:r>
          </a:p>
          <a:p>
            <a:pPr marL="287338" lvl="2" indent="-114300">
              <a:lnSpc>
                <a:spcPct val="120000"/>
              </a:lnSpc>
              <a:spcBef>
                <a:spcPts val="0"/>
              </a:spcBef>
              <a:spcAft>
                <a:spcPts val="200"/>
              </a:spcAft>
            </a:pPr>
            <a:r>
              <a:rPr lang="en-US" sz="1400" dirty="0"/>
              <a:t>Develop library of simulation models – std. power grid feeder models, business models, consumer models</a:t>
            </a:r>
          </a:p>
          <a:p>
            <a:pPr marL="287338" lvl="2" indent="-114300">
              <a:lnSpc>
                <a:spcPct val="120000"/>
              </a:lnSpc>
              <a:spcBef>
                <a:spcPts val="0"/>
              </a:spcBef>
              <a:spcAft>
                <a:spcPts val="200"/>
              </a:spcAft>
            </a:pPr>
            <a:r>
              <a:rPr lang="en-US" sz="1400" dirty="0"/>
              <a:t>Build library of TE scenario models for community, also cyber-attack and defense models</a:t>
            </a:r>
          </a:p>
          <a:p>
            <a:pPr marL="287338" lvl="2" indent="-114300">
              <a:lnSpc>
                <a:spcPct val="120000"/>
              </a:lnSpc>
              <a:spcBef>
                <a:spcPts val="0"/>
              </a:spcBef>
              <a:spcAft>
                <a:spcPts val="200"/>
              </a:spcAft>
            </a:pPr>
            <a:r>
              <a:rPr lang="en-US" sz="1400" dirty="0"/>
              <a:t>Collaborate with stakeholders to grow a community of users</a:t>
            </a:r>
          </a:p>
        </p:txBody>
      </p:sp>
    </p:spTree>
    <p:extLst>
      <p:ext uri="{BB962C8B-B14F-4D97-AF65-F5344CB8AC3E}">
        <p14:creationId xmlns:p14="http://schemas.microsoft.com/office/powerpoint/2010/main" val="3559500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159174"/>
            <a:ext cx="8229600" cy="764526"/>
          </a:xfrm>
        </p:spPr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214009" y="997086"/>
            <a:ext cx="8686800" cy="2461098"/>
          </a:xfrm>
        </p:spPr>
        <p:txBody>
          <a:bodyPr>
            <a:normAutofit fontScale="77500" lnSpcReduction="20000"/>
          </a:bodyPr>
          <a:lstStyle/>
          <a:p>
            <a:r>
              <a:rPr lang="en-US" sz="2000" dirty="0"/>
              <a:t>Cyber-Physical Systems – Virtual Organization: </a:t>
            </a:r>
            <a:r>
              <a:rPr lang="en-US" sz="2000" dirty="0">
                <a:hlinkClick r:id="rId2"/>
              </a:rPr>
              <a:t>http://cps-vo.org</a:t>
            </a:r>
            <a:endParaRPr lang="en-US" sz="2000" dirty="0"/>
          </a:p>
          <a:p>
            <a:r>
              <a:rPr lang="en-US" sz="2000" dirty="0"/>
              <a:t>C2WT-TE Co-Simulation Platform: </a:t>
            </a:r>
            <a:r>
              <a:rPr lang="en-US" sz="2000" dirty="0">
                <a:hlinkClick r:id="rId3"/>
              </a:rPr>
              <a:t>http://cps-vo.org/group/C2WTTE</a:t>
            </a:r>
            <a:endParaRPr lang="en-US" sz="2000" dirty="0"/>
          </a:p>
          <a:p>
            <a:r>
              <a:rPr lang="en-US" sz="2000" dirty="0"/>
              <a:t>Vulcan Forge Project Hosting Platform: </a:t>
            </a:r>
            <a:r>
              <a:rPr lang="en-US" sz="2000" dirty="0">
                <a:hlinkClick r:id="rId4"/>
              </a:rPr>
              <a:t>http://vulcan.isis.Vanderbilt.edu</a:t>
            </a:r>
            <a:endParaRPr lang="en-US" sz="2000" dirty="0"/>
          </a:p>
          <a:p>
            <a:r>
              <a:rPr lang="en-US" sz="2000" dirty="0" err="1"/>
              <a:t>WebGME</a:t>
            </a:r>
            <a:r>
              <a:rPr lang="en-US" sz="2000" dirty="0"/>
              <a:t> Web-Based Generic Modeling Environment: </a:t>
            </a:r>
            <a:r>
              <a:rPr lang="en-US" sz="2000" dirty="0">
                <a:hlinkClick r:id="rId5"/>
              </a:rPr>
              <a:t>http://webgme.org</a:t>
            </a:r>
            <a:endParaRPr lang="en-US" sz="2000" dirty="0"/>
          </a:p>
          <a:p>
            <a:r>
              <a:rPr lang="en-US" sz="2000" dirty="0"/>
              <a:t>C2WT community wiki – </a:t>
            </a:r>
            <a:r>
              <a:rPr lang="en-US" sz="2000" dirty="0">
                <a:hlinkClick r:id="rId6"/>
              </a:rPr>
              <a:t>https://wiki.isis.vanderbilt.edu/OpenC2WT</a:t>
            </a:r>
            <a:r>
              <a:rPr lang="en-US" sz="2000" dirty="0"/>
              <a:t> </a:t>
            </a:r>
          </a:p>
          <a:p>
            <a:r>
              <a:rPr lang="en-US" sz="2000" dirty="0"/>
              <a:t>Functional Mock-up Interface – </a:t>
            </a:r>
            <a:r>
              <a:rPr lang="en-US" sz="2000" dirty="0">
                <a:hlinkClick r:id="rId7"/>
              </a:rPr>
              <a:t>www.fmi-standard.org</a:t>
            </a:r>
            <a:r>
              <a:rPr lang="en-US" sz="2000" dirty="0"/>
              <a:t> </a:t>
            </a:r>
          </a:p>
          <a:p>
            <a:r>
              <a:rPr lang="en-US" sz="2000" dirty="0"/>
              <a:t>HLA standard – IEEE standard for modeling and simulation (M&amp;S) high-level architecture (HLA) – framework and rules </a:t>
            </a:r>
            <a:r>
              <a:rPr lang="en-US" sz="2000" dirty="0">
                <a:hlinkClick r:id="rId8"/>
              </a:rPr>
              <a:t>http://ieeex-plore.ieee.org/servlet/opac?punumber=7179</a:t>
            </a:r>
            <a:endParaRPr lang="en-US" sz="2000" dirty="0"/>
          </a:p>
          <a:p>
            <a:r>
              <a:rPr lang="en-US" sz="2000" dirty="0"/>
              <a:t>NIST's TE Challenge: </a:t>
            </a:r>
            <a:r>
              <a:rPr lang="en-US" sz="2000" dirty="0">
                <a:hlinkClick r:id="rId9"/>
              </a:rPr>
              <a:t>http://www.nist.gov/smartgrid/techallenge.cfm</a:t>
            </a:r>
            <a:endParaRPr lang="en-US" sz="2000" dirty="0"/>
          </a:p>
          <a:p>
            <a:r>
              <a:rPr lang="en-US" sz="2000" dirty="0"/>
              <a:t>TE Challenge Collaboration Site: </a:t>
            </a:r>
            <a:r>
              <a:rPr lang="en-US" sz="2000" dirty="0">
                <a:hlinkClick r:id="rId10"/>
              </a:rPr>
              <a:t>https://pages.nist.gov/TEChallenge/</a:t>
            </a:r>
            <a:endParaRPr lang="en-US" sz="2000" dirty="0"/>
          </a:p>
        </p:txBody>
      </p:sp>
      <p:sp>
        <p:nvSpPr>
          <p:cNvPr id="2" name="TextBox 1"/>
          <p:cNvSpPr txBox="1"/>
          <p:nvPr/>
        </p:nvSpPr>
        <p:spPr>
          <a:xfrm>
            <a:off x="7782128" y="1220822"/>
            <a:ext cx="14007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DEMO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214009" y="3458184"/>
            <a:ext cx="8618706" cy="27666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rgbClr val="0E1C58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rgbClr val="0E1C5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rgbClr val="0E1C5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rgbClr val="0E1C5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rgbClr val="0E1C5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dirty="0" err="1"/>
              <a:t>Neema</a:t>
            </a:r>
            <a:r>
              <a:rPr lang="en-US" sz="1200" dirty="0"/>
              <a:t> H., </a:t>
            </a:r>
            <a:r>
              <a:rPr lang="en-US" sz="1200" dirty="0" err="1"/>
              <a:t>Emfinger</a:t>
            </a:r>
            <a:r>
              <a:rPr lang="en-US" sz="1200" dirty="0"/>
              <a:t> W., Dubey A., “A Reusable and Extensible Web-Based Co-Simulation Platform for Transactive Energy Systems,” 3rd Int. Conf. and Workshop on Transactive Energy (TES 2016), Portland, OR, USA, 05/2016.</a:t>
            </a:r>
          </a:p>
          <a:p>
            <a:r>
              <a:rPr lang="en-US" sz="1200" dirty="0"/>
              <a:t>Hemingway, G., H. </a:t>
            </a:r>
            <a:r>
              <a:rPr lang="en-US" sz="1200" dirty="0" err="1"/>
              <a:t>Neema</a:t>
            </a:r>
            <a:r>
              <a:rPr lang="en-US" sz="1200" dirty="0"/>
              <a:t>, H. Nine, J. </a:t>
            </a:r>
            <a:r>
              <a:rPr lang="en-US" sz="1200" dirty="0" err="1"/>
              <a:t>Sztipanovits</a:t>
            </a:r>
            <a:r>
              <a:rPr lang="en-US" sz="1200" dirty="0"/>
              <a:t>, and G. </a:t>
            </a:r>
            <a:r>
              <a:rPr lang="en-US" sz="1200" dirty="0" err="1"/>
              <a:t>Karsai</a:t>
            </a:r>
            <a:r>
              <a:rPr lang="en-US" sz="1200" dirty="0"/>
              <a:t>, “Rapid Synthesis of High-Level Architecture-Based Heterogeneous Simulation: A Model-Based Integration Approach,” SIMULATION, vol. March 17, 2011 0037549711401950, no. Online, Simulation: Transactions of the Society for Modeling and Simulation International, pp. 16, 03/2011.</a:t>
            </a:r>
          </a:p>
          <a:p>
            <a:r>
              <a:rPr lang="en-US" sz="1200" dirty="0"/>
              <a:t>H. </a:t>
            </a:r>
            <a:r>
              <a:rPr lang="en-US" sz="1200" dirty="0" err="1"/>
              <a:t>Neema</a:t>
            </a:r>
            <a:r>
              <a:rPr lang="en-US" sz="1200" dirty="0"/>
              <a:t>, H. Nine, G. Hemingway, J. </a:t>
            </a:r>
            <a:r>
              <a:rPr lang="en-US" sz="1200" dirty="0" err="1"/>
              <a:t>Sztipanovits</a:t>
            </a:r>
            <a:r>
              <a:rPr lang="en-US" sz="1200" dirty="0"/>
              <a:t>, and G. </a:t>
            </a:r>
            <a:r>
              <a:rPr lang="en-US" sz="1200" dirty="0" err="1"/>
              <a:t>Karsai</a:t>
            </a:r>
            <a:r>
              <a:rPr lang="en-US" sz="1200" dirty="0"/>
              <a:t>, “Rapid Synthesis of Multi-Model Simulations for Computational Experiments in C2,”  Armed Forces Communications and Electronics Association - George Mason University Symposium, issue Critical Issue in C4I, Lansdowne, Virginia.</a:t>
            </a:r>
          </a:p>
          <a:p>
            <a:r>
              <a:rPr lang="en-US" sz="1200" dirty="0" err="1"/>
              <a:t>Neema</a:t>
            </a:r>
            <a:r>
              <a:rPr lang="en-US" sz="1200" dirty="0"/>
              <a:t>, H., J. </a:t>
            </a:r>
            <a:r>
              <a:rPr lang="en-US" sz="1200" dirty="0" err="1"/>
              <a:t>Sztipanovits</a:t>
            </a:r>
            <a:r>
              <a:rPr lang="en-US" sz="1200" dirty="0"/>
              <a:t>, M. Burns, and E. </a:t>
            </a:r>
            <a:r>
              <a:rPr lang="en-US" sz="1200" dirty="0" err="1"/>
              <a:t>Griffor</a:t>
            </a:r>
            <a:r>
              <a:rPr lang="en-US" sz="1200" dirty="0"/>
              <a:t>, "C2WT-TE: A Model-Based Open Platform for Integrated Simulations of Transactive Smart Grids", 2016 Workshop on Modeling and Simulation of Cyber-Physical Energy Systems, Vienna, Austria, 04/2016.</a:t>
            </a:r>
          </a:p>
          <a:p>
            <a:r>
              <a:rPr lang="en-US" sz="1200" dirty="0"/>
              <a:t>H. </a:t>
            </a:r>
            <a:r>
              <a:rPr lang="en-US" sz="1200" dirty="0" err="1"/>
              <a:t>Neema</a:t>
            </a:r>
            <a:r>
              <a:rPr lang="en-US" sz="1200" dirty="0"/>
              <a:t>, G. </a:t>
            </a:r>
            <a:r>
              <a:rPr lang="en-US" sz="1200" dirty="0" err="1"/>
              <a:t>Karsai</a:t>
            </a:r>
            <a:r>
              <a:rPr lang="en-US" sz="1200" dirty="0"/>
              <a:t>, and A. Levis, “Next-Generation Command and Control Wind Tunnel for Courses of Action Simulation,”  Technical Report ISIS-15-119, Institute for Software-Integrated Systems, Vanderbilt University, Nashville, TN. May 2015.</a:t>
            </a:r>
          </a:p>
          <a:p>
            <a:r>
              <a:rPr lang="en-US" sz="1200" dirty="0"/>
              <a:t>J. </a:t>
            </a:r>
            <a:r>
              <a:rPr lang="en-US" sz="1200" dirty="0" err="1"/>
              <a:t>Sztipanovits</a:t>
            </a:r>
            <a:r>
              <a:rPr lang="en-US" sz="1200" dirty="0"/>
              <a:t>, “Composition of cyber-physical systems,” in Proc. of the 14th Annual IEEE Int’l. Conference and Workshops on the Engineering of Computer-Based Systems (ECBS ’07), Washington, DC.</a:t>
            </a:r>
          </a:p>
        </p:txBody>
      </p:sp>
    </p:spTree>
    <p:extLst>
      <p:ext uri="{BB962C8B-B14F-4D97-AF65-F5344CB8AC3E}">
        <p14:creationId xmlns:p14="http://schemas.microsoft.com/office/powerpoint/2010/main" val="4115439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71" y="895390"/>
            <a:ext cx="9036730" cy="541320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9174"/>
            <a:ext cx="8229600" cy="670061"/>
          </a:xfrm>
        </p:spPr>
        <p:txBody>
          <a:bodyPr>
            <a:noAutofit/>
          </a:bodyPr>
          <a:lstStyle/>
          <a:p>
            <a:r>
              <a:rPr lang="en-US" sz="2400" dirty="0"/>
              <a:t>Transactive Energy Integrated Simulation Demo</a:t>
            </a:r>
            <a:br>
              <a:rPr lang="en-US" sz="2400" dirty="0"/>
            </a:br>
            <a:r>
              <a:rPr lang="en-US" sz="2400" dirty="0"/>
              <a:t>[Power-grid + Comm. Network + Controllers]</a:t>
            </a:r>
          </a:p>
        </p:txBody>
      </p:sp>
      <p:pic>
        <p:nvPicPr>
          <p:cNvPr id="5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2409" y="977572"/>
            <a:ext cx="3268382" cy="1939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15976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Demo Scenario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1365" y="981635"/>
            <a:ext cx="8807823" cy="5360893"/>
          </a:xfrm>
        </p:spPr>
        <p:txBody>
          <a:bodyPr>
            <a:noAutofit/>
          </a:bodyPr>
          <a:lstStyle/>
          <a:p>
            <a:pPr marL="114300" indent="-114300" defTabSz="3133802" fontAlgn="base">
              <a:spcBef>
                <a:spcPct val="0"/>
              </a:spcBef>
              <a:spcAft>
                <a:spcPts val="714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  <a:latin typeface="Arial" charset="0"/>
                <a:cs typeface="Arial" charset="0"/>
              </a:rPr>
              <a:t>Two communities’ micro-grids receiving power from two centralized generators</a:t>
            </a:r>
          </a:p>
          <a:p>
            <a:pPr marL="114300" indent="-114300" defTabSz="3133802" fontAlgn="base">
              <a:spcBef>
                <a:spcPct val="0"/>
              </a:spcBef>
              <a:spcAft>
                <a:spcPts val="714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  <a:latin typeface="Arial" charset="0"/>
                <a:cs typeface="Arial" charset="0"/>
              </a:rPr>
              <a:t>Communities micro-grids may have local de-centralized power generation and storage</a:t>
            </a:r>
          </a:p>
          <a:p>
            <a:pPr marL="114300" indent="-114300" defTabSz="3133802" fontAlgn="base">
              <a:spcBef>
                <a:spcPct val="0"/>
              </a:spcBef>
              <a:spcAft>
                <a:spcPts val="714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  <a:latin typeface="Arial" charset="0"/>
                <a:cs typeface="Arial" charset="0"/>
              </a:rPr>
              <a:t>Communities' demand controller selects from available generation sources to meet (</a:t>
            </a:r>
            <a:r>
              <a:rPr lang="en-US" sz="1600" dirty="0" err="1">
                <a:solidFill>
                  <a:srgbClr val="000000"/>
                </a:solidFill>
                <a:latin typeface="Arial" charset="0"/>
                <a:cs typeface="Arial" charset="0"/>
              </a:rPr>
              <a:t>i</a:t>
            </a:r>
            <a:r>
              <a:rPr lang="en-US" sz="1600" dirty="0">
                <a:solidFill>
                  <a:srgbClr val="000000"/>
                </a:solidFill>
                <a:latin typeface="Arial" charset="0"/>
                <a:cs typeface="Arial" charset="0"/>
              </a:rPr>
              <a:t>) current load profiles of charging stations, houses, local generation &amp; storage (ii) excess available power at generators and its price</a:t>
            </a:r>
          </a:p>
          <a:p>
            <a:pPr marL="114300" indent="-114300" defTabSz="3133802" fontAlgn="base">
              <a:spcBef>
                <a:spcPct val="0"/>
              </a:spcBef>
              <a:spcAft>
                <a:spcPts val="714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  <a:latin typeface="Arial" charset="0"/>
                <a:cs typeface="Arial" charset="0"/>
              </a:rPr>
              <a:t>Generator implements reactive price controller and determines power price based on (</a:t>
            </a:r>
            <a:r>
              <a:rPr lang="en-US" sz="1600" dirty="0" err="1">
                <a:solidFill>
                  <a:srgbClr val="000000"/>
                </a:solidFill>
                <a:latin typeface="Arial" charset="0"/>
                <a:cs typeface="Arial" charset="0"/>
              </a:rPr>
              <a:t>i</a:t>
            </a:r>
            <a:r>
              <a:rPr lang="en-US" sz="1600" dirty="0">
                <a:solidFill>
                  <a:srgbClr val="000000"/>
                </a:solidFill>
                <a:latin typeface="Arial" charset="0"/>
                <a:cs typeface="Arial" charset="0"/>
              </a:rPr>
              <a:t>) current load of the communities drawing power from it (ii) its power generation profile</a:t>
            </a:r>
          </a:p>
          <a:p>
            <a:pPr marL="114300" indent="-114300" defTabSz="3133802" fontAlgn="base">
              <a:spcBef>
                <a:spcPct val="0"/>
              </a:spcBef>
              <a:spcAft>
                <a:spcPts val="714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  <a:latin typeface="Arial" charset="0"/>
                <a:cs typeface="Arial" charset="0"/>
              </a:rPr>
              <a:t>Generator's price signals &amp; Communities' load signals use communication network because (</a:t>
            </a:r>
            <a:r>
              <a:rPr lang="en-US" sz="1600" dirty="0" err="1">
                <a:solidFill>
                  <a:srgbClr val="000000"/>
                </a:solidFill>
                <a:latin typeface="Arial" charset="0"/>
                <a:cs typeface="Arial" charset="0"/>
              </a:rPr>
              <a:t>i</a:t>
            </a:r>
            <a:r>
              <a:rPr lang="en-US" sz="1600" dirty="0">
                <a:solidFill>
                  <a:srgbClr val="000000"/>
                </a:solidFill>
                <a:latin typeface="Arial" charset="0"/>
                <a:cs typeface="Arial" charset="0"/>
              </a:rPr>
              <a:t>) the system is large &amp; distributed (ii) timing characteristics of these signals is important (iii) can delay and possibly reorder the sensor data packets (iv) another vector for faults to occur/propagate, as well as for attacks</a:t>
            </a:r>
          </a:p>
          <a:p>
            <a:pPr marL="114300" indent="-114300" defTabSz="3133802" fontAlgn="base">
              <a:spcBef>
                <a:spcPct val="0"/>
              </a:spcBef>
              <a:spcAft>
                <a:spcPts val="714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  <a:latin typeface="Arial" charset="0"/>
                <a:cs typeface="Arial" charset="0"/>
              </a:rPr>
              <a:t>Communities operate independently, but affect each-other through (</a:t>
            </a:r>
            <a:r>
              <a:rPr lang="en-US" sz="1600" dirty="0" err="1">
                <a:solidFill>
                  <a:srgbClr val="000000"/>
                </a:solidFill>
                <a:latin typeface="Arial" charset="0"/>
                <a:cs typeface="Arial" charset="0"/>
              </a:rPr>
              <a:t>i</a:t>
            </a:r>
            <a:r>
              <a:rPr lang="en-US" sz="1600" dirty="0">
                <a:solidFill>
                  <a:srgbClr val="000000"/>
                </a:solidFill>
                <a:latin typeface="Arial" charset="0"/>
                <a:cs typeface="Arial" charset="0"/>
              </a:rPr>
              <a:t>) Connected power transmission &amp; distribution network (ii) Communication network between sensors and controllers (iii) Pricing mechanisms of generators &amp; community controllers</a:t>
            </a:r>
          </a:p>
          <a:p>
            <a:pPr marL="114300" indent="-114300" defTabSz="3133802" fontAlgn="base">
              <a:spcBef>
                <a:spcPct val="0"/>
              </a:spcBef>
              <a:spcAft>
                <a:spcPts val="714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  <a:latin typeface="Arial" charset="0"/>
                <a:cs typeface="Arial" charset="0"/>
              </a:rPr>
              <a:t>Difficult to mathematically/formally analyze, but amenable to simulation</a:t>
            </a:r>
          </a:p>
          <a:p>
            <a:pPr marL="114300" indent="-114300" defTabSz="3133802" fontAlgn="base">
              <a:spcBef>
                <a:spcPct val="0"/>
              </a:spcBef>
              <a:spcAft>
                <a:spcPts val="714"/>
              </a:spcAft>
              <a:buFont typeface="Arial" panose="020B0604020202020204" pitchFamily="34" charset="0"/>
              <a:buChar char="•"/>
            </a:pPr>
            <a:r>
              <a:rPr lang="en-US" sz="1600" i="1" dirty="0">
                <a:solidFill>
                  <a:srgbClr val="000000"/>
                </a:solidFill>
                <a:latin typeface="Arial" charset="0"/>
                <a:cs typeface="Arial" charset="0"/>
              </a:rPr>
              <a:t>The simulation shows as one generator lowers its price, the communities connected to other generators may switch away from the other generators, which will in turn cause a higher load on the generator with the lowest price (driving its price up) and a lower load on the higher priced generators (driving their prices down).</a:t>
            </a:r>
          </a:p>
        </p:txBody>
      </p:sp>
    </p:spTree>
    <p:extLst>
      <p:ext uri="{BB962C8B-B14F-4D97-AF65-F5344CB8AC3E}">
        <p14:creationId xmlns:p14="http://schemas.microsoft.com/office/powerpoint/2010/main" val="22772779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11136</TotalTime>
  <Words>1375</Words>
  <Application>Microsoft Office PowerPoint</Application>
  <PresentationFormat>On-screen Show (4:3)</PresentationFormat>
  <Paragraphs>128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Wingdings</vt:lpstr>
      <vt:lpstr>Office Theme</vt:lpstr>
      <vt:lpstr>A Reusable and Extensible Web-Based Co-Simulation Platform for Transactive Energy Systems</vt:lpstr>
      <vt:lpstr>Analyzing Impact of TES Integration – 1/2</vt:lpstr>
      <vt:lpstr>Analyzing Impact of TES Integration – 2/2</vt:lpstr>
      <vt:lpstr>What core technology pieces are needed?</vt:lpstr>
      <vt:lpstr>The Co-Simulation Platform Flower!</vt:lpstr>
      <vt:lpstr>How does it all work in C2WT-TE?</vt:lpstr>
      <vt:lpstr>C2WT-TE: Key technology enablers</vt:lpstr>
      <vt:lpstr>Conclusion and Future Work</vt:lpstr>
      <vt:lpstr>References</vt:lpstr>
      <vt:lpstr>Transactive Energy Integrated Simulation Demo [Power-grid + Comm. Network + Controllers]</vt:lpstr>
      <vt:lpstr>Demo Scenario</vt:lpstr>
    </vt:vector>
  </TitlesOfParts>
  <Company>Institute for Software Integrated Systems, Vanderbilt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Model-Based Integration Platform Co-Simulation and Heterogenerous Simulations of Cyber-Physical Systems</dc:title>
  <dc:creator>Himanshu Neema</dc:creator>
  <cp:keywords>Transactive Energy, SmartGrid, Co-Simulation, Cyber-Physical Systems, Heterogeneous simulation, Multi-paradigm modeling, Model-based integration, DSML, Distributed Simulation, High-Level Architecture, Functional Mockup Interface, FMUs</cp:keywords>
  <cp:lastModifiedBy>David Holmberg</cp:lastModifiedBy>
  <cp:revision>204</cp:revision>
  <dcterms:created xsi:type="dcterms:W3CDTF">2014-01-24T16:26:32Z</dcterms:created>
  <dcterms:modified xsi:type="dcterms:W3CDTF">2016-07-27T13:55:12Z</dcterms:modified>
</cp:coreProperties>
</file>