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5"/>
  </p:notesMasterIdLst>
  <p:sldIdLst>
    <p:sldId id="256" r:id="rId2"/>
    <p:sldId id="257" r:id="rId3"/>
    <p:sldId id="258" r:id="rId4"/>
    <p:sldId id="269" r:id="rId5"/>
    <p:sldId id="259" r:id="rId6"/>
    <p:sldId id="263" r:id="rId7"/>
    <p:sldId id="264" r:id="rId8"/>
    <p:sldId id="265" r:id="rId9"/>
    <p:sldId id="261" r:id="rId10"/>
    <p:sldId id="267" r:id="rId11"/>
    <p:sldId id="270" r:id="rId12"/>
    <p:sldId id="271"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2" autoAdjust="0"/>
    <p:restoredTop sz="86512" autoAdjust="0"/>
  </p:normalViewPr>
  <p:slideViewPr>
    <p:cSldViewPr snapToGrid="0">
      <p:cViewPr varScale="1">
        <p:scale>
          <a:sx n="75" d="100"/>
          <a:sy n="75" d="100"/>
        </p:scale>
        <p:origin x="72" y="51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50E411-DDF5-9D4F-8EB3-041FDB66F76F}" type="datetimeFigureOut">
              <a:rPr lang="en-US" smtClean="0"/>
              <a:t>7/27/2016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4BF117-8636-9E4B-8808-781BDFDD973A}" type="slidenum">
              <a:rPr lang="en-US" smtClean="0"/>
              <a:t>‹#›</a:t>
            </a:fld>
            <a:endParaRPr lang="en-US"/>
          </a:p>
        </p:txBody>
      </p:sp>
    </p:spTree>
    <p:extLst>
      <p:ext uri="{BB962C8B-B14F-4D97-AF65-F5344CB8AC3E}">
        <p14:creationId xmlns:p14="http://schemas.microsoft.com/office/powerpoint/2010/main" val="142414196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Diagram- take</a:t>
            </a:r>
            <a:r>
              <a:rPr lang="en-US" baseline="0" dirty="0"/>
              <a:t> out ISO and utility</a:t>
            </a:r>
          </a:p>
          <a:p>
            <a:endParaRPr lang="en-US" dirty="0"/>
          </a:p>
        </p:txBody>
      </p:sp>
      <p:sp>
        <p:nvSpPr>
          <p:cNvPr id="4" name="Slide Number Placeholder 3"/>
          <p:cNvSpPr>
            <a:spLocks noGrp="1"/>
          </p:cNvSpPr>
          <p:nvPr>
            <p:ph type="sldNum" sz="quarter" idx="10"/>
          </p:nvPr>
        </p:nvSpPr>
        <p:spPr/>
        <p:txBody>
          <a:bodyPr/>
          <a:lstStyle/>
          <a:p>
            <a:fld id="{2E4BF117-8636-9E4B-8808-781BDFDD973A}" type="slidenum">
              <a:rPr lang="en-US" smtClean="0"/>
              <a:t>4</a:t>
            </a:fld>
            <a:endParaRPr lang="en-US"/>
          </a:p>
        </p:txBody>
      </p:sp>
    </p:spTree>
    <p:extLst>
      <p:ext uri="{BB962C8B-B14F-4D97-AF65-F5344CB8AC3E}">
        <p14:creationId xmlns:p14="http://schemas.microsoft.com/office/powerpoint/2010/main" val="4284268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E4BF117-8636-9E4B-8808-781BDFDD973A}" type="slidenum">
              <a:rPr lang="en-US" smtClean="0"/>
              <a:t>5</a:t>
            </a:fld>
            <a:endParaRPr lang="en-US"/>
          </a:p>
        </p:txBody>
      </p:sp>
    </p:spTree>
    <p:extLst>
      <p:ext uri="{BB962C8B-B14F-4D97-AF65-F5344CB8AC3E}">
        <p14:creationId xmlns:p14="http://schemas.microsoft.com/office/powerpoint/2010/main" val="2064229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E4BF117-8636-9E4B-8808-781BDFDD973A}" type="slidenum">
              <a:rPr lang="en-US" smtClean="0"/>
              <a:t>6</a:t>
            </a:fld>
            <a:endParaRPr lang="en-US"/>
          </a:p>
        </p:txBody>
      </p:sp>
    </p:spTree>
    <p:extLst>
      <p:ext uri="{BB962C8B-B14F-4D97-AF65-F5344CB8AC3E}">
        <p14:creationId xmlns:p14="http://schemas.microsoft.com/office/powerpoint/2010/main" val="7641697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E4BF117-8636-9E4B-8808-781BDFDD973A}" type="slidenum">
              <a:rPr lang="en-US" smtClean="0"/>
              <a:t>7</a:t>
            </a:fld>
            <a:endParaRPr lang="en-US"/>
          </a:p>
        </p:txBody>
      </p:sp>
    </p:spTree>
    <p:extLst>
      <p:ext uri="{BB962C8B-B14F-4D97-AF65-F5344CB8AC3E}">
        <p14:creationId xmlns:p14="http://schemas.microsoft.com/office/powerpoint/2010/main" val="3128172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430E876-FB67-475F-9245-CE267254807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0FD68F-3886-4704-A6D2-CAB8C1A76D82}" type="slidenum">
              <a:rPr lang="en-US" smtClean="0"/>
              <a:t>‹#›</a:t>
            </a:fld>
            <a:endParaRPr lang="en-US"/>
          </a:p>
        </p:txBody>
      </p:sp>
    </p:spTree>
    <p:extLst>
      <p:ext uri="{BB962C8B-B14F-4D97-AF65-F5344CB8AC3E}">
        <p14:creationId xmlns:p14="http://schemas.microsoft.com/office/powerpoint/2010/main" val="8849081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30E876-FB67-475F-9245-CE267254807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0FD68F-3886-4704-A6D2-CAB8C1A76D82}" type="slidenum">
              <a:rPr lang="en-US" smtClean="0"/>
              <a:t>‹#›</a:t>
            </a:fld>
            <a:endParaRPr lang="en-US"/>
          </a:p>
        </p:txBody>
      </p:sp>
    </p:spTree>
    <p:extLst>
      <p:ext uri="{BB962C8B-B14F-4D97-AF65-F5344CB8AC3E}">
        <p14:creationId xmlns:p14="http://schemas.microsoft.com/office/powerpoint/2010/main" val="2541278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430E876-FB67-475F-9245-CE267254807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0FD68F-3886-4704-A6D2-CAB8C1A76D82}" type="slidenum">
              <a:rPr lang="en-US" smtClean="0"/>
              <a:t>‹#›</a:t>
            </a:fld>
            <a:endParaRPr lang="en-US"/>
          </a:p>
        </p:txBody>
      </p:sp>
    </p:spTree>
    <p:extLst>
      <p:ext uri="{BB962C8B-B14F-4D97-AF65-F5344CB8AC3E}">
        <p14:creationId xmlns:p14="http://schemas.microsoft.com/office/powerpoint/2010/main" val="25737708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430E876-FB67-475F-9245-CE2672548071}" type="datetimeFigureOut">
              <a:rPr lang="en-US" smtClean="0"/>
              <a:t>7/27/2016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0FD68F-3886-4704-A6D2-CAB8C1A76D82}" type="slidenum">
              <a:rPr lang="en-US" smtClean="0"/>
              <a:t>‹#›</a:t>
            </a:fld>
            <a:endParaRPr lang="en-US"/>
          </a:p>
        </p:txBody>
      </p:sp>
    </p:spTree>
    <p:extLst>
      <p:ext uri="{BB962C8B-B14F-4D97-AF65-F5344CB8AC3E}">
        <p14:creationId xmlns:p14="http://schemas.microsoft.com/office/powerpoint/2010/main" val="2217787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430E876-FB67-475F-9245-CE2672548071}" type="datetimeFigureOut">
              <a:rPr lang="en-US" smtClean="0"/>
              <a:t>7/27/2016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0FD68F-3886-4704-A6D2-CAB8C1A76D82}" type="slidenum">
              <a:rPr lang="en-US" smtClean="0"/>
              <a:t>‹#›</a:t>
            </a:fld>
            <a:endParaRPr lang="en-US"/>
          </a:p>
        </p:txBody>
      </p:sp>
    </p:spTree>
    <p:extLst>
      <p:ext uri="{BB962C8B-B14F-4D97-AF65-F5344CB8AC3E}">
        <p14:creationId xmlns:p14="http://schemas.microsoft.com/office/powerpoint/2010/main" val="38168877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430E876-FB67-475F-9245-CE2672548071}" type="datetimeFigureOut">
              <a:rPr lang="en-US" smtClean="0"/>
              <a:t>7/27/2016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0FD68F-3886-4704-A6D2-CAB8C1A76D82}" type="slidenum">
              <a:rPr lang="en-US" smtClean="0"/>
              <a:t>‹#›</a:t>
            </a:fld>
            <a:endParaRPr lang="en-US"/>
          </a:p>
        </p:txBody>
      </p:sp>
    </p:spTree>
    <p:extLst>
      <p:ext uri="{BB962C8B-B14F-4D97-AF65-F5344CB8AC3E}">
        <p14:creationId xmlns:p14="http://schemas.microsoft.com/office/powerpoint/2010/main" val="18161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30E876-FB67-475F-9245-CE2672548071}" type="datetimeFigureOut">
              <a:rPr lang="en-US" smtClean="0"/>
              <a:t>7/27/2016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0FD68F-3886-4704-A6D2-CAB8C1A76D82}" type="slidenum">
              <a:rPr lang="en-US" smtClean="0"/>
              <a:t>‹#›</a:t>
            </a:fld>
            <a:endParaRPr lang="en-US"/>
          </a:p>
        </p:txBody>
      </p:sp>
    </p:spTree>
    <p:extLst>
      <p:ext uri="{BB962C8B-B14F-4D97-AF65-F5344CB8AC3E}">
        <p14:creationId xmlns:p14="http://schemas.microsoft.com/office/powerpoint/2010/main" val="2695738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30E876-FB67-475F-9245-CE2672548071}" type="datetimeFigureOut">
              <a:rPr lang="en-US" smtClean="0"/>
              <a:t>7/27/2016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0FD68F-3886-4704-A6D2-CAB8C1A76D82}" type="slidenum">
              <a:rPr lang="en-US" smtClean="0"/>
              <a:t>‹#›</a:t>
            </a:fld>
            <a:endParaRPr lang="en-US"/>
          </a:p>
        </p:txBody>
      </p:sp>
    </p:spTree>
    <p:extLst>
      <p:ext uri="{BB962C8B-B14F-4D97-AF65-F5344CB8AC3E}">
        <p14:creationId xmlns:p14="http://schemas.microsoft.com/office/powerpoint/2010/main" val="3973813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0FD68F-3886-4704-A6D2-CAB8C1A76D82}" type="slidenum">
              <a:rPr lang="en-US" smtClean="0"/>
              <a:t>‹#›</a:t>
            </a:fld>
            <a:endParaRPr lang="en-US"/>
          </a:p>
        </p:txBody>
      </p:sp>
      <p:sp>
        <p:nvSpPr>
          <p:cNvPr id="5" name="Date Placeholder 4"/>
          <p:cNvSpPr>
            <a:spLocks noGrp="1"/>
          </p:cNvSpPr>
          <p:nvPr>
            <p:ph type="dt" sz="half" idx="10"/>
          </p:nvPr>
        </p:nvSpPr>
        <p:spPr/>
        <p:txBody>
          <a:bodyPr/>
          <a:lstStyle/>
          <a:p>
            <a:fld id="{D430E876-FB67-475F-9245-CE2672548071}" type="datetimeFigureOut">
              <a:rPr lang="en-US" smtClean="0"/>
              <a:t>7/27/2016</a:t>
            </a:fld>
            <a:endParaRPr lang="en-US"/>
          </a:p>
        </p:txBody>
      </p:sp>
    </p:spTree>
    <p:extLst>
      <p:ext uri="{BB962C8B-B14F-4D97-AF65-F5344CB8AC3E}">
        <p14:creationId xmlns:p14="http://schemas.microsoft.com/office/powerpoint/2010/main" val="3087742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430E876-FB67-475F-9245-CE267254807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0FD68F-3886-4704-A6D2-CAB8C1A76D82}" type="slidenum">
              <a:rPr lang="en-US" smtClean="0"/>
              <a:t>‹#›</a:t>
            </a:fld>
            <a:endParaRPr lang="en-US"/>
          </a:p>
        </p:txBody>
      </p:sp>
    </p:spTree>
    <p:extLst>
      <p:ext uri="{BB962C8B-B14F-4D97-AF65-F5344CB8AC3E}">
        <p14:creationId xmlns:p14="http://schemas.microsoft.com/office/powerpoint/2010/main" val="913857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430E876-FB67-475F-9245-CE267254807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0FD68F-3886-4704-A6D2-CAB8C1A76D82}"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69837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430E876-FB67-475F-9245-CE267254807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0FD68F-3886-4704-A6D2-CAB8C1A76D82}" type="slidenum">
              <a:rPr lang="en-US" smtClean="0"/>
              <a:t>‹#›</a:t>
            </a:fld>
            <a:endParaRPr lang="en-US"/>
          </a:p>
        </p:txBody>
      </p:sp>
    </p:spTree>
    <p:extLst>
      <p:ext uri="{BB962C8B-B14F-4D97-AF65-F5344CB8AC3E}">
        <p14:creationId xmlns:p14="http://schemas.microsoft.com/office/powerpoint/2010/main" val="32141490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430E876-FB67-475F-9245-CE267254807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0FD68F-3886-4704-A6D2-CAB8C1A76D82}"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60819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430E876-FB67-475F-9245-CE267254807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0FD68F-3886-4704-A6D2-CAB8C1A76D82}" type="slidenum">
              <a:rPr lang="en-US" smtClean="0"/>
              <a:t>‹#›</a:t>
            </a:fld>
            <a:endParaRPr lang="en-US"/>
          </a:p>
        </p:txBody>
      </p:sp>
    </p:spTree>
    <p:extLst>
      <p:ext uri="{BB962C8B-B14F-4D97-AF65-F5344CB8AC3E}">
        <p14:creationId xmlns:p14="http://schemas.microsoft.com/office/powerpoint/2010/main" val="9022980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30E876-FB67-475F-9245-CE267254807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0FD68F-3886-4704-A6D2-CAB8C1A76D82}" type="slidenum">
              <a:rPr lang="en-US" smtClean="0"/>
              <a:t>‹#›</a:t>
            </a:fld>
            <a:endParaRPr lang="en-US"/>
          </a:p>
        </p:txBody>
      </p:sp>
    </p:spTree>
    <p:extLst>
      <p:ext uri="{BB962C8B-B14F-4D97-AF65-F5344CB8AC3E}">
        <p14:creationId xmlns:p14="http://schemas.microsoft.com/office/powerpoint/2010/main" val="11925306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30E876-FB67-475F-9245-CE267254807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0FD68F-3886-4704-A6D2-CAB8C1A76D82}" type="slidenum">
              <a:rPr lang="en-US" smtClean="0"/>
              <a:t>‹#›</a:t>
            </a:fld>
            <a:endParaRPr lang="en-US"/>
          </a:p>
        </p:txBody>
      </p:sp>
    </p:spTree>
    <p:extLst>
      <p:ext uri="{BB962C8B-B14F-4D97-AF65-F5344CB8AC3E}">
        <p14:creationId xmlns:p14="http://schemas.microsoft.com/office/powerpoint/2010/main" val="1379362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430E876-FB67-475F-9245-CE2672548071}" type="datetimeFigureOut">
              <a:rPr lang="en-US" smtClean="0"/>
              <a:t>7/27/2016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50FD68F-3886-4704-A6D2-CAB8C1A76D82}" type="slidenum">
              <a:rPr lang="en-US" smtClean="0"/>
              <a:t>‹#›</a:t>
            </a:fld>
            <a:endParaRPr lang="en-US"/>
          </a:p>
        </p:txBody>
      </p:sp>
    </p:spTree>
    <p:extLst>
      <p:ext uri="{BB962C8B-B14F-4D97-AF65-F5344CB8AC3E}">
        <p14:creationId xmlns:p14="http://schemas.microsoft.com/office/powerpoint/2010/main" val="60892784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7120" y="2292099"/>
            <a:ext cx="3674067" cy="3758575"/>
          </a:xfrm>
          <a:prstGeom prst="rect">
            <a:avLst/>
          </a:prstGeom>
        </p:spPr>
      </p:pic>
      <p:sp>
        <p:nvSpPr>
          <p:cNvPr id="2" name="Title 1"/>
          <p:cNvSpPr>
            <a:spLocks noGrp="1"/>
          </p:cNvSpPr>
          <p:nvPr>
            <p:ph type="ctrTitle"/>
          </p:nvPr>
        </p:nvSpPr>
        <p:spPr>
          <a:xfrm>
            <a:off x="2347547" y="404444"/>
            <a:ext cx="6917181" cy="2401621"/>
          </a:xfrm>
        </p:spPr>
        <p:txBody>
          <a:bodyPr>
            <a:normAutofit fontScale="90000"/>
          </a:bodyPr>
          <a:lstStyle/>
          <a:p>
            <a:r>
              <a:rPr lang="en-US" dirty="0"/>
              <a:t>Recipe for a </a:t>
            </a:r>
            <a:r>
              <a:rPr lang="en-US" dirty="0" err="1"/>
              <a:t>Transactive</a:t>
            </a:r>
            <a:r>
              <a:rPr lang="en-US" dirty="0"/>
              <a:t> Energy Implementation</a:t>
            </a:r>
            <a:br>
              <a:rPr lang="en-US" dirty="0"/>
            </a:br>
            <a:r>
              <a:rPr lang="en-US" dirty="0"/>
              <a:t>for </a:t>
            </a:r>
            <a:r>
              <a:rPr lang="en-US" dirty="0" err="1"/>
              <a:t>Microgrids</a:t>
            </a:r>
            <a:endParaRPr lang="en-US" dirty="0"/>
          </a:p>
        </p:txBody>
      </p:sp>
      <p:sp>
        <p:nvSpPr>
          <p:cNvPr id="3" name="Subtitle 2"/>
          <p:cNvSpPr>
            <a:spLocks noGrp="1"/>
          </p:cNvSpPr>
          <p:nvPr>
            <p:ph type="subTitle" idx="1"/>
          </p:nvPr>
        </p:nvSpPr>
        <p:spPr>
          <a:xfrm>
            <a:off x="4761187" y="3328409"/>
            <a:ext cx="5165327" cy="2650631"/>
          </a:xfrm>
        </p:spPr>
        <p:txBody>
          <a:bodyPr>
            <a:normAutofit/>
          </a:bodyPr>
          <a:lstStyle/>
          <a:p>
            <a:pPr algn="ctr"/>
            <a:r>
              <a:rPr lang="en-US" dirty="0"/>
              <a:t>A NIST </a:t>
            </a:r>
            <a:r>
              <a:rPr lang="en-US" dirty="0" err="1"/>
              <a:t>Transactive</a:t>
            </a:r>
            <a:r>
              <a:rPr lang="en-US" dirty="0"/>
              <a:t> Energy Challenge Project</a:t>
            </a:r>
          </a:p>
          <a:p>
            <a:pPr algn="ctr"/>
            <a:r>
              <a:rPr lang="en-US" dirty="0"/>
              <a:t>“</a:t>
            </a:r>
            <a:r>
              <a:rPr lang="en-US" dirty="0" err="1"/>
              <a:t>Transactive</a:t>
            </a:r>
            <a:r>
              <a:rPr lang="en-US" dirty="0"/>
              <a:t> Energy for Energy Management in </a:t>
            </a:r>
            <a:r>
              <a:rPr lang="en-US" dirty="0" err="1"/>
              <a:t>Microgrid</a:t>
            </a:r>
            <a:r>
              <a:rPr lang="en-US" dirty="0"/>
              <a:t> Systems”</a:t>
            </a:r>
          </a:p>
          <a:p>
            <a:pPr algn="ctr"/>
            <a:endParaRPr lang="en-US" dirty="0"/>
          </a:p>
          <a:p>
            <a:pPr algn="ctr"/>
            <a:r>
              <a:rPr lang="en-US" dirty="0"/>
              <a:t>Presented By:</a:t>
            </a:r>
          </a:p>
          <a:p>
            <a:pPr algn="ctr"/>
            <a:r>
              <a:rPr lang="en-US" dirty="0"/>
              <a:t>Jennifer Worrall</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15823" y="6050675"/>
            <a:ext cx="994445" cy="57115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06277" y="5973415"/>
            <a:ext cx="926306" cy="648413"/>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15215" y="5851557"/>
            <a:ext cx="1352195" cy="1043495"/>
          </a:xfrm>
          <a:prstGeom prst="rect">
            <a:avLst/>
          </a:prstGeom>
        </p:spPr>
      </p:pic>
      <p:pic>
        <p:nvPicPr>
          <p:cNvPr id="9" name="Picture 8"/>
          <p:cNvPicPr>
            <a:picLocks noChangeAspect="1"/>
          </p:cNvPicPr>
          <p:nvPr/>
        </p:nvPicPr>
        <p:blipFill>
          <a:blip r:embed="rId6"/>
          <a:stretch>
            <a:fillRect/>
          </a:stretch>
        </p:blipFill>
        <p:spPr>
          <a:xfrm>
            <a:off x="5911678" y="6037333"/>
            <a:ext cx="1860679" cy="520334"/>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36068" y="6131229"/>
            <a:ext cx="1359437" cy="332541"/>
          </a:xfrm>
          <a:prstGeom prst="rect">
            <a:avLst/>
          </a:prstGeom>
        </p:spPr>
      </p:pic>
    </p:spTree>
    <p:extLst>
      <p:ext uri="{BB962C8B-B14F-4D97-AF65-F5344CB8AC3E}">
        <p14:creationId xmlns:p14="http://schemas.microsoft.com/office/powerpoint/2010/main" val="2754482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Recipe</a:t>
            </a:r>
          </a:p>
        </p:txBody>
      </p:sp>
      <p:sp>
        <p:nvSpPr>
          <p:cNvPr id="3" name="Content Placeholder 2"/>
          <p:cNvSpPr>
            <a:spLocks noGrp="1"/>
          </p:cNvSpPr>
          <p:nvPr>
            <p:ph idx="1"/>
          </p:nvPr>
        </p:nvSpPr>
        <p:spPr>
          <a:xfrm>
            <a:off x="230294" y="1542861"/>
            <a:ext cx="2868506" cy="3880773"/>
          </a:xfrm>
        </p:spPr>
        <p:txBody>
          <a:bodyPr/>
          <a:lstStyle/>
          <a:p>
            <a:r>
              <a:rPr lang="en-US" dirty="0"/>
              <a:t>Style of Cooking</a:t>
            </a:r>
          </a:p>
          <a:p>
            <a:r>
              <a:rPr lang="en-US" dirty="0"/>
              <a:t>Utensils</a:t>
            </a:r>
          </a:p>
          <a:p>
            <a:r>
              <a:rPr lang="en-US" dirty="0"/>
              <a:t>Ingredients</a:t>
            </a:r>
          </a:p>
          <a:p>
            <a:r>
              <a:rPr lang="en-US" dirty="0"/>
              <a:t>Instructions </a:t>
            </a:r>
          </a:p>
          <a:p>
            <a:r>
              <a:rPr lang="en-US" dirty="0"/>
              <a:t>Cook Time</a:t>
            </a:r>
          </a:p>
          <a:p>
            <a:endParaRPr lang="en-US" dirty="0"/>
          </a:p>
          <a:p>
            <a:endParaRPr lang="en-US" dirty="0"/>
          </a:p>
        </p:txBody>
      </p:sp>
      <p:sp>
        <p:nvSpPr>
          <p:cNvPr id="4" name="Oval Callout 3"/>
          <p:cNvSpPr/>
          <p:nvPr/>
        </p:nvSpPr>
        <p:spPr>
          <a:xfrm>
            <a:off x="3066266" y="-186362"/>
            <a:ext cx="8859520" cy="5628640"/>
          </a:xfrm>
          <a:prstGeom prst="wedgeEllipseCallout">
            <a:avLst/>
          </a:prstGeom>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0"/>
            <a:r>
              <a:rPr lang="en-US" sz="1600" dirty="0">
                <a:latin typeface="Segoe UI Semilight" panose="020B0402040204020203" pitchFamily="34" charset="0"/>
                <a:cs typeface="Segoe UI Semilight" panose="020B0402040204020203" pitchFamily="34" charset="0"/>
              </a:rPr>
              <a:t>The new T.E. Microgrids in </a:t>
            </a:r>
            <a:r>
              <a:rPr lang="en-US" sz="1600" dirty="0" err="1">
                <a:latin typeface="Segoe UI Semilight" panose="020B0402040204020203" pitchFamily="34" charset="0"/>
                <a:cs typeface="Segoe UI Semilight" panose="020B0402040204020203" pitchFamily="34" charset="0"/>
              </a:rPr>
              <a:t>GridEdge</a:t>
            </a:r>
            <a:r>
              <a:rPr lang="en-US" sz="1600" dirty="0">
                <a:latin typeface="Segoe UI Semilight" panose="020B0402040204020203" pitchFamily="34" charset="0"/>
                <a:cs typeface="Segoe UI Semilight" panose="020B0402040204020203" pitchFamily="34" charset="0"/>
              </a:rPr>
              <a:t> Heights serves up the </a:t>
            </a:r>
            <a:r>
              <a:rPr lang="en-US" sz="1600" b="1" i="1" dirty="0">
                <a:latin typeface="Segoe UI Semilight" panose="020B0402040204020203" pitchFamily="34" charset="0"/>
                <a:cs typeface="Segoe UI Semilight" panose="020B0402040204020203" pitchFamily="34" charset="0"/>
              </a:rPr>
              <a:t>tastiest</a:t>
            </a:r>
            <a:r>
              <a:rPr lang="en-US" sz="1600" dirty="0">
                <a:latin typeface="Segoe UI Semilight" panose="020B0402040204020203" pitchFamily="34" charset="0"/>
                <a:cs typeface="Segoe UI Semilight" panose="020B0402040204020203" pitchFamily="34" charset="0"/>
              </a:rPr>
              <a:t> energy transactions! We arrived just in time with no reservation and were seated right away at a sun lit window table! </a:t>
            </a:r>
          </a:p>
          <a:p>
            <a:pPr algn="ctr" defTabSz="0"/>
            <a:endParaRPr lang="en-US" sz="1600" dirty="0">
              <a:latin typeface="Segoe UI Semilight" panose="020B0402040204020203" pitchFamily="34" charset="0"/>
              <a:cs typeface="Segoe UI Semilight" panose="020B0402040204020203" pitchFamily="34" charset="0"/>
            </a:endParaRPr>
          </a:p>
          <a:p>
            <a:pPr algn="ctr" defTabSz="0"/>
            <a:r>
              <a:rPr lang="en-US" sz="1600" dirty="0">
                <a:latin typeface="Segoe UI Semilight" panose="020B0402040204020203" pitchFamily="34" charset="0"/>
                <a:cs typeface="Segoe UI Semilight" panose="020B0402040204020203" pitchFamily="34" charset="0"/>
              </a:rPr>
              <a:t>The </a:t>
            </a:r>
            <a:r>
              <a:rPr lang="en-US" sz="1600" b="1" i="1" dirty="0">
                <a:latin typeface="Segoe UI Semilight" panose="020B0402040204020203" pitchFamily="34" charset="0"/>
                <a:cs typeface="Segoe UI Semilight" panose="020B0402040204020203" pitchFamily="34" charset="0"/>
              </a:rPr>
              <a:t>Daily Tender</a:t>
            </a:r>
            <a:r>
              <a:rPr lang="en-US" sz="1600" dirty="0">
                <a:latin typeface="Segoe UI Semilight" panose="020B0402040204020203" pitchFamily="34" charset="0"/>
                <a:cs typeface="Segoe UI Semilight" panose="020B0402040204020203" pitchFamily="34" charset="0"/>
              </a:rPr>
              <a:t> menu presented by our Market Maker Ed was chock full of highly liquid, energy-rich offers at reasonable prices. Market Facilitator “Chef” Jennifer sources only the most reliable Energy and Transport ingredients from highly qualified suppliers, several of whom were seated at adjacent tables to us, and delivers her fresh offers with a clearly identified shelf life – never a “stale tender” here at TE Microgrids. </a:t>
            </a:r>
          </a:p>
          <a:p>
            <a:pPr algn="ctr" defTabSz="0"/>
            <a:endParaRPr lang="en-US" sz="1600" dirty="0">
              <a:latin typeface="Segoe UI Semilight" panose="020B0402040204020203" pitchFamily="34" charset="0"/>
              <a:cs typeface="Segoe UI Semilight" panose="020B0402040204020203" pitchFamily="34" charset="0"/>
            </a:endParaRPr>
          </a:p>
          <a:p>
            <a:pPr algn="ctr" defTabSz="0"/>
            <a:r>
              <a:rPr lang="en-US" sz="1600" dirty="0">
                <a:latin typeface="Segoe UI Semilight" panose="020B0402040204020203" pitchFamily="34" charset="0"/>
                <a:cs typeface="Segoe UI Semilight" panose="020B0402040204020203" pitchFamily="34" charset="0"/>
              </a:rPr>
              <a:t>Several offers actually expired </a:t>
            </a:r>
            <a:r>
              <a:rPr lang="en-US" sz="1600" i="1" u="sng" dirty="0">
                <a:latin typeface="Segoe UI Semilight" panose="020B0402040204020203" pitchFamily="34" charset="0"/>
                <a:cs typeface="Segoe UI Semilight" panose="020B0402040204020203" pitchFamily="34" charset="0"/>
              </a:rPr>
              <a:t>while</a:t>
            </a:r>
            <a:r>
              <a:rPr lang="en-US" sz="1600" dirty="0">
                <a:latin typeface="Segoe UI Semilight" panose="020B0402040204020203" pitchFamily="34" charset="0"/>
                <a:cs typeface="Segoe UI Semilight" panose="020B0402040204020203" pitchFamily="34" charset="0"/>
              </a:rPr>
              <a:t> we perused the menu and were immediately removed from lack of demand at their initial price point. We eventually went with the plain vanilla </a:t>
            </a:r>
            <a:r>
              <a:rPr lang="en-US" sz="1600" dirty="0">
                <a:solidFill>
                  <a:schemeClr val="bg1"/>
                </a:solidFill>
                <a:latin typeface="Segoe UI Semilight" panose="020B0402040204020203" pitchFamily="34" charset="0"/>
                <a:cs typeface="Segoe UI Semilight" panose="020B0402040204020203" pitchFamily="34" charset="0"/>
              </a:rPr>
              <a:t>10</a:t>
            </a:r>
            <a:r>
              <a:rPr lang="en-US" sz="1600" dirty="0">
                <a:latin typeface="Segoe UI Semilight" panose="020B0402040204020203" pitchFamily="34" charset="0"/>
                <a:cs typeface="Segoe UI Semilight" panose="020B0402040204020203" pitchFamily="34" charset="0"/>
              </a:rPr>
              <a:t>kWh plate with Carbon REC side, and left fully satisfied after two hours of replenishment.</a:t>
            </a:r>
          </a:p>
        </p:txBody>
      </p:sp>
      <p:pic>
        <p:nvPicPr>
          <p:cNvPr id="5" name="Picture 4"/>
          <p:cNvPicPr>
            <a:picLocks noChangeAspect="1"/>
          </p:cNvPicPr>
          <p:nvPr/>
        </p:nvPicPr>
        <p:blipFill>
          <a:blip r:embed="rId2"/>
          <a:stretch>
            <a:fillRect/>
          </a:stretch>
        </p:blipFill>
        <p:spPr>
          <a:xfrm>
            <a:off x="230294" y="4596885"/>
            <a:ext cx="4573042" cy="2261115"/>
          </a:xfrm>
          <a:prstGeom prst="rect">
            <a:avLst/>
          </a:prstGeom>
        </p:spPr>
      </p:pic>
      <p:sp>
        <p:nvSpPr>
          <p:cNvPr id="6" name="5-Point Star 5"/>
          <p:cNvSpPr/>
          <p:nvPr/>
        </p:nvSpPr>
        <p:spPr>
          <a:xfrm>
            <a:off x="7951808" y="302225"/>
            <a:ext cx="269358" cy="25401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5-Point Star 6"/>
          <p:cNvSpPr/>
          <p:nvPr/>
        </p:nvSpPr>
        <p:spPr>
          <a:xfrm>
            <a:off x="9207201" y="302225"/>
            <a:ext cx="269358" cy="25401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5-Point Star 7"/>
          <p:cNvSpPr/>
          <p:nvPr/>
        </p:nvSpPr>
        <p:spPr>
          <a:xfrm>
            <a:off x="8869030" y="302225"/>
            <a:ext cx="269358" cy="25401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5-Point Star 8"/>
          <p:cNvSpPr/>
          <p:nvPr/>
        </p:nvSpPr>
        <p:spPr>
          <a:xfrm>
            <a:off x="8556357" y="302225"/>
            <a:ext cx="269358" cy="25401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5-Point Star 9"/>
          <p:cNvSpPr/>
          <p:nvPr/>
        </p:nvSpPr>
        <p:spPr>
          <a:xfrm>
            <a:off x="8264476" y="302225"/>
            <a:ext cx="269358" cy="25401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5359083" y="163325"/>
            <a:ext cx="2199833" cy="461665"/>
          </a:xfrm>
          <a:prstGeom prst="rect">
            <a:avLst/>
          </a:prstGeom>
          <a:noFill/>
        </p:spPr>
        <p:txBody>
          <a:bodyPr wrap="none" rtlCol="0">
            <a:spAutoFit/>
          </a:bodyPr>
          <a:lstStyle/>
          <a:p>
            <a:r>
              <a:rPr lang="en-US" sz="2400" dirty="0">
                <a:solidFill>
                  <a:schemeClr val="bg1"/>
                </a:solidFill>
              </a:rPr>
              <a:t>T.E. Microgrids</a:t>
            </a:r>
          </a:p>
        </p:txBody>
      </p:sp>
    </p:spTree>
    <p:extLst>
      <p:ext uri="{BB962C8B-B14F-4D97-AF65-F5344CB8AC3E}">
        <p14:creationId xmlns:p14="http://schemas.microsoft.com/office/powerpoint/2010/main" val="28894455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811" y="345831"/>
            <a:ext cx="8596668" cy="1320800"/>
          </a:xfrm>
        </p:spPr>
        <p:txBody>
          <a:bodyPr/>
          <a:lstStyle/>
          <a:p>
            <a:r>
              <a:rPr lang="en-US" dirty="0"/>
              <a:t>Style of Cooking</a:t>
            </a:r>
          </a:p>
        </p:txBody>
      </p:sp>
      <p:sp>
        <p:nvSpPr>
          <p:cNvPr id="3" name="Content Placeholder 2"/>
          <p:cNvSpPr>
            <a:spLocks noGrp="1"/>
          </p:cNvSpPr>
          <p:nvPr>
            <p:ph idx="1"/>
          </p:nvPr>
        </p:nvSpPr>
        <p:spPr>
          <a:xfrm>
            <a:off x="838200" y="1421971"/>
            <a:ext cx="7226643" cy="4351338"/>
          </a:xfrm>
        </p:spPr>
        <p:txBody>
          <a:bodyPr/>
          <a:lstStyle/>
          <a:p>
            <a:r>
              <a:rPr lang="en-US" dirty="0"/>
              <a:t>Common Transactive Services group considered multiple standards-based approaches</a:t>
            </a:r>
            <a:r>
              <a:rPr lang="en-US" baseline="30000" dirty="0"/>
              <a:t>1</a:t>
            </a:r>
          </a:p>
          <a:p>
            <a:pPr lvl="1"/>
            <a:r>
              <a:rPr lang="en-US" dirty="0"/>
              <a:t>Similar </a:t>
            </a:r>
            <a:r>
              <a:rPr lang="en-US" b="1" i="1" dirty="0"/>
              <a:t>types</a:t>
            </a:r>
            <a:r>
              <a:rPr lang="en-US" dirty="0"/>
              <a:t> of messages required for each approach (Quote, Tender, Transaction, Delivery)</a:t>
            </a:r>
          </a:p>
          <a:p>
            <a:pPr lvl="1"/>
            <a:r>
              <a:rPr lang="en-US" dirty="0"/>
              <a:t>All </a:t>
            </a:r>
            <a:r>
              <a:rPr lang="en-US" dirty="0" err="1"/>
              <a:t>transactive</a:t>
            </a:r>
            <a:r>
              <a:rPr lang="en-US" dirty="0"/>
              <a:t> systems will </a:t>
            </a:r>
            <a:r>
              <a:rPr lang="en-US" b="1" i="1" dirty="0"/>
              <a:t>require</a:t>
            </a:r>
            <a:r>
              <a:rPr lang="en-US" dirty="0"/>
              <a:t> certain components and functionality</a:t>
            </a:r>
          </a:p>
          <a:p>
            <a:pPr lvl="1"/>
            <a:r>
              <a:rPr lang="en-US" dirty="0"/>
              <a:t>All </a:t>
            </a:r>
            <a:r>
              <a:rPr lang="en-US" dirty="0" err="1"/>
              <a:t>transactive</a:t>
            </a:r>
            <a:r>
              <a:rPr lang="en-US" dirty="0"/>
              <a:t> systems will have design decisions when creating their market</a:t>
            </a:r>
          </a:p>
          <a:p>
            <a:r>
              <a:rPr lang="en-US" dirty="0"/>
              <a:t>Focusing on a </a:t>
            </a:r>
            <a:r>
              <a:rPr lang="en-US" dirty="0" err="1"/>
              <a:t>TeMIX</a:t>
            </a:r>
            <a:r>
              <a:rPr lang="en-US" dirty="0"/>
              <a:t>-style implementation for today’s discussion</a:t>
            </a:r>
          </a:p>
          <a:p>
            <a:pPr marL="457200" lvl="1" indent="0">
              <a:buNone/>
            </a:pP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4273747005"/>
              </p:ext>
            </p:extLst>
          </p:nvPr>
        </p:nvGraphicFramePr>
        <p:xfrm>
          <a:off x="468565" y="6176301"/>
          <a:ext cx="11723435" cy="681699"/>
        </p:xfrm>
        <a:graphic>
          <a:graphicData uri="http://schemas.openxmlformats.org/drawingml/2006/table">
            <a:tbl>
              <a:tblPr/>
              <a:tblGrid>
                <a:gridCol w="11723435">
                  <a:extLst>
                    <a:ext uri="{9D8B030D-6E8A-4147-A177-3AD203B41FA5}">
                      <a16:colId xmlns:a16="http://schemas.microsoft.com/office/drawing/2014/main" val="3566949856"/>
                    </a:ext>
                  </a:extLst>
                </a:gridCol>
              </a:tblGrid>
              <a:tr h="681699">
                <a:tc>
                  <a:txBody>
                    <a:bodyPr/>
                    <a:lstStyle/>
                    <a:p>
                      <a:pPr marL="0" indent="0" algn="l" defTabSz="457200" rtl="0" eaLnBrk="1" latinLnBrk="0" hangingPunct="1">
                        <a:spcBef>
                          <a:spcPts val="1000"/>
                        </a:spcBef>
                        <a:spcAft>
                          <a:spcPts val="0"/>
                        </a:spcAft>
                        <a:buClr>
                          <a:schemeClr val="accent1"/>
                        </a:buClr>
                        <a:buSzPct val="80000"/>
                        <a:buFont typeface="Wingdings 3" charset="2"/>
                        <a:buNone/>
                      </a:pPr>
                      <a:r>
                        <a:rPr lang="en-US" sz="1400" kern="1200" baseline="30000" dirty="0">
                          <a:solidFill>
                            <a:schemeClr val="tx1">
                              <a:lumMod val="75000"/>
                              <a:lumOff val="25000"/>
                            </a:schemeClr>
                          </a:solidFill>
                          <a:latin typeface="+mn-lt"/>
                          <a:ea typeface="+mn-ea"/>
                          <a:cs typeface="+mn-cs"/>
                        </a:rPr>
                        <a:t>1</a:t>
                      </a:r>
                      <a:r>
                        <a:rPr lang="en-US" sz="1400" baseline="0" dirty="0">
                          <a:effectLst/>
                          <a:latin typeface="arial" panose="020B0604020202020204" pitchFamily="34" charset="0"/>
                        </a:rPr>
                        <a:t>NIST Transactive Energy Challenge CTS Team. (2016, May) Common Transactive Services Report. [Online].    </a:t>
                      </a:r>
                    </a:p>
                    <a:p>
                      <a:r>
                        <a:rPr lang="en-US" sz="1400" baseline="0" dirty="0">
                          <a:solidFill>
                            <a:srgbClr val="1155CC"/>
                          </a:solidFill>
                          <a:effectLst/>
                          <a:latin typeface="arial" panose="020B0604020202020204" pitchFamily="34" charset="0"/>
                        </a:rPr>
                        <a:t>https://github.com/EnergyMashupLab/TransactiveEnergyChallenge/tree/master/CommonTransactiveServices</a:t>
                      </a:r>
                      <a:endParaRPr lang="en-US" sz="1400" baseline="0" dirty="0">
                        <a:effectLst/>
                        <a:latin typeface="arial" panose="020B0604020202020204" pitchFamily="34" charset="0"/>
                      </a:endParaRPr>
                    </a:p>
                  </a:txBody>
                  <a:tcPr marL="9525" marR="9525" marT="9525" marB="9525">
                    <a:lnL>
                      <a:noFill/>
                    </a:lnL>
                    <a:lnR>
                      <a:noFill/>
                    </a:lnR>
                    <a:lnT>
                      <a:noFill/>
                    </a:lnT>
                    <a:lnB>
                      <a:noFill/>
                    </a:lnB>
                  </a:tcPr>
                </a:tc>
                <a:extLst>
                  <a:ext uri="{0D108BD9-81ED-4DB2-BD59-A6C34878D82A}">
                    <a16:rowId xmlns:a16="http://schemas.microsoft.com/office/drawing/2014/main" val="547829442"/>
                  </a:ext>
                </a:extLst>
              </a:tr>
            </a:tbl>
          </a:graphicData>
        </a:graphic>
      </p:graphicFrame>
    </p:spTree>
    <p:extLst>
      <p:ext uri="{BB962C8B-B14F-4D97-AF65-F5344CB8AC3E}">
        <p14:creationId xmlns:p14="http://schemas.microsoft.com/office/powerpoint/2010/main" val="2172633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9970" y="124902"/>
            <a:ext cx="2532681" cy="1325563"/>
          </a:xfrm>
        </p:spPr>
        <p:txBody>
          <a:bodyPr/>
          <a:lstStyle/>
          <a:p>
            <a:r>
              <a:rPr lang="en-US" dirty="0"/>
              <a:t>Utensils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6388" y="0"/>
            <a:ext cx="7381481" cy="6238693"/>
          </a:xfrm>
          <a:prstGeom prst="rect">
            <a:avLst/>
          </a:prstGeom>
        </p:spPr>
      </p:pic>
      <p:sp>
        <p:nvSpPr>
          <p:cNvPr id="5" name="TextBox 4"/>
          <p:cNvSpPr txBox="1"/>
          <p:nvPr/>
        </p:nvSpPr>
        <p:spPr>
          <a:xfrm>
            <a:off x="275740" y="1450465"/>
            <a:ext cx="3301139" cy="3693319"/>
          </a:xfrm>
          <a:prstGeom prst="rect">
            <a:avLst/>
          </a:prstGeom>
          <a:noFill/>
        </p:spPr>
        <p:txBody>
          <a:bodyPr wrap="square" rtlCol="0">
            <a:spAutoFit/>
          </a:bodyPr>
          <a:lstStyle/>
          <a:p>
            <a:r>
              <a:rPr lang="en-US" dirty="0"/>
              <a:t>Formal software engineering approach used:</a:t>
            </a:r>
          </a:p>
          <a:p>
            <a:pPr marL="285750" indent="-285750">
              <a:buFont typeface="Arial" panose="020B0604020202020204" pitchFamily="34" charset="0"/>
              <a:buChar char="•"/>
            </a:pPr>
            <a:r>
              <a:rPr lang="en-US" dirty="0"/>
              <a:t>Use Cases </a:t>
            </a:r>
          </a:p>
          <a:p>
            <a:pPr marL="285750" indent="-285750">
              <a:buFont typeface="Arial" panose="020B0604020202020204" pitchFamily="34" charset="0"/>
              <a:buChar char="•"/>
            </a:pPr>
            <a:r>
              <a:rPr lang="en-US" dirty="0"/>
              <a:t>Requirements</a:t>
            </a:r>
          </a:p>
          <a:p>
            <a:pPr marL="285750" indent="-285750">
              <a:buFont typeface="Arial" panose="020B0604020202020204" pitchFamily="34" charset="0"/>
              <a:buChar char="•"/>
            </a:pPr>
            <a:r>
              <a:rPr lang="en-US" dirty="0"/>
              <a:t>High Level Design</a:t>
            </a:r>
          </a:p>
          <a:p>
            <a:pPr marL="285750" indent="-285750">
              <a:buFont typeface="Arial" panose="020B0604020202020204" pitchFamily="34" charset="0"/>
              <a:buChar char="•"/>
            </a:pPr>
            <a:endParaRPr lang="en-US" dirty="0"/>
          </a:p>
          <a:p>
            <a:r>
              <a:rPr lang="en-US" dirty="0"/>
              <a:t>Future:</a:t>
            </a:r>
          </a:p>
          <a:p>
            <a:pPr marL="285750" indent="-285750">
              <a:buFont typeface="Arial" panose="020B0604020202020204" pitchFamily="34" charset="0"/>
              <a:buChar char="•"/>
            </a:pPr>
            <a:r>
              <a:rPr lang="en-US" dirty="0"/>
              <a:t>Implementation</a:t>
            </a:r>
          </a:p>
          <a:p>
            <a:pPr marL="285750" indent="-285750">
              <a:buFont typeface="Arial" panose="020B0604020202020204" pitchFamily="34" charset="0"/>
              <a:buChar char="•"/>
            </a:pPr>
            <a:r>
              <a:rPr lang="en-US" dirty="0"/>
              <a:t>Test Procedures</a:t>
            </a:r>
          </a:p>
          <a:p>
            <a:pPr marL="285750" indent="-285750">
              <a:buFont typeface="Arial" panose="020B0604020202020204" pitchFamily="34" charset="0"/>
              <a:buChar char="•"/>
            </a:pPr>
            <a:r>
              <a:rPr lang="en-US" dirty="0"/>
              <a:t>Requirements traceability</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endParaRPr lang="en-US" dirty="0"/>
          </a:p>
        </p:txBody>
      </p:sp>
      <p:sp>
        <p:nvSpPr>
          <p:cNvPr id="6" name="TextBox 5"/>
          <p:cNvSpPr txBox="1"/>
          <p:nvPr/>
        </p:nvSpPr>
        <p:spPr>
          <a:xfrm>
            <a:off x="2370844" y="6408682"/>
            <a:ext cx="10779070" cy="369332"/>
          </a:xfrm>
          <a:prstGeom prst="rect">
            <a:avLst/>
          </a:prstGeom>
          <a:noFill/>
        </p:spPr>
        <p:txBody>
          <a:bodyPr wrap="square" rtlCol="0">
            <a:spAutoFit/>
          </a:bodyPr>
          <a:lstStyle/>
          <a:p>
            <a:r>
              <a:rPr lang="en-US" dirty="0"/>
              <a:t>Documents available at https://github.com/TransactiveEnergy/microgrids</a:t>
            </a:r>
          </a:p>
        </p:txBody>
      </p:sp>
    </p:spTree>
    <p:extLst>
      <p:ext uri="{BB962C8B-B14F-4D97-AF65-F5344CB8AC3E}">
        <p14:creationId xmlns:p14="http://schemas.microsoft.com/office/powerpoint/2010/main" val="2581883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3418590" y="1412328"/>
            <a:ext cx="5936081" cy="5130684"/>
          </a:xfrm>
          <a:prstGeom prst="rect">
            <a:avLst/>
          </a:prstGeom>
        </p:spPr>
      </p:pic>
      <p:sp>
        <p:nvSpPr>
          <p:cNvPr id="2" name="Title 1"/>
          <p:cNvSpPr>
            <a:spLocks noGrp="1"/>
          </p:cNvSpPr>
          <p:nvPr>
            <p:ph type="title"/>
          </p:nvPr>
        </p:nvSpPr>
        <p:spPr>
          <a:xfrm>
            <a:off x="568171" y="276348"/>
            <a:ext cx="10785629" cy="1325563"/>
          </a:xfrm>
        </p:spPr>
        <p:txBody>
          <a:bodyPr/>
          <a:lstStyle/>
          <a:p>
            <a:r>
              <a:rPr lang="en-US" dirty="0"/>
              <a:t>Ingredients</a:t>
            </a:r>
            <a:br>
              <a:rPr lang="en-US" dirty="0"/>
            </a:br>
            <a:r>
              <a:rPr lang="en-US" sz="2400" dirty="0"/>
              <a:t>Elements of a </a:t>
            </a:r>
            <a:r>
              <a:rPr lang="en-US" sz="2400" dirty="0" err="1"/>
              <a:t>Transactive</a:t>
            </a:r>
            <a:r>
              <a:rPr lang="en-US" sz="2400" dirty="0"/>
              <a:t> System</a:t>
            </a:r>
          </a:p>
        </p:txBody>
      </p:sp>
      <p:sp>
        <p:nvSpPr>
          <p:cNvPr id="3" name="Content Placeholder 2"/>
          <p:cNvSpPr>
            <a:spLocks noGrp="1"/>
          </p:cNvSpPr>
          <p:nvPr>
            <p:ph sz="half" idx="1"/>
          </p:nvPr>
        </p:nvSpPr>
        <p:spPr>
          <a:xfrm>
            <a:off x="635977" y="1808040"/>
            <a:ext cx="3276600" cy="4734972"/>
          </a:xfrm>
        </p:spPr>
        <p:txBody>
          <a:bodyPr>
            <a:normAutofit/>
          </a:bodyPr>
          <a:lstStyle/>
          <a:p>
            <a:r>
              <a:rPr lang="en-US" dirty="0"/>
              <a:t>Market Participants</a:t>
            </a:r>
          </a:p>
          <a:p>
            <a:pPr lvl="1"/>
            <a:r>
              <a:rPr lang="en-US" dirty="0" err="1"/>
              <a:t>Microgrids</a:t>
            </a:r>
            <a:endParaRPr lang="en-US" dirty="0"/>
          </a:p>
          <a:p>
            <a:pPr lvl="1"/>
            <a:r>
              <a:rPr lang="en-US" dirty="0"/>
              <a:t>Storage Devices</a:t>
            </a:r>
          </a:p>
          <a:p>
            <a:pPr lvl="1"/>
            <a:r>
              <a:rPr lang="en-US" dirty="0"/>
              <a:t>Electric Vehicles</a:t>
            </a:r>
          </a:p>
          <a:p>
            <a:pPr lvl="1"/>
            <a:r>
              <a:rPr lang="en-US" dirty="0"/>
              <a:t>Internet of Things</a:t>
            </a:r>
          </a:p>
          <a:p>
            <a:pPr lvl="1"/>
            <a:r>
              <a:rPr lang="en-US" dirty="0"/>
              <a:t>Utility</a:t>
            </a:r>
          </a:p>
          <a:p>
            <a:pPr lvl="1"/>
            <a:r>
              <a:rPr lang="en-US" dirty="0"/>
              <a:t>Etc.</a:t>
            </a:r>
          </a:p>
          <a:p>
            <a:r>
              <a:rPr lang="en-US" dirty="0"/>
              <a:t>Market Facilitator(s)</a:t>
            </a:r>
          </a:p>
          <a:p>
            <a:r>
              <a:rPr lang="en-US" dirty="0"/>
              <a:t>Market Maker(s)</a:t>
            </a:r>
          </a:p>
        </p:txBody>
      </p:sp>
    </p:spTree>
    <p:extLst>
      <p:ext uri="{BB962C8B-B14F-4D97-AF65-F5344CB8AC3E}">
        <p14:creationId xmlns:p14="http://schemas.microsoft.com/office/powerpoint/2010/main" val="1104079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657" y="275492"/>
            <a:ext cx="8596668" cy="1320800"/>
          </a:xfrm>
        </p:spPr>
        <p:txBody>
          <a:bodyPr/>
          <a:lstStyle/>
          <a:p>
            <a:r>
              <a:rPr lang="en-US" dirty="0"/>
              <a:t>Ingredients</a:t>
            </a:r>
            <a:br>
              <a:rPr lang="en-US" dirty="0"/>
            </a:br>
            <a:r>
              <a:rPr lang="en-US" sz="2400" dirty="0"/>
              <a:t>Market Participants</a:t>
            </a:r>
          </a:p>
        </p:txBody>
      </p:sp>
      <p:sp>
        <p:nvSpPr>
          <p:cNvPr id="5" name="Content Placeholder 4"/>
          <p:cNvSpPr>
            <a:spLocks noGrp="1"/>
          </p:cNvSpPr>
          <p:nvPr>
            <p:ph idx="1"/>
          </p:nvPr>
        </p:nvSpPr>
        <p:spPr>
          <a:xfrm>
            <a:off x="378941" y="1389889"/>
            <a:ext cx="11294075" cy="4353964"/>
          </a:xfrm>
        </p:spPr>
        <p:txBody>
          <a:bodyPr>
            <a:noAutofit/>
          </a:bodyPr>
          <a:lstStyle/>
          <a:p>
            <a:r>
              <a:rPr lang="en-US" sz="2400" dirty="0"/>
              <a:t>Participants must be able to:</a:t>
            </a:r>
          </a:p>
          <a:p>
            <a:pPr lvl="1"/>
            <a:r>
              <a:rPr lang="en-US" sz="2000" dirty="0"/>
              <a:t>Forecast usage requirements</a:t>
            </a:r>
          </a:p>
          <a:p>
            <a:pPr lvl="1"/>
            <a:r>
              <a:rPr lang="en-US" sz="2000" dirty="0"/>
              <a:t>Determine response to tenders</a:t>
            </a:r>
          </a:p>
          <a:p>
            <a:pPr lvl="1"/>
            <a:r>
              <a:rPr lang="en-US" sz="2000" dirty="0"/>
              <a:t>Control usage based on transactions</a:t>
            </a:r>
          </a:p>
          <a:p>
            <a:pPr lvl="1"/>
            <a:r>
              <a:rPr lang="en-US" sz="2000" dirty="0"/>
              <a:t>Measure usage</a:t>
            </a:r>
          </a:p>
          <a:p>
            <a:r>
              <a:rPr lang="en-US" sz="2400" dirty="0"/>
              <a:t>Technical requirements:</a:t>
            </a:r>
          </a:p>
          <a:p>
            <a:pPr lvl="1"/>
            <a:r>
              <a:rPr lang="en-US" sz="2000" dirty="0"/>
              <a:t>Internet/intranet connectivity</a:t>
            </a:r>
          </a:p>
          <a:p>
            <a:pPr lvl="1"/>
            <a:r>
              <a:rPr lang="en-US" sz="2000" dirty="0"/>
              <a:t>Create and respond to transactive messages (e.g., CTS, </a:t>
            </a:r>
            <a:r>
              <a:rPr lang="en-US" sz="2000" dirty="0" err="1"/>
              <a:t>TeMIX</a:t>
            </a:r>
            <a:r>
              <a:rPr lang="en-US" sz="2000" dirty="0"/>
              <a:t>, </a:t>
            </a:r>
            <a:r>
              <a:rPr lang="en-US" sz="2000" dirty="0" err="1"/>
              <a:t>PowerMatcher</a:t>
            </a:r>
            <a:r>
              <a:rPr lang="en-US" sz="2000" dirty="0"/>
              <a:t>)</a:t>
            </a:r>
          </a:p>
          <a:p>
            <a:pPr lvl="1"/>
            <a:r>
              <a:rPr lang="en-US" sz="2000" dirty="0"/>
              <a:t>Respond to messages in a way that meets the market context</a:t>
            </a:r>
          </a:p>
        </p:txBody>
      </p:sp>
    </p:spTree>
    <p:extLst>
      <p:ext uri="{BB962C8B-B14F-4D97-AF65-F5344CB8AC3E}">
        <p14:creationId xmlns:p14="http://schemas.microsoft.com/office/powerpoint/2010/main" val="1141116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2503" y="354623"/>
            <a:ext cx="8596668" cy="1320800"/>
          </a:xfrm>
        </p:spPr>
        <p:txBody>
          <a:bodyPr/>
          <a:lstStyle/>
          <a:p>
            <a:r>
              <a:rPr lang="en-US" dirty="0"/>
              <a:t>Ingredients</a:t>
            </a:r>
            <a:br>
              <a:rPr lang="en-US" dirty="0"/>
            </a:br>
            <a:r>
              <a:rPr lang="en-US" sz="2400" dirty="0"/>
              <a:t>Market Facilitator</a:t>
            </a:r>
          </a:p>
        </p:txBody>
      </p:sp>
      <p:sp>
        <p:nvSpPr>
          <p:cNvPr id="3" name="Content Placeholder 2"/>
          <p:cNvSpPr>
            <a:spLocks noGrp="1"/>
          </p:cNvSpPr>
          <p:nvPr>
            <p:ph idx="1"/>
          </p:nvPr>
        </p:nvSpPr>
        <p:spPr>
          <a:xfrm>
            <a:off x="838200" y="1526960"/>
            <a:ext cx="10515600" cy="4632248"/>
          </a:xfrm>
        </p:spPr>
        <p:txBody>
          <a:bodyPr>
            <a:noAutofit/>
          </a:bodyPr>
          <a:lstStyle/>
          <a:p>
            <a:r>
              <a:rPr lang="en-US" sz="2400" dirty="0"/>
              <a:t>The facilitator must be able to:</a:t>
            </a:r>
          </a:p>
          <a:p>
            <a:pPr lvl="1"/>
            <a:r>
              <a:rPr lang="en-US" sz="2000" dirty="0"/>
              <a:t>Authenticate market participants</a:t>
            </a:r>
          </a:p>
          <a:p>
            <a:pPr lvl="1"/>
            <a:r>
              <a:rPr lang="en-US" sz="2000" dirty="0"/>
              <a:t>Determine if tenders are valid</a:t>
            </a:r>
          </a:p>
          <a:p>
            <a:pPr lvl="1"/>
            <a:r>
              <a:rPr lang="en-US" sz="2000" dirty="0"/>
              <a:t>Records tenders and transactions</a:t>
            </a:r>
          </a:p>
          <a:p>
            <a:pPr lvl="1"/>
            <a:r>
              <a:rPr lang="en-US" sz="2000" dirty="0"/>
              <a:t>Determine transaction settlement</a:t>
            </a:r>
          </a:p>
          <a:p>
            <a:r>
              <a:rPr lang="en-US" sz="2400" dirty="0"/>
              <a:t>Technical requirements</a:t>
            </a:r>
          </a:p>
          <a:p>
            <a:pPr lvl="1"/>
            <a:r>
              <a:rPr lang="en-US" sz="2000" dirty="0"/>
              <a:t>Internet/intranet connectivity</a:t>
            </a:r>
          </a:p>
          <a:p>
            <a:pPr lvl="1"/>
            <a:r>
              <a:rPr lang="en-US" sz="2000" dirty="0"/>
              <a:t>Ability to retain transaction records</a:t>
            </a:r>
          </a:p>
          <a:p>
            <a:pPr lvl="1"/>
            <a:r>
              <a:rPr lang="en-US" sz="2000" dirty="0"/>
              <a:t>Rule processing for compliance to market context</a:t>
            </a:r>
          </a:p>
          <a:p>
            <a:pPr lvl="1"/>
            <a:r>
              <a:rPr lang="en-US" sz="2000" dirty="0"/>
              <a:t>Ledger functionality</a:t>
            </a:r>
          </a:p>
        </p:txBody>
      </p:sp>
    </p:spTree>
    <p:extLst>
      <p:ext uri="{BB962C8B-B14F-4D97-AF65-F5344CB8AC3E}">
        <p14:creationId xmlns:p14="http://schemas.microsoft.com/office/powerpoint/2010/main" val="4664727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98585"/>
            <a:ext cx="8596668" cy="1320800"/>
          </a:xfrm>
        </p:spPr>
        <p:txBody>
          <a:bodyPr/>
          <a:lstStyle/>
          <a:p>
            <a:r>
              <a:rPr lang="en-US" dirty="0"/>
              <a:t>Ingredients</a:t>
            </a:r>
            <a:br>
              <a:rPr lang="en-US" dirty="0"/>
            </a:br>
            <a:r>
              <a:rPr lang="en-US" sz="2400" dirty="0"/>
              <a:t>Market Makers</a:t>
            </a:r>
          </a:p>
        </p:txBody>
      </p:sp>
      <p:sp>
        <p:nvSpPr>
          <p:cNvPr id="3" name="Content Placeholder 2"/>
          <p:cNvSpPr>
            <a:spLocks noGrp="1"/>
          </p:cNvSpPr>
          <p:nvPr>
            <p:ph idx="1"/>
          </p:nvPr>
        </p:nvSpPr>
        <p:spPr/>
        <p:txBody>
          <a:bodyPr>
            <a:normAutofit/>
          </a:bodyPr>
          <a:lstStyle/>
          <a:p>
            <a:r>
              <a:rPr lang="en-US" sz="2400" dirty="0"/>
              <a:t>Specialized type of market participant</a:t>
            </a:r>
          </a:p>
          <a:p>
            <a:r>
              <a:rPr lang="en-US" sz="2400" dirty="0"/>
              <a:t>Help with liquidity and stability</a:t>
            </a:r>
          </a:p>
          <a:p>
            <a:r>
              <a:rPr lang="en-US" sz="2400" dirty="0"/>
              <a:t>In a </a:t>
            </a:r>
            <a:r>
              <a:rPr lang="en-US" sz="2400" dirty="0" err="1"/>
              <a:t>TeMIX</a:t>
            </a:r>
            <a:r>
              <a:rPr lang="en-US" sz="2400" dirty="0"/>
              <a:t> implementation, market makers frequently send out small buy/sell forward tenders</a:t>
            </a:r>
          </a:p>
          <a:p>
            <a:r>
              <a:rPr lang="en-US" sz="2400" dirty="0"/>
              <a:t>Market participants can adjust their position by accepting these small tenders</a:t>
            </a:r>
          </a:p>
          <a:p>
            <a:pPr marL="0" indent="0">
              <a:buNone/>
            </a:pPr>
            <a:endParaRPr lang="en-US" sz="2400" dirty="0"/>
          </a:p>
          <a:p>
            <a:endParaRPr lang="en-US" sz="2400" dirty="0"/>
          </a:p>
          <a:p>
            <a:pPr lvl="1"/>
            <a:endParaRPr lang="en-US" sz="2000" dirty="0"/>
          </a:p>
        </p:txBody>
      </p:sp>
    </p:spTree>
    <p:extLst>
      <p:ext uri="{BB962C8B-B14F-4D97-AF65-F5344CB8AC3E}">
        <p14:creationId xmlns:p14="http://schemas.microsoft.com/office/powerpoint/2010/main" val="416698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Instructions</a:t>
            </a:r>
            <a:br>
              <a:rPr lang="en-US" dirty="0"/>
            </a:br>
            <a:r>
              <a:rPr lang="en-US" sz="2400" dirty="0"/>
              <a:t>Building the Market Context</a:t>
            </a:r>
          </a:p>
        </p:txBody>
      </p:sp>
      <p:sp>
        <p:nvSpPr>
          <p:cNvPr id="3" name="Content Placeholder 2"/>
          <p:cNvSpPr>
            <a:spLocks noGrp="1"/>
          </p:cNvSpPr>
          <p:nvPr>
            <p:ph idx="1"/>
          </p:nvPr>
        </p:nvSpPr>
        <p:spPr/>
        <p:txBody>
          <a:bodyPr>
            <a:normAutofit/>
          </a:bodyPr>
          <a:lstStyle/>
          <a:p>
            <a:r>
              <a:rPr lang="en-US" sz="2400" dirty="0"/>
              <a:t>What products can be transacted?</a:t>
            </a:r>
          </a:p>
          <a:p>
            <a:r>
              <a:rPr lang="en-US" sz="2400" dirty="0"/>
              <a:t>What is the transaction interval?</a:t>
            </a:r>
          </a:p>
          <a:p>
            <a:r>
              <a:rPr lang="en-US" sz="2400" dirty="0"/>
              <a:t>How often are tenders created?</a:t>
            </a:r>
          </a:p>
          <a:p>
            <a:pPr marL="0" indent="0">
              <a:buNone/>
            </a:pPr>
            <a:endParaRPr lang="en-US" sz="2400" dirty="0"/>
          </a:p>
        </p:txBody>
      </p:sp>
    </p:spTree>
    <p:extLst>
      <p:ext uri="{BB962C8B-B14F-4D97-AF65-F5344CB8AC3E}">
        <p14:creationId xmlns:p14="http://schemas.microsoft.com/office/powerpoint/2010/main" val="21740219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891" y="365125"/>
            <a:ext cx="4127157" cy="1325563"/>
          </a:xfrm>
        </p:spPr>
        <p:txBody>
          <a:bodyPr/>
          <a:lstStyle/>
          <a:p>
            <a:r>
              <a:rPr lang="en-US" dirty="0"/>
              <a:t>Cook Time</a:t>
            </a:r>
          </a:p>
        </p:txBody>
      </p:sp>
      <p:sp>
        <p:nvSpPr>
          <p:cNvPr id="8" name="Content Placeholder 2"/>
          <p:cNvSpPr>
            <a:spLocks noGrp="1"/>
          </p:cNvSpPr>
          <p:nvPr>
            <p:ph idx="1"/>
          </p:nvPr>
        </p:nvSpPr>
        <p:spPr>
          <a:xfrm>
            <a:off x="614115" y="5311535"/>
            <a:ext cx="11385483" cy="1484919"/>
          </a:xfrm>
        </p:spPr>
        <p:txBody>
          <a:bodyPr>
            <a:normAutofit fontScale="85000" lnSpcReduction="20000"/>
          </a:bodyPr>
          <a:lstStyle/>
          <a:p>
            <a:r>
              <a:rPr lang="en-US" sz="2400" dirty="0"/>
              <a:t>Finish reference implementation for ESI and Facilitator</a:t>
            </a:r>
          </a:p>
          <a:p>
            <a:r>
              <a:rPr lang="en-US" sz="2400" dirty="0"/>
              <a:t>Build simulations</a:t>
            </a:r>
          </a:p>
          <a:p>
            <a:r>
              <a:rPr lang="en-US" sz="2400" dirty="0"/>
              <a:t>Implement within a </a:t>
            </a:r>
            <a:r>
              <a:rPr lang="en-US" sz="2400" dirty="0" err="1"/>
              <a:t>microgrid</a:t>
            </a:r>
            <a:endParaRPr lang="en-US" sz="2400" dirty="0"/>
          </a:p>
          <a:p>
            <a:r>
              <a:rPr lang="en-US" sz="2400" dirty="0"/>
              <a:t>Implement in a grid-connected setting</a:t>
            </a:r>
          </a:p>
        </p:txBody>
      </p:sp>
      <p:pic>
        <p:nvPicPr>
          <p:cNvPr id="4" name="Picture 3"/>
          <p:cNvPicPr>
            <a:picLocks noChangeAspect="1"/>
          </p:cNvPicPr>
          <p:nvPr/>
        </p:nvPicPr>
        <p:blipFill>
          <a:blip r:embed="rId2"/>
          <a:stretch>
            <a:fillRect/>
          </a:stretch>
        </p:blipFill>
        <p:spPr>
          <a:xfrm>
            <a:off x="1058422" y="1159791"/>
            <a:ext cx="8380295" cy="4011067"/>
          </a:xfrm>
          <a:prstGeom prst="rect">
            <a:avLst/>
          </a:prstGeom>
        </p:spPr>
      </p:pic>
    </p:spTree>
    <p:extLst>
      <p:ext uri="{BB962C8B-B14F-4D97-AF65-F5344CB8AC3E}">
        <p14:creationId xmlns:p14="http://schemas.microsoft.com/office/powerpoint/2010/main" val="760510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74" y="8918"/>
            <a:ext cx="9073335" cy="1320800"/>
          </a:xfrm>
        </p:spPr>
        <p:txBody>
          <a:bodyPr>
            <a:normAutofit fontScale="90000"/>
          </a:bodyPr>
          <a:lstStyle/>
          <a:p>
            <a:r>
              <a:rPr lang="en-US" dirty="0"/>
              <a:t>Case Study #1: Flexible Honeycombed Microgrids using Dynamic Microgrid Configurator</a:t>
            </a:r>
          </a:p>
        </p:txBody>
      </p:sp>
      <p:sp>
        <p:nvSpPr>
          <p:cNvPr id="6" name="Rectangle 5"/>
          <p:cNvSpPr/>
          <p:nvPr/>
        </p:nvSpPr>
        <p:spPr>
          <a:xfrm>
            <a:off x="3249216" y="3073407"/>
            <a:ext cx="3200400" cy="1600200"/>
          </a:xfrm>
          <a:prstGeom prst="rect">
            <a:avLst/>
          </a:prstGeom>
          <a:solidFill>
            <a:schemeClr val="tx2">
              <a:lumMod val="7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2100" dirty="0"/>
          </a:p>
          <a:p>
            <a:pPr algn="ctr"/>
            <a:r>
              <a:rPr lang="en-US" sz="2100" dirty="0"/>
              <a:t>Dynamic</a:t>
            </a:r>
          </a:p>
          <a:p>
            <a:pPr algn="ctr"/>
            <a:r>
              <a:rPr lang="en-US" sz="2100" dirty="0"/>
              <a:t>Microgrid Configurator</a:t>
            </a:r>
          </a:p>
          <a:p>
            <a:pPr algn="ctr"/>
            <a:r>
              <a:rPr lang="en-US" sz="2100" dirty="0"/>
              <a:t> </a:t>
            </a:r>
          </a:p>
        </p:txBody>
      </p:sp>
      <p:sp>
        <p:nvSpPr>
          <p:cNvPr id="7" name="Flowchart: Document 6"/>
          <p:cNvSpPr>
            <a:spLocks noChangeArrowheads="1"/>
          </p:cNvSpPr>
          <p:nvPr/>
        </p:nvSpPr>
        <p:spPr bwMode="auto">
          <a:xfrm>
            <a:off x="582216" y="1244609"/>
            <a:ext cx="1905000" cy="1123397"/>
          </a:xfrm>
          <a:prstGeom prst="flowChartDocument">
            <a:avLst/>
          </a:prstGeom>
          <a:solidFill>
            <a:schemeClr val="accent4">
              <a:lumMod val="20000"/>
              <a:lumOff val="80000"/>
            </a:schemeClr>
          </a:solidFill>
          <a:ln w="12700" algn="ctr">
            <a:solidFill>
              <a:srgbClr val="969696"/>
            </a:solidFill>
            <a:round/>
            <a:headEnd/>
            <a:tailEnd/>
          </a:ln>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r>
              <a:rPr lang="en-US" sz="1600" dirty="0"/>
              <a:t>Load, DER Schedules</a:t>
            </a:r>
          </a:p>
          <a:p>
            <a:pPr algn="ctr" defTabSz="685800"/>
            <a:r>
              <a:rPr lang="en-US" sz="1600" dirty="0"/>
              <a:t>Contingency Scenarios</a:t>
            </a:r>
          </a:p>
          <a:p>
            <a:pPr algn="ctr" defTabSz="685800"/>
            <a:r>
              <a:rPr lang="en-US" sz="1600" dirty="0"/>
              <a:t>from historical data</a:t>
            </a:r>
          </a:p>
        </p:txBody>
      </p:sp>
      <p:sp>
        <p:nvSpPr>
          <p:cNvPr id="8" name="TextBox 17"/>
          <p:cNvSpPr txBox="1"/>
          <p:nvPr/>
        </p:nvSpPr>
        <p:spPr>
          <a:xfrm>
            <a:off x="7734785" y="3116863"/>
            <a:ext cx="2162026" cy="3042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350" dirty="0"/>
              <a:t>Distribution Network Model</a:t>
            </a:r>
          </a:p>
        </p:txBody>
      </p:sp>
      <p:sp>
        <p:nvSpPr>
          <p:cNvPr id="9" name="Flowchart: Document 8"/>
          <p:cNvSpPr>
            <a:spLocks noChangeArrowheads="1"/>
          </p:cNvSpPr>
          <p:nvPr/>
        </p:nvSpPr>
        <p:spPr bwMode="auto">
          <a:xfrm>
            <a:off x="2868216" y="1244608"/>
            <a:ext cx="1913021" cy="1014913"/>
          </a:xfrm>
          <a:prstGeom prst="flowChartDocument">
            <a:avLst/>
          </a:prstGeom>
          <a:solidFill>
            <a:schemeClr val="accent4">
              <a:lumMod val="20000"/>
              <a:lumOff val="80000"/>
            </a:schemeClr>
          </a:solidFill>
          <a:ln w="12700" algn="ctr">
            <a:solidFill>
              <a:srgbClr val="969696"/>
            </a:solidFill>
            <a:round/>
            <a:headEnd/>
            <a:tailEnd/>
          </a:ln>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r>
              <a:rPr lang="en-US" sz="1600" dirty="0"/>
              <a:t>Real Time </a:t>
            </a:r>
          </a:p>
          <a:p>
            <a:pPr algn="ctr" defTabSz="685800"/>
            <a:r>
              <a:rPr lang="en-US" sz="1600" dirty="0"/>
              <a:t>Network Events </a:t>
            </a:r>
          </a:p>
        </p:txBody>
      </p:sp>
      <p:cxnSp>
        <p:nvCxnSpPr>
          <p:cNvPr id="10" name="Elbow Connector 9"/>
          <p:cNvCxnSpPr>
            <a:stCxn id="7" idx="2"/>
          </p:cNvCxnSpPr>
          <p:nvPr/>
        </p:nvCxnSpPr>
        <p:spPr>
          <a:xfrm rot="16200000" flipH="1">
            <a:off x="1724767" y="2103685"/>
            <a:ext cx="1294026" cy="1674129"/>
          </a:xfrm>
          <a:prstGeom prst="bentConnector2">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11" name="Flowchart: Document 10"/>
          <p:cNvSpPr>
            <a:spLocks noChangeArrowheads="1"/>
          </p:cNvSpPr>
          <p:nvPr/>
        </p:nvSpPr>
        <p:spPr bwMode="auto">
          <a:xfrm>
            <a:off x="5222396" y="1204624"/>
            <a:ext cx="2294021" cy="1031915"/>
          </a:xfrm>
          <a:prstGeom prst="flowChartDocument">
            <a:avLst/>
          </a:prstGeom>
          <a:solidFill>
            <a:schemeClr val="accent4">
              <a:lumMod val="20000"/>
              <a:lumOff val="80000"/>
            </a:schemeClr>
          </a:solidFill>
          <a:ln w="12700" algn="ctr">
            <a:solidFill>
              <a:srgbClr val="969696"/>
            </a:solidFill>
            <a:round/>
            <a:headEnd/>
            <a:tailEnd/>
          </a:ln>
        </p:spPr>
        <p:txBody>
          <a:bodyPr wrap="square"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r>
              <a:rPr lang="en-US" sz="1600" dirty="0"/>
              <a:t>Network Constraints Private  Microgrid Boundaries</a:t>
            </a:r>
          </a:p>
        </p:txBody>
      </p:sp>
      <p:cxnSp>
        <p:nvCxnSpPr>
          <p:cNvPr id="12" name="Straight Arrow Connector 11"/>
          <p:cNvCxnSpPr/>
          <p:nvPr/>
        </p:nvCxnSpPr>
        <p:spPr>
          <a:xfrm>
            <a:off x="6221016" y="2216159"/>
            <a:ext cx="0" cy="813887"/>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3706416" y="2216159"/>
            <a:ext cx="0" cy="813887"/>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14" name="Elbow Connector 13"/>
          <p:cNvCxnSpPr/>
          <p:nvPr/>
        </p:nvCxnSpPr>
        <p:spPr>
          <a:xfrm rot="10800000" flipV="1">
            <a:off x="6489987" y="2784650"/>
            <a:ext cx="3429000" cy="917408"/>
          </a:xfrm>
          <a:prstGeom prst="bentConnector3">
            <a:avLst>
              <a:gd name="adj1" fmla="val 877"/>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15" name="Right Arrow 14"/>
          <p:cNvSpPr/>
          <p:nvPr/>
        </p:nvSpPr>
        <p:spPr>
          <a:xfrm>
            <a:off x="6754416" y="4044957"/>
            <a:ext cx="2286000" cy="628650"/>
          </a:xfrm>
          <a:prstGeom prst="rightArrow">
            <a:avLst/>
          </a:prstGeom>
          <a:solidFill>
            <a:srgbClr val="6DCFF6"/>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350" dirty="0"/>
          </a:p>
        </p:txBody>
      </p:sp>
      <p:sp>
        <p:nvSpPr>
          <p:cNvPr id="16" name="Can 15"/>
          <p:cNvSpPr/>
          <p:nvPr/>
        </p:nvSpPr>
        <p:spPr>
          <a:xfrm>
            <a:off x="366317" y="3702058"/>
            <a:ext cx="1790699" cy="1150241"/>
          </a:xfrm>
          <a:prstGeom prst="can">
            <a:avLst/>
          </a:prstGeom>
          <a:solidFill>
            <a:srgbClr val="6DCFF6"/>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600" b="1" dirty="0">
                <a:solidFill>
                  <a:schemeClr val="tx1"/>
                </a:solidFill>
              </a:rPr>
              <a:t>Configuration Repository</a:t>
            </a:r>
          </a:p>
          <a:p>
            <a:pPr algn="ctr"/>
            <a:r>
              <a:rPr lang="en-US" sz="1600" dirty="0">
                <a:solidFill>
                  <a:schemeClr val="tx1"/>
                </a:solidFill>
              </a:rPr>
              <a:t>For  Scenarios</a:t>
            </a:r>
          </a:p>
        </p:txBody>
      </p:sp>
      <p:sp>
        <p:nvSpPr>
          <p:cNvPr id="17" name="Left-Right Arrow 16"/>
          <p:cNvSpPr/>
          <p:nvPr/>
        </p:nvSpPr>
        <p:spPr>
          <a:xfrm>
            <a:off x="2192845" y="4053103"/>
            <a:ext cx="1016000" cy="449055"/>
          </a:xfrm>
          <a:prstGeom prst="leftRightArrow">
            <a:avLst/>
          </a:prstGeom>
          <a:solidFill>
            <a:srgbClr val="6DCFF6"/>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350" dirty="0"/>
          </a:p>
        </p:txBody>
      </p:sp>
      <p:sp>
        <p:nvSpPr>
          <p:cNvPr id="18" name="Flowchart: Terminator 17"/>
          <p:cNvSpPr/>
          <p:nvPr/>
        </p:nvSpPr>
        <p:spPr>
          <a:xfrm>
            <a:off x="9182909" y="3902082"/>
            <a:ext cx="2635623" cy="914400"/>
          </a:xfrm>
          <a:prstGeom prst="flowChartTerminator">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b="1" dirty="0">
                <a:solidFill>
                  <a:schemeClr val="bg1"/>
                </a:solidFill>
              </a:rPr>
              <a:t>Honeycombed Microgrids Configuration</a:t>
            </a:r>
          </a:p>
        </p:txBody>
      </p:sp>
      <p:sp>
        <p:nvSpPr>
          <p:cNvPr id="19" name="Left-Right Arrow 18"/>
          <p:cNvSpPr/>
          <p:nvPr/>
        </p:nvSpPr>
        <p:spPr>
          <a:xfrm rot="16200000">
            <a:off x="4290160" y="5032823"/>
            <a:ext cx="1016000" cy="449055"/>
          </a:xfrm>
          <a:prstGeom prst="leftRightArrow">
            <a:avLst/>
          </a:prstGeom>
          <a:solidFill>
            <a:srgbClr val="6DCFF6"/>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350" dirty="0"/>
          </a:p>
        </p:txBody>
      </p:sp>
      <p:sp>
        <p:nvSpPr>
          <p:cNvPr id="20" name="Rectangle 19"/>
          <p:cNvSpPr/>
          <p:nvPr/>
        </p:nvSpPr>
        <p:spPr>
          <a:xfrm>
            <a:off x="2921931" y="5841094"/>
            <a:ext cx="3792574" cy="555307"/>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a:t>Interfaces to TE Framework</a:t>
            </a:r>
          </a:p>
          <a:p>
            <a:pPr algn="ctr"/>
            <a:r>
              <a:rPr lang="en-US" sz="2000" dirty="0"/>
              <a:t>Event and Report Interfaces</a:t>
            </a:r>
          </a:p>
        </p:txBody>
      </p:sp>
      <p:sp>
        <p:nvSpPr>
          <p:cNvPr id="21" name="TextBox 5"/>
          <p:cNvSpPr txBox="1"/>
          <p:nvPr/>
        </p:nvSpPr>
        <p:spPr>
          <a:xfrm>
            <a:off x="8537330" y="5432951"/>
            <a:ext cx="3403775" cy="1200329"/>
          </a:xfrm>
          <a:prstGeom prst="rect">
            <a:avLst/>
          </a:prstGeom>
          <a:solidFill>
            <a:schemeClr val="bg2">
              <a:lumMod val="90000"/>
            </a:schemeClr>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t>Implementation is in progress.</a:t>
            </a:r>
          </a:p>
          <a:p>
            <a:pPr algn="ctr"/>
            <a:r>
              <a:rPr lang="en-US" dirty="0"/>
              <a:t>A demonstrator  of  DMC with Event &amp; Report Interfaces has been developed</a:t>
            </a:r>
          </a:p>
        </p:txBody>
      </p:sp>
      <p:pic>
        <p:nvPicPr>
          <p:cNvPr id="22" name="Picture 2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7576" y="1213853"/>
            <a:ext cx="3358604" cy="1816193"/>
          </a:xfrm>
          <a:prstGeom prst="rect">
            <a:avLst/>
          </a:prstGeom>
        </p:spPr>
      </p:pic>
    </p:spTree>
    <p:extLst>
      <p:ext uri="{BB962C8B-B14F-4D97-AF65-F5344CB8AC3E}">
        <p14:creationId xmlns:p14="http://schemas.microsoft.com/office/powerpoint/2010/main" val="3306230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926" y="220617"/>
            <a:ext cx="8596668" cy="1320800"/>
          </a:xfrm>
        </p:spPr>
        <p:txBody>
          <a:bodyPr/>
          <a:lstStyle/>
          <a:p>
            <a:r>
              <a:rPr lang="en-US" dirty="0"/>
              <a:t>Case Study #2: Brooklyn Microgrid</a:t>
            </a:r>
          </a:p>
        </p:txBody>
      </p:sp>
      <p:sp>
        <p:nvSpPr>
          <p:cNvPr id="3" name="Content Placeholder 2"/>
          <p:cNvSpPr>
            <a:spLocks noGrp="1"/>
          </p:cNvSpPr>
          <p:nvPr>
            <p:ph idx="1"/>
          </p:nvPr>
        </p:nvSpPr>
        <p:spPr>
          <a:xfrm>
            <a:off x="400396" y="1988890"/>
            <a:ext cx="6346036" cy="4499945"/>
          </a:xfrm>
        </p:spPr>
        <p:txBody>
          <a:bodyPr/>
          <a:lstStyle/>
          <a:p>
            <a:r>
              <a:rPr lang="en-US" dirty="0"/>
              <a:t>Participants include 130 buildings—including iconic brownstone houses, public housing towers and schools, along with a grocery store, gas station and fire station</a:t>
            </a:r>
          </a:p>
          <a:p>
            <a:r>
              <a:rPr lang="en-US" dirty="0"/>
              <a:t>Completely decentralized platform using </a:t>
            </a:r>
            <a:r>
              <a:rPr lang="en-US" dirty="0" err="1"/>
              <a:t>Ethereum</a:t>
            </a:r>
            <a:r>
              <a:rPr lang="en-US" dirty="0"/>
              <a:t> block chain implementation</a:t>
            </a:r>
          </a:p>
          <a:p>
            <a:r>
              <a:rPr lang="en-US" dirty="0"/>
              <a:t>Goal is to balance the power and loads among the participants of the grid</a:t>
            </a:r>
          </a:p>
          <a:p>
            <a:r>
              <a:rPr lang="en-US" dirty="0"/>
              <a:t>Live on April 11</a:t>
            </a:r>
            <a:r>
              <a:rPr lang="en-US" baseline="30000" dirty="0"/>
              <a:t>th</a:t>
            </a:r>
            <a:r>
              <a:rPr lang="en-US" dirty="0"/>
              <a:t>, 2016</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17901" y="1541417"/>
            <a:ext cx="5135069" cy="3639334"/>
          </a:xfrm>
          <a:prstGeom prst="rect">
            <a:avLst/>
          </a:prstGeom>
        </p:spPr>
      </p:pic>
    </p:spTree>
    <p:extLst>
      <p:ext uri="{BB962C8B-B14F-4D97-AF65-F5344CB8AC3E}">
        <p14:creationId xmlns:p14="http://schemas.microsoft.com/office/powerpoint/2010/main" val="8493921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33520" y="792480"/>
            <a:ext cx="2368055" cy="1657639"/>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879" y="1508168"/>
            <a:ext cx="3211475" cy="2478309"/>
          </a:xfrm>
          <a:prstGeom prst="rect">
            <a:avLst/>
          </a:prstGeom>
        </p:spPr>
      </p:pic>
      <p:pic>
        <p:nvPicPr>
          <p:cNvPr id="8" name="Picture 7"/>
          <p:cNvPicPr>
            <a:picLocks noChangeAspect="1"/>
          </p:cNvPicPr>
          <p:nvPr/>
        </p:nvPicPr>
        <p:blipFill>
          <a:blip r:embed="rId4"/>
          <a:stretch>
            <a:fillRect/>
          </a:stretch>
        </p:blipFill>
        <p:spPr>
          <a:xfrm>
            <a:off x="6401575" y="2234570"/>
            <a:ext cx="3292230" cy="920663"/>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75451" y="4300382"/>
            <a:ext cx="2154698" cy="527075"/>
          </a:xfrm>
          <a:prstGeom prst="rect">
            <a:avLst/>
          </a:prstGeom>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84241" y="3863206"/>
            <a:ext cx="2254703" cy="1294975"/>
          </a:xfrm>
          <a:prstGeom prst="rect">
            <a:avLst/>
          </a:prstGeom>
        </p:spPr>
      </p:pic>
    </p:spTree>
    <p:extLst>
      <p:ext uri="{BB962C8B-B14F-4D97-AF65-F5344CB8AC3E}">
        <p14:creationId xmlns:p14="http://schemas.microsoft.com/office/powerpoint/2010/main" val="12600751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Facet</Template>
  <TotalTime>11263</TotalTime>
  <Words>479</Words>
  <Application>Microsoft Office PowerPoint</Application>
  <PresentationFormat>Widescreen</PresentationFormat>
  <Paragraphs>113</Paragraphs>
  <Slides>13</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Arial</vt:lpstr>
      <vt:lpstr>Calibri</vt:lpstr>
      <vt:lpstr>Segoe UI Semilight</vt:lpstr>
      <vt:lpstr>Trebuchet MS</vt:lpstr>
      <vt:lpstr>Wingdings 3</vt:lpstr>
      <vt:lpstr>Facet</vt:lpstr>
      <vt:lpstr>Recipe for a Transactive Energy Implementation for Microgrids</vt:lpstr>
      <vt:lpstr>Recipe</vt:lpstr>
      <vt:lpstr>Style of Cooking</vt:lpstr>
      <vt:lpstr>Utensils</vt:lpstr>
      <vt:lpstr>Ingredients Elements of a Transactive System</vt:lpstr>
      <vt:lpstr>Ingredients Market Participants</vt:lpstr>
      <vt:lpstr>Ingredients Market Facilitator</vt:lpstr>
      <vt:lpstr>Ingredients Market Makers</vt:lpstr>
      <vt:lpstr>Instructions Building the Market Context</vt:lpstr>
      <vt:lpstr>Cook Time</vt:lpstr>
      <vt:lpstr>Case Study #1: Flexible Honeycombed Microgrids using Dynamic Microgrid Configurator</vt:lpstr>
      <vt:lpstr>Case Study #2: Brooklyn Microgrid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Recipe for a Transactive Energy Implementation</dc:title>
  <dc:creator>Jennifer Worrall</dc:creator>
  <cp:lastModifiedBy>David Holmberg</cp:lastModifiedBy>
  <cp:revision>62</cp:revision>
  <dcterms:created xsi:type="dcterms:W3CDTF">2016-03-24T19:16:26Z</dcterms:created>
  <dcterms:modified xsi:type="dcterms:W3CDTF">2016-07-27T13:47:16Z</dcterms:modified>
</cp:coreProperties>
</file>