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56" r:id="rId3"/>
    <p:sldId id="266" r:id="rId4"/>
    <p:sldId id="269" r:id="rId5"/>
    <p:sldId id="265" r:id="rId6"/>
    <p:sldId id="257" r:id="rId7"/>
    <p:sldId id="259" r:id="rId8"/>
    <p:sldId id="267" r:id="rId9"/>
    <p:sldId id="268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>
      <p:cViewPr varScale="1">
        <p:scale>
          <a:sx n="90" d="100"/>
          <a:sy n="90" d="100"/>
        </p:scale>
        <p:origin x="54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1846E7-48C6-4099-A8F5-16260AECFD6A}" type="datetimeFigureOut">
              <a:rPr lang="en-US" smtClean="0"/>
              <a:t>7/27/2016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3686B4-DB81-471D-A959-3F56D1D224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00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dirty="0"/>
              <a:t>Must attract sufficient number of entities to provide level of service 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&gt;=</a:t>
            </a:r>
            <a:r>
              <a:rPr lang="en-US" dirty="0"/>
              <a:t> that under old system; </a:t>
            </a:r>
            <a:r>
              <a:rPr lang="en-US" dirty="0">
                <a:solidFill>
                  <a:srgbClr val="FF0000"/>
                </a:solidFill>
              </a:rPr>
              <a:t>Transition from Passive to Proactive Consumers and Prosumers, from inelastic demand to demand elasticity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/>
              <a:t>Prior level of service must be provided in new system at cost </a:t>
            </a:r>
            <a:r>
              <a:rPr lang="en-US" b="1" dirty="0">
                <a:solidFill>
                  <a:srgbClr val="C00000"/>
                </a:solidFill>
              </a:rPr>
              <a:t>&lt;=</a:t>
            </a:r>
            <a:r>
              <a:rPr lang="en-US" dirty="0"/>
              <a:t> that under old system; </a:t>
            </a:r>
            <a:r>
              <a:rPr lang="en-US" dirty="0">
                <a:solidFill>
                  <a:srgbClr val="FF0000"/>
                </a:solidFill>
              </a:rPr>
              <a:t>Use Smart Grid technologies to enable cost-effective investments in supportive infrastructure</a:t>
            </a:r>
            <a:r>
              <a:rPr lang="en-US" dirty="0"/>
              <a:t>.</a:t>
            </a:r>
          </a:p>
          <a:p>
            <a:pPr>
              <a:spcAft>
                <a:spcPts val="600"/>
              </a:spcAft>
            </a:pPr>
            <a:r>
              <a:rPr lang="en-US" dirty="0"/>
              <a:t>Value of incremental services must be </a:t>
            </a:r>
            <a:r>
              <a:rPr lang="en-US" b="1" dirty="0"/>
              <a:t>&gt;=</a:t>
            </a:r>
            <a:r>
              <a:rPr lang="en-US" dirty="0"/>
              <a:t> incremental cost to receive them; </a:t>
            </a:r>
            <a:r>
              <a:rPr lang="en-US" dirty="0">
                <a:solidFill>
                  <a:srgbClr val="FF0000"/>
                </a:solidFill>
              </a:rPr>
              <a:t>Transition to a “Customer-Driven” Paradigm that changes the way in which “value” is measured</a:t>
            </a:r>
          </a:p>
          <a:p>
            <a:pPr>
              <a:spcAft>
                <a:spcPts val="600"/>
              </a:spcAft>
            </a:pPr>
            <a:r>
              <a:rPr lang="en-US" dirty="0">
                <a:solidFill>
                  <a:srgbClr val="FF0000"/>
                </a:solidFill>
              </a:rPr>
              <a:t>Change Incentives within Electricity Regulatory System; Change Methods for Valuation and Planning; Architectural Design and Rules</a:t>
            </a:r>
          </a:p>
          <a:p>
            <a:pPr>
              <a:spcAft>
                <a:spcPts val="600"/>
              </a:spcAft>
            </a:pPr>
            <a:r>
              <a:rPr lang="en-US" dirty="0">
                <a:solidFill>
                  <a:srgbClr val="FF0000"/>
                </a:solidFill>
              </a:rPr>
              <a:t>Incent Smart Grid investments to enable transparency, provision of material information and liquidity in the marketplace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DAF94-2E05-4809-BDE5-7FDD0665DC5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14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Aggressive clean energy goals/policies </a:t>
            </a:r>
            <a:r>
              <a:rPr lang="en-US" dirty="0">
                <a:solidFill>
                  <a:srgbClr val="FF0000"/>
                </a:solidFill>
              </a:rPr>
              <a:t>integrated into Electricity System planning, operations and trading</a:t>
            </a:r>
            <a:r>
              <a:rPr lang="en-US" dirty="0"/>
              <a:t> 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</a:rPr>
              <a:t>Higher</a:t>
            </a:r>
            <a:r>
              <a:rPr lang="en-US" dirty="0"/>
              <a:t> DER </a:t>
            </a:r>
            <a:r>
              <a:rPr lang="en-US" dirty="0">
                <a:solidFill>
                  <a:srgbClr val="FF0000"/>
                </a:solidFill>
              </a:rPr>
              <a:t>market penetration</a:t>
            </a:r>
            <a:r>
              <a:rPr lang="en-US" dirty="0"/>
              <a:t> strains capability of utility to manage </a:t>
            </a:r>
            <a:r>
              <a:rPr lang="en-US" dirty="0">
                <a:solidFill>
                  <a:srgbClr val="FF0000"/>
                </a:solidFill>
              </a:rPr>
              <a:t>DER</a:t>
            </a:r>
            <a:r>
              <a:rPr lang="en-US" dirty="0"/>
              <a:t> under existing system;    </a:t>
            </a:r>
            <a:r>
              <a:rPr lang="en-US" dirty="0">
                <a:solidFill>
                  <a:srgbClr val="FF0000"/>
                </a:solidFill>
              </a:rPr>
              <a:t>fusion of power and information systems increases the complexity of power system</a:t>
            </a:r>
            <a:endParaRPr lang="en-US" dirty="0"/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Commitment by regulators/legislators</a:t>
            </a:r>
            <a:r>
              <a:rPr lang="en-US" dirty="0">
                <a:solidFill>
                  <a:srgbClr val="FF0000"/>
                </a:solidFill>
              </a:rPr>
              <a:t> to change Utility Incentives (risks/rewards) to be indifferent to evaluating cost-effective options for optimizing allocation of resources subject to grid constraints and to create long-term customer value</a:t>
            </a:r>
            <a:endParaRPr lang="en-US" dirty="0"/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Workable/comprehensible/affordable roadmaps for implementation </a:t>
            </a:r>
            <a:r>
              <a:rPr lang="en-US" dirty="0">
                <a:solidFill>
                  <a:srgbClr val="FF0000"/>
                </a:solidFill>
              </a:rPr>
              <a:t>to support investment into a functional decentralized supply/demand model, using smart grid technologies to modernize grid design and pilots to test/validate models</a:t>
            </a:r>
            <a:endParaRPr lang="en-US" dirty="0"/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dirty="0"/>
              <a:t>“Grassroots” </a:t>
            </a:r>
            <a:r>
              <a:rPr lang="en-US" dirty="0" err="1"/>
              <a:t>TE</a:t>
            </a:r>
            <a:r>
              <a:rPr lang="en-US" dirty="0"/>
              <a:t> development (e.g., microgrids); </a:t>
            </a:r>
            <a:r>
              <a:rPr lang="en-US" dirty="0">
                <a:solidFill>
                  <a:srgbClr val="FF0000"/>
                </a:solidFill>
              </a:rPr>
              <a:t>Shape Consumer Behavior; Develop Data/Information Sharing Protocols for market transactions to be informed by material information</a:t>
            </a:r>
            <a:endParaRPr lang="en-US" dirty="0"/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Increase role of “Smart Grid” to enable supportive grid design; market design; control engineering; communication, information and data generation and management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DAF94-2E05-4809-BDE5-7FDD0665DC5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624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B7932-C29E-42A9-9BD2-5038470738D6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E0F5A-1AE1-4496-B3CB-6074DA176C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70229-B649-43CD-BA66-54EEFC00AF5A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A923F-C825-470E-BDEF-2E7329EB5E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764A4-A771-4FA5-A11E-8FF5E984A7EB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FE5DE-5767-42D3-95EE-2475B8F37F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F1D03-10B7-4513-B7DD-468229EC5B47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FD5D-0F02-4C71-A884-573E1B4423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25E05-7A5C-4824-8111-2E2855D71503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8176A-12F6-4C58-BBBB-69290D10A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D8559-25DA-4707-95D0-49EA0114017A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E492F-E62C-4ECF-8480-4C6C405507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AE012-7A67-48FF-B503-6400DFBDAEF3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04F82-FF72-4F96-ABC8-CF41AAB6A9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E6184-5E55-42CE-9F29-93DEF28FF2D5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EB601-FE40-45DB-8D01-7CBF212EA9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84116-BB06-4E82-82A3-6269F64425AE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E9AC7-846D-417D-A8F2-BDE7A677A1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1BD3B-F04E-4C97-B323-4EC2DDBA809C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3F588-6A87-43BE-BD20-EE1F6BA443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B653D-D649-43E3-AB7E-EB31187818F6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C2D33-24D4-408D-9162-45A87E77C4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5ED94F-DBE1-4A24-AA6F-3CBE163090C7}" type="datetimeFigureOut">
              <a:rPr lang="en-US"/>
              <a:pPr>
                <a:defRPr/>
              </a:pPr>
              <a:t>7/27/2016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96CEF21-61AE-4778-A5F1-EFA1AAD0D4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/>
          <a:lstStyle/>
          <a:p>
            <a:r>
              <a:rPr lang="en-US" sz="5400" b="1" dirty="0">
                <a:solidFill>
                  <a:schemeClr val="tx2">
                    <a:lumMod val="75000"/>
                  </a:schemeClr>
                </a:solidFill>
              </a:rPr>
              <a:t>Alternative Transactive Electricity Market Models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0" y="5334000"/>
            <a:ext cx="373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John Caldwell</a:t>
            </a:r>
          </a:p>
          <a:p>
            <a:pPr algn="ctr"/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Lead, NIST TE Challenge  Business and Regulatory Models Team</a:t>
            </a:r>
          </a:p>
        </p:txBody>
      </p:sp>
    </p:spTree>
    <p:extLst>
      <p:ext uri="{BB962C8B-B14F-4D97-AF65-F5344CB8AC3E}">
        <p14:creationId xmlns:p14="http://schemas.microsoft.com/office/powerpoint/2010/main" val="2771141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Content Placeholder 2"/>
          <p:cNvSpPr txBox="1">
            <a:spLocks/>
          </p:cNvSpPr>
          <p:nvPr/>
        </p:nvSpPr>
        <p:spPr bwMode="auto">
          <a:xfrm>
            <a:off x="457200" y="1447800"/>
            <a:ext cx="8229600" cy="454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GB" sz="3200" b="1">
                <a:solidFill>
                  <a:schemeClr val="accent1"/>
                </a:solidFill>
                <a:latin typeface="Calibri" pitchFamily="34" charset="0"/>
              </a:rPr>
              <a:t>Market-Driven</a:t>
            </a:r>
          </a:p>
          <a:p>
            <a:pPr marL="742950" lvl="1" indent="-285750">
              <a:spcBef>
                <a:spcPct val="20000"/>
              </a:spcBef>
              <a:spcAft>
                <a:spcPts val="600"/>
              </a:spcAft>
              <a:buFont typeface="Arial" charset="0"/>
              <a:buChar char="–"/>
            </a:pPr>
            <a:r>
              <a:rPr lang="en-GB" sz="2800">
                <a:latin typeface="Calibri" pitchFamily="34" charset="0"/>
              </a:rPr>
              <a:t>Pricing, Programs, &amp; Procurements</a:t>
            </a:r>
          </a:p>
          <a:p>
            <a:pPr marL="742950" lvl="1" indent="-285750">
              <a:spcBef>
                <a:spcPct val="20000"/>
              </a:spcBef>
              <a:spcAft>
                <a:spcPts val="600"/>
              </a:spcAft>
              <a:buFont typeface="Arial" charset="0"/>
              <a:buChar char="–"/>
            </a:pPr>
            <a:r>
              <a:rPr lang="en-GB" sz="2800">
                <a:latin typeface="Calibri" pitchFamily="34" charset="0"/>
              </a:rPr>
              <a:t>Automated Bilateral Transactions with Two-Way Subscription Retail Tariff</a:t>
            </a:r>
          </a:p>
          <a:p>
            <a:pPr marL="342900" indent="-342900">
              <a:spcBef>
                <a:spcPts val="1200"/>
              </a:spcBef>
              <a:buFont typeface="Arial" charset="0"/>
              <a:buChar char="•"/>
            </a:pPr>
            <a:r>
              <a:rPr lang="en-GB" sz="3200" b="1">
                <a:solidFill>
                  <a:srgbClr val="006A71"/>
                </a:solidFill>
                <a:latin typeface="Calibri" pitchFamily="34" charset="0"/>
              </a:rPr>
              <a:t>Model-Driven</a:t>
            </a:r>
          </a:p>
          <a:p>
            <a:pPr marL="742950" lvl="1" indent="-285750">
              <a:spcBef>
                <a:spcPct val="20000"/>
              </a:spcBef>
              <a:spcAft>
                <a:spcPts val="600"/>
              </a:spcAft>
              <a:buFont typeface="Arial" charset="0"/>
              <a:buChar char="–"/>
            </a:pPr>
            <a:r>
              <a:rPr lang="en-GB" sz="2800">
                <a:latin typeface="Calibri" pitchFamily="34" charset="0"/>
              </a:rPr>
              <a:t>LMP+D</a:t>
            </a:r>
          </a:p>
          <a:p>
            <a:pPr marL="742950" lvl="1" indent="-285750">
              <a:spcBef>
                <a:spcPct val="20000"/>
              </a:spcBef>
              <a:spcAft>
                <a:spcPts val="600"/>
              </a:spcAft>
              <a:buFont typeface="Arial" charset="0"/>
              <a:buChar char="–"/>
            </a:pPr>
            <a:r>
              <a:rPr lang="en-GB" sz="2800">
                <a:latin typeface="Calibri" pitchFamily="34" charset="0"/>
              </a:rPr>
              <a:t>Distributed Marginal Prices (DMP)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GB" sz="2200">
              <a:latin typeface="Calibri" pitchFamily="34" charset="0"/>
            </a:endParaRPr>
          </a:p>
        </p:txBody>
      </p:sp>
      <p:sp>
        <p:nvSpPr>
          <p:cNvPr id="13314" name="Title 1"/>
          <p:cNvSpPr txBox="1">
            <a:spLocks/>
          </p:cNvSpPr>
          <p:nvPr/>
        </p:nvSpPr>
        <p:spPr bwMode="auto">
          <a:xfrm>
            <a:off x="1219200" y="306388"/>
            <a:ext cx="67056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GB" sz="4000" b="1" u="sng" dirty="0">
                <a:latin typeface="Calibri" pitchFamily="34" charset="0"/>
              </a:rPr>
              <a:t>Four Retail Market Structures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 </a:t>
            </a:r>
            <a:r>
              <a:rPr lang="en-US" b="1" dirty="0" err="1"/>
              <a:t>TE</a:t>
            </a:r>
            <a:r>
              <a:rPr lang="en-US" b="1" dirty="0"/>
              <a:t> System Must Provide…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/>
          <a:lstStyle/>
          <a:p>
            <a:pPr>
              <a:spcBef>
                <a:spcPts val="1200"/>
              </a:spcBef>
            </a:pPr>
            <a:endParaRPr lang="en-US" sz="2400" dirty="0"/>
          </a:p>
          <a:p>
            <a:pPr>
              <a:spcBef>
                <a:spcPts val="1200"/>
              </a:spcBef>
            </a:pPr>
            <a:r>
              <a:rPr lang="en-US" sz="2400" dirty="0"/>
              <a:t>A method for DER services to be sold to grid and/or traded “peer-to-peer”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 mechanism(s) for pricing products and services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 system for communicating price and other information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An efficient means of allocating electricity and other services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/>
              <a:t>consistent with grid constraints</a:t>
            </a:r>
          </a:p>
          <a:p>
            <a:pPr>
              <a:spcBef>
                <a:spcPts val="1200"/>
              </a:spcBef>
            </a:pPr>
            <a:r>
              <a:rPr lang="en-US" sz="2400" dirty="0"/>
              <a:t>Appropriate incentives, controls and delegation of responsibilities to ensure that electricity service will continue to be delivered reliably, safely and affordably to all customers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003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t="6966" r="10883" b="9434"/>
          <a:stretch/>
        </p:blipFill>
        <p:spPr bwMode="auto">
          <a:xfrm>
            <a:off x="5370531" y="2387900"/>
            <a:ext cx="3769952" cy="3619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b="1" dirty="0"/>
              <a:t>Pricing, Programs and Procurements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1590971"/>
            <a:ext cx="5288697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000" b="1" dirty="0">
                <a:latin typeface="+mn-lt"/>
              </a:rPr>
              <a:t>Current Distribution Operational Services Market</a:t>
            </a:r>
            <a:r>
              <a:rPr lang="en-US" sz="2000" dirty="0">
                <a:latin typeface="+mn-lt"/>
              </a:rPr>
              <a:t>: 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Utility purchases distribution grid services from 3</a:t>
            </a:r>
            <a:r>
              <a:rPr lang="en-US" sz="1600" baseline="30000" dirty="0">
                <a:latin typeface="+mn-lt"/>
              </a:rPr>
              <a:t>rd</a:t>
            </a:r>
            <a:r>
              <a:rPr lang="en-US" sz="1600" dirty="0">
                <a:latin typeface="+mn-lt"/>
              </a:rPr>
              <a:t>  parties to defer grid capital investments &amp; avoid operating expenses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Services sourced either through customer response to time-varying rates and/or services provided under standard offer tariffs, targeted DSM programs or competitive procurements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000" b="1" dirty="0">
                <a:latin typeface="+mn-lt"/>
              </a:rPr>
              <a:t>Future Distributed Energy Market: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Bilateral energy transactions among DER providers, retail energy services providers, load serving entities and prosumers emerging now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But, spot market for residual energy may only emerge when sufficient need &amp; liquidity exists (likely &gt;15 </a:t>
            </a:r>
            <a:r>
              <a:rPr lang="en-US" sz="1600" dirty="0" err="1">
                <a:latin typeface="+mn-lt"/>
              </a:rPr>
              <a:t>yrs</a:t>
            </a:r>
            <a:r>
              <a:rPr lang="en-US" sz="1600" dirty="0">
                <a:latin typeface="+mn-lt"/>
              </a:rPr>
              <a:t>)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Unlikely that dynamic constraint management on distribution grid will be needed before 2030 even in CA or elsewhere due to need &amp; cost-effectiveness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5800" y="944640"/>
            <a:ext cx="83376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Current approach in CA and NY grid services that is analogous to that used for DER under non-wires alternatives under FERC 1000</a:t>
            </a:r>
          </a:p>
        </p:txBody>
      </p:sp>
    </p:spTree>
    <p:extLst>
      <p:ext uri="{BB962C8B-B14F-4D97-AF65-F5344CB8AC3E}">
        <p14:creationId xmlns:p14="http://schemas.microsoft.com/office/powerpoint/2010/main" val="1124813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b="1"/>
              <a:t>Two-Way Subscription Retail Tariff</a:t>
            </a:r>
          </a:p>
        </p:txBody>
      </p:sp>
      <p:sp>
        <p:nvSpPr>
          <p:cNvPr id="17411" name="TextBox 4"/>
          <p:cNvSpPr txBox="1">
            <a:spLocks noChangeArrowheads="1"/>
          </p:cNvSpPr>
          <p:nvPr/>
        </p:nvSpPr>
        <p:spPr bwMode="auto">
          <a:xfrm>
            <a:off x="3940175" y="5318125"/>
            <a:ext cx="43894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dirty="0">
                <a:latin typeface="Calibri" pitchFamily="34" charset="0"/>
              </a:rPr>
              <a:t>Structure for Automated Bilateral Transactions with Two-Way Subscription Retail Tariff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6263" y="1087189"/>
            <a:ext cx="3352800" cy="57708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200" b="1" dirty="0">
                <a:latin typeface="+mn-lt"/>
              </a:rPr>
              <a:t>Automated Bilateral Transactions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Customers/DER accept long-term subscriptions with DO’s and LSE’s for energy and distribution transport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Two-way transport Tariff recovers more distribution costs when feeders are heavily loaded in either direction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Most energy transactions occur at retail/wholesale interface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Customer/DER buys/sells incremental power at      spot price</a:t>
            </a: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3929063" y="1447800"/>
            <a:ext cx="5042535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822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/>
              <a:t>LMP+D</a:t>
            </a:r>
            <a:br>
              <a:rPr lang="en-US" dirty="0"/>
            </a:br>
            <a:r>
              <a:rPr lang="en-US" sz="3600" dirty="0"/>
              <a:t>General Features</a:t>
            </a:r>
          </a:p>
        </p:txBody>
      </p:sp>
      <p:graphicFrame>
        <p:nvGraphicFramePr>
          <p:cNvPr id="14338" name="Content Placeholder 3"/>
          <p:cNvGraphicFramePr>
            <a:graphicFrameLocks noGrp="1"/>
          </p:cNvGraphicFramePr>
          <p:nvPr>
            <p:ph idx="1"/>
          </p:nvPr>
        </p:nvGraphicFramePr>
        <p:xfrm>
          <a:off x="4140200" y="1549400"/>
          <a:ext cx="4597400" cy="462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6" r:id="rId3" imgW="4596782" imgH="4627265" progId="Excel.Chart.8">
                  <p:embed/>
                </p:oleObj>
              </mc:Choice>
              <mc:Fallback>
                <p:oleObj r:id="rId3" imgW="4596782" imgH="4627265" progId="Excel.Chart.8">
                  <p:embed/>
                  <p:pic>
                    <p:nvPicPr>
                      <p:cNvPr id="0" name="Content Placeholder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1549400"/>
                        <a:ext cx="4597400" cy="4627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990600" y="6188075"/>
            <a:ext cx="7772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Calibri" pitchFamily="34" charset="0"/>
              </a:rPr>
              <a:t>From example described in M. Caramanis, et. al., “Co-Optimization of Power and Reserves in Dynamic T&amp;D Power Markets with Nondispatchable Renewable Generation and Distributed Energy Resources, </a:t>
            </a:r>
            <a:r>
              <a:rPr lang="en-US" sz="1200" i="1">
                <a:latin typeface="Calibri" pitchFamily="34" charset="0"/>
              </a:rPr>
              <a:t>Proceedings of the IEEE</a:t>
            </a:r>
            <a:r>
              <a:rPr lang="en-US" sz="1200">
                <a:latin typeface="Calibri" pitchFamily="34" charset="0"/>
              </a:rPr>
              <a:t>, 2016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2000" y="2286000"/>
            <a:ext cx="2971800" cy="2892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200" b="1" dirty="0">
                <a:latin typeface="+mn-lt"/>
              </a:rPr>
              <a:t>Derivation of LMP+D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Calculate an adder (D) to the wholesale locational marginal price (LMP)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D = f {voltage, power quality, line losses, etc.}</a:t>
            </a:r>
          </a:p>
          <a:p>
            <a:pPr marL="176213" indent="-176213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Calculations are done in “real time”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/>
              <a:t>Distribution Marginal Price (DMP)</a:t>
            </a:r>
          </a:p>
        </p:txBody>
      </p:sp>
      <p:sp>
        <p:nvSpPr>
          <p:cNvPr id="15362" name="TextBox 5"/>
          <p:cNvSpPr txBox="1">
            <a:spLocks noChangeArrowheads="1"/>
          </p:cNvSpPr>
          <p:nvPr/>
        </p:nvSpPr>
        <p:spPr bwMode="auto">
          <a:xfrm>
            <a:off x="838200" y="1933194"/>
            <a:ext cx="2743200" cy="3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200" b="1" dirty="0">
                <a:latin typeface="Calibri" pitchFamily="34" charset="0"/>
              </a:rPr>
              <a:t>Derivation of DMP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000" dirty="0">
                <a:latin typeface="Calibri" pitchFamily="34" charset="0"/>
              </a:rPr>
              <a:t>Use bid-based offers to define short-run DMPs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000" dirty="0">
                <a:latin typeface="Calibri" pitchFamily="34" charset="0"/>
              </a:rPr>
              <a:t>Long-run DMPs =           f {incremental customer needs, distribution costs, bulk grid costs}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000" dirty="0">
                <a:latin typeface="Calibri" pitchFamily="34" charset="0"/>
              </a:rPr>
              <a:t>Electricity is purchased and sold at nodal DMP in real time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810000" y="2048194"/>
            <a:ext cx="4703125" cy="3187581"/>
          </a:xfrm>
          <a:prstGeom prst="rect">
            <a:avLst/>
          </a:prstGeom>
        </p:spPr>
      </p:pic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3940175" y="5240049"/>
            <a:ext cx="438943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>
                <a:latin typeface="Calibri" pitchFamily="34" charset="0"/>
              </a:rPr>
              <a:t>Four Main Components in Distribution Marginal Costs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TE Will Require Viable Business Ecosystem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382000" cy="48609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2400" dirty="0"/>
              <a:t>Sufficient participants to provide level of service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&gt;=</a:t>
            </a:r>
            <a:r>
              <a:rPr lang="en-US" sz="2400" dirty="0"/>
              <a:t> old system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Prior level of service provided at cost </a:t>
            </a:r>
            <a:r>
              <a:rPr lang="en-US" sz="2400" b="1" dirty="0">
                <a:solidFill>
                  <a:srgbClr val="C00000"/>
                </a:solidFill>
              </a:rPr>
              <a:t>&lt;=</a:t>
            </a:r>
            <a:r>
              <a:rPr lang="en-US" sz="2400" dirty="0"/>
              <a:t> old system (New cost-effective infrastructure fusing power and information) 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Value of incremental services </a:t>
            </a:r>
            <a:r>
              <a:rPr lang="en-US" sz="2400" b="1" dirty="0"/>
              <a:t>&gt;=</a:t>
            </a:r>
            <a:r>
              <a:rPr lang="en-US" sz="2400" dirty="0"/>
              <a:t> incremental cost to receive; 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Change in utility regulatory incentives, valuation/planning methods and grid architecture; 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Market transparency, material information disclosure, and liquidity supported by smart grid technologies</a:t>
            </a:r>
          </a:p>
          <a:p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925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"/>
            <a:ext cx="8229600" cy="1143000"/>
          </a:xfrm>
        </p:spPr>
        <p:txBody>
          <a:bodyPr/>
          <a:lstStyle/>
          <a:p>
            <a:r>
              <a:rPr lang="en-US" sz="3600" b="1" dirty="0"/>
              <a:t>What Will Drive Adoption of a TE System?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458200" cy="5717136"/>
          </a:xfrm>
        </p:spPr>
        <p:txBody>
          <a:bodyPr/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Aggressive clean energy goals/policies integrated into electricity system 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DER market penetration strains capability of utility to manage DER under existing system 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Commitment by regulators/legislators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Workable/comprehensible/affordable roadmaps for implementation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“Grassroots” TE development (e.g., microgrids, consumer behavior, information sharing protocols)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800" b="1" dirty="0"/>
              <a:t>Somebody else actually does it!!!</a:t>
            </a:r>
            <a:endParaRPr lang="en-US" sz="2800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370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865</Words>
  <Application>Microsoft Office PowerPoint</Application>
  <PresentationFormat>On-screen Show (4:3)</PresentationFormat>
  <Paragraphs>71</Paragraphs>
  <Slides>9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Office Theme</vt:lpstr>
      <vt:lpstr>Microsoft Excel Chart</vt:lpstr>
      <vt:lpstr>Alternative Transactive Electricity Market Models</vt:lpstr>
      <vt:lpstr>PowerPoint Presentation</vt:lpstr>
      <vt:lpstr>A TE System Must Provide…</vt:lpstr>
      <vt:lpstr>Pricing, Programs and Procurements</vt:lpstr>
      <vt:lpstr>Two-Way Subscription Retail Tariff</vt:lpstr>
      <vt:lpstr>LMP+D General Features</vt:lpstr>
      <vt:lpstr>Distribution Marginal Price (DMP)</vt:lpstr>
      <vt:lpstr>TE Will Require Viable Business Ecosystem</vt:lpstr>
      <vt:lpstr>What Will Drive Adoption of a TE System?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Caldwell, John</dc:creator>
  <cp:lastModifiedBy>David Holmberg</cp:lastModifiedBy>
  <cp:revision>34</cp:revision>
  <dcterms:created xsi:type="dcterms:W3CDTF">2016-04-18T17:29:04Z</dcterms:created>
  <dcterms:modified xsi:type="dcterms:W3CDTF">2016-07-27T13:45:15Z</dcterms:modified>
</cp:coreProperties>
</file>