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54" r:id="rId1"/>
  </p:sldMasterIdLst>
  <p:notesMasterIdLst>
    <p:notesMasterId r:id="rId10"/>
  </p:notesMasterIdLst>
  <p:sldIdLst>
    <p:sldId id="569" r:id="rId2"/>
    <p:sldId id="575" r:id="rId3"/>
    <p:sldId id="576" r:id="rId4"/>
    <p:sldId id="577" r:id="rId5"/>
    <p:sldId id="578" r:id="rId6"/>
    <p:sldId id="579" r:id="rId7"/>
    <p:sldId id="580" r:id="rId8"/>
    <p:sldId id="582" r:id="rId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12" charset="0"/>
        <a:ea typeface="ＭＳ Ｐゴシック" pitchFamily="-112" charset="-128"/>
        <a:cs typeface="ＭＳ Ｐゴシック" pitchFamily="-112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rry Haaser" initials="BH" lastIdx="1" clrIdx="0"/>
  <p:cmAuthor id="1" name="Barry Haaser" initials="" lastIdx="3" clrIdx="1"/>
  <p:cmAuthor id="2" name="Rachel Davis" initials="RD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C816"/>
    <a:srgbClr val="AAB097"/>
    <a:srgbClr val="E4E6DE"/>
    <a:srgbClr val="D5E09D"/>
    <a:srgbClr val="D5DA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1" autoAdjust="0"/>
    <p:restoredTop sz="92293" autoAdjust="0"/>
  </p:normalViewPr>
  <p:slideViewPr>
    <p:cSldViewPr snapToGrid="0" snapToObjects="1">
      <p:cViewPr varScale="1">
        <p:scale>
          <a:sx n="88" d="100"/>
          <a:sy n="88" d="100"/>
        </p:scale>
        <p:origin x="654" y="78"/>
      </p:cViewPr>
      <p:guideLst>
        <p:guide orient="horz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9" d="100"/>
        <a:sy n="89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6CF1B2A0-329C-914A-A71D-4DE092DA999A}" type="datetime1">
              <a:rPr lang="en-US"/>
              <a:pPr>
                <a:defRPr/>
              </a:pPr>
              <a:t>7/27/2016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78016BD-18D6-7448-BC75-52848D762D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377285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9" charset="-128"/>
        <a:cs typeface="ＭＳ Ｐゴシック" pitchFamily="-109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9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9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9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9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78016BD-18D6-7448-BC75-52848D762D05}" type="slidenum">
              <a:rPr lang="en-US" smtClean="0">
                <a:solidFill>
                  <a:prstClr val="black"/>
                </a:solidFill>
                <a:latin typeface="Calibri"/>
              </a:rPr>
              <a:pPr>
                <a:defRPr/>
              </a:pPr>
              <a:t>1</a:t>
            </a:fld>
            <a:endParaRPr lang="en-US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10280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44A2B-13EA-FD40-8218-790122496EE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00B02-D4E0-D749-9667-0B18C5B1E0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rtlCol="0" anchor="b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ctr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6A7EE-38E5-3C47-B962-12262FD9C0A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2F97B-CFD5-3744-B593-881D9C3E9F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11263" y="2114550"/>
            <a:ext cx="338455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238750" y="2114550"/>
            <a:ext cx="3382963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211263" y="2114550"/>
            <a:ext cx="338455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238750" y="2114550"/>
            <a:ext cx="3382963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211263" y="2114550"/>
            <a:ext cx="338455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750" y="2114550"/>
            <a:ext cx="3382963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1227138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2275354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1227138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2275354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3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A7EC6-BBAB-F347-A1C8-688893C3A0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D0472-BE31-BE4D-8CB2-981FB31625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1FC74-CB4D-ED4E-849A-67C8AA8439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274320" rIns="274320" bIns="2743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521E6-F6C4-B640-8105-E7DB28DD822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rtlCol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274320" rIns="274320" bIns="274320" rtlCol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09247-F5A5-D54E-835A-4D82E873094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noProof="0" dirty="0"/>
              <a:t>Click icon to add picture</a:t>
            </a:r>
            <a:endParaRPr noProof="0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2C364-BBAF-6446-90B2-40DCB939A3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710BA-A1E4-7842-AB46-3B7B440406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481" y="273629"/>
            <a:ext cx="8226720" cy="11434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6481" y="6247376"/>
            <a:ext cx="2128320" cy="470930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7680" y="6247376"/>
            <a:ext cx="2897280" cy="470930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4880" y="6247376"/>
            <a:ext cx="2128320" cy="470930"/>
          </a:xfrm>
        </p:spPr>
        <p:txBody>
          <a:bodyPr/>
          <a:lstStyle>
            <a:lvl1pPr>
              <a:defRPr/>
            </a:lvl1pPr>
          </a:lstStyle>
          <a:p>
            <a:fld id="{84B1B2F9-9451-0448-A463-13052518006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0170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0" y="0"/>
            <a:ext cx="8913813" cy="914400"/>
          </a:xfrm>
          <a:prstGeom prst="rect">
            <a:avLst/>
          </a:prstGeom>
          <a:solidFill>
            <a:schemeClr val="tx2"/>
          </a:solidFill>
          <a:ln w="9525">
            <a:noFill/>
            <a:miter lim="800000"/>
            <a:headEnd/>
            <a:tailEnd/>
          </a:ln>
        </p:spPr>
        <p:txBody>
          <a:bodyPr vert="horz" wrap="square" lIns="1188720" tIns="45720" rIns="27432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14425" y="1282700"/>
            <a:ext cx="7610475" cy="483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988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4C2DAFA6-40EA-FC48-A8EE-05054A1EE6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4400" y="900113"/>
            <a:ext cx="7999413" cy="182562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sz="1800" dirty="0"/>
          </a:p>
        </p:txBody>
      </p:sp>
      <p:sp>
        <p:nvSpPr>
          <p:cNvPr id="8" name="Rectangle 7"/>
          <p:cNvSpPr/>
          <p:nvPr/>
        </p:nvSpPr>
        <p:spPr>
          <a:xfrm>
            <a:off x="914400" y="6675438"/>
            <a:ext cx="7999413" cy="182562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sz="1800" dirty="0"/>
          </a:p>
        </p:txBody>
      </p:sp>
      <p:pic>
        <p:nvPicPr>
          <p:cNvPr id="1031" name="Picture 8" descr="openADR.jpg"/>
          <p:cNvPicPr>
            <a:picLocks noChangeAspect="1"/>
          </p:cNvPicPr>
          <p:nvPr userDrawn="1"/>
        </p:nvPicPr>
        <p:blipFill>
          <a:blip r:embed="rId1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1188" y="6283325"/>
            <a:ext cx="1763712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95" r:id="rId1"/>
    <p:sldLayoutId id="2147484196" r:id="rId2"/>
    <p:sldLayoutId id="2147484205" r:id="rId3"/>
    <p:sldLayoutId id="2147484197" r:id="rId4"/>
    <p:sldLayoutId id="2147484198" r:id="rId5"/>
    <p:sldLayoutId id="2147484206" r:id="rId6"/>
    <p:sldLayoutId id="2147484199" r:id="rId7"/>
    <p:sldLayoutId id="2147484200" r:id="rId8"/>
    <p:sldLayoutId id="2147484201" r:id="rId9"/>
    <p:sldLayoutId id="2147484202" r:id="rId10"/>
    <p:sldLayoutId id="2147484207" r:id="rId11"/>
    <p:sldLayoutId id="2147484208" r:id="rId12"/>
    <p:sldLayoutId id="2147484209" r:id="rId13"/>
    <p:sldLayoutId id="2147484203" r:id="rId14"/>
    <p:sldLayoutId id="2147484204" r:id="rId15"/>
    <p:sldLayoutId id="2147484210" r:id="rId16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ＭＳ Ｐゴシック" pitchFamily="-109" charset="-128"/>
          <a:cs typeface="ＭＳ Ｐゴシック" pitchFamily="-109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Century Gothic" pitchFamily="-109" charset="0"/>
          <a:ea typeface="ＭＳ Ｐゴシック" pitchFamily="-109" charset="-128"/>
          <a:cs typeface="ＭＳ Ｐゴシック" pitchFamily="-109" charset="-128"/>
        </a:defRPr>
      </a:lvl9pPr>
    </p:titleStyle>
    <p:bodyStyle>
      <a:lvl1pPr marL="342900" indent="-342900" algn="l" rtl="0" eaLnBrk="0" fontAlgn="base" hangingPunct="0">
        <a:spcBef>
          <a:spcPts val="2000"/>
        </a:spcBef>
        <a:spcAft>
          <a:spcPct val="0"/>
        </a:spcAft>
        <a:buClr>
          <a:schemeClr val="accent1"/>
        </a:buClr>
        <a:buFont typeface="Wingdings 2" pitchFamily="-112" charset="2"/>
        <a:buChar char=""/>
        <a:defRPr sz="2000" kern="1200">
          <a:solidFill>
            <a:srgbClr val="595959"/>
          </a:solidFill>
          <a:latin typeface="+mn-lt"/>
          <a:ea typeface="ＭＳ Ｐゴシック" pitchFamily="-109" charset="-128"/>
          <a:cs typeface="ＭＳ Ｐゴシック" pitchFamily="-109" charset="-128"/>
        </a:defRPr>
      </a:lvl1pPr>
      <a:lvl2pPr marL="685800" indent="-336550" algn="l" rtl="0" eaLnBrk="0" fontAlgn="base" hangingPunct="0">
        <a:spcBef>
          <a:spcPts val="600"/>
        </a:spcBef>
        <a:spcAft>
          <a:spcPct val="0"/>
        </a:spcAft>
        <a:buClr>
          <a:srgbClr val="51640B"/>
        </a:buClr>
        <a:buFont typeface="Wingdings 2" pitchFamily="-112" charset="2"/>
        <a:buChar char=""/>
        <a:defRPr kern="1200">
          <a:solidFill>
            <a:srgbClr val="595959"/>
          </a:solidFill>
          <a:latin typeface="+mn-lt"/>
          <a:ea typeface="ＭＳ Ｐゴシック" pitchFamily="-109" charset="-128"/>
          <a:cs typeface="+mn-cs"/>
        </a:defRPr>
      </a:lvl2pPr>
      <a:lvl3pPr marL="1035050" indent="-3492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 2" pitchFamily="-112" charset="2"/>
        <a:buChar char=""/>
        <a:defRPr kern="1200">
          <a:solidFill>
            <a:srgbClr val="595959"/>
          </a:solidFill>
          <a:latin typeface="+mn-lt"/>
          <a:ea typeface="ＭＳ Ｐゴシック" pitchFamily="-109" charset="-128"/>
          <a:cs typeface="+mn-cs"/>
        </a:defRPr>
      </a:lvl3pPr>
      <a:lvl4pPr marL="1371600" indent="-336550" algn="l" rtl="0" eaLnBrk="0" fontAlgn="base" hangingPunct="0">
        <a:spcBef>
          <a:spcPts val="600"/>
        </a:spcBef>
        <a:spcAft>
          <a:spcPct val="0"/>
        </a:spcAft>
        <a:buClr>
          <a:srgbClr val="51640B"/>
        </a:buClr>
        <a:buFont typeface="Wingdings 2" pitchFamily="-112" charset="2"/>
        <a:buChar char=""/>
        <a:defRPr kern="1200">
          <a:solidFill>
            <a:srgbClr val="595959"/>
          </a:solidFill>
          <a:latin typeface="+mn-lt"/>
          <a:ea typeface="ＭＳ Ｐゴシック" pitchFamily="-109" charset="-128"/>
          <a:cs typeface="+mn-cs"/>
        </a:defRPr>
      </a:lvl4pPr>
      <a:lvl5pPr marL="1720850" indent="-3492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Font typeface="Wingdings 2" pitchFamily="-112" charset="2"/>
        <a:buChar char=""/>
        <a:defRPr kern="1200">
          <a:solidFill>
            <a:srgbClr val="595959"/>
          </a:solidFill>
          <a:latin typeface="+mn-lt"/>
          <a:ea typeface="ＭＳ Ｐゴシック" pitchFamily="-109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penadr.org/" TargetMode="External"/><Relationship Id="rId2" Type="http://schemas.openxmlformats.org/officeDocument/2006/relationships/hyperlink" Target="mailto:rolf@openadr.org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ctrTitle"/>
          </p:nvPr>
        </p:nvSpPr>
        <p:spPr>
          <a:xfrm>
            <a:off x="0" y="2157413"/>
            <a:ext cx="8915400" cy="877887"/>
          </a:xfrm>
        </p:spPr>
        <p:txBody>
          <a:bodyPr/>
          <a:lstStyle/>
          <a:p>
            <a:pPr eaLnBrk="1" hangingPunct="1"/>
            <a:r>
              <a:rPr lang="en-US" sz="2200" dirty="0">
                <a:ea typeface="ＭＳ Ｐゴシック" pitchFamily="-112" charset="-128"/>
                <a:cs typeface="ＭＳ Ｐゴシック" pitchFamily="-112" charset="-128"/>
              </a:rPr>
              <a:t>Enabling Standards for Demand Side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5300"/>
            <a:ext cx="8001000" cy="38227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18436" name="Picture 3" descr="openADR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425" y="1257300"/>
            <a:ext cx="32893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74534" y="3581399"/>
            <a:ext cx="6621749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Productizing Transactive Energy Signals</a:t>
            </a:r>
            <a:endParaRPr lang="en-US" sz="2000" b="1" dirty="0"/>
          </a:p>
          <a:p>
            <a:endParaRPr lang="en-US" sz="2000" b="1" dirty="0"/>
          </a:p>
          <a:p>
            <a:endParaRPr lang="en-US" sz="2000" b="1" dirty="0"/>
          </a:p>
          <a:p>
            <a:r>
              <a:rPr lang="en-US" sz="2000" dirty="0"/>
              <a:t>Rolf Bienert</a:t>
            </a:r>
          </a:p>
          <a:p>
            <a:r>
              <a:rPr lang="en-US" sz="2000" dirty="0"/>
              <a:t>Technical Director OpenADR Alliance</a:t>
            </a:r>
          </a:p>
          <a:p>
            <a:endParaRPr lang="en-US" sz="2000" b="1" dirty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888249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the OpenADR Alliance?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400"/>
              </a:spcBef>
            </a:pPr>
            <a:r>
              <a:rPr lang="en-US" dirty="0"/>
              <a:t>Membership organization with 140+ national and international member companies</a:t>
            </a:r>
          </a:p>
          <a:p>
            <a:pPr>
              <a:spcBef>
                <a:spcPts val="1400"/>
              </a:spcBef>
            </a:pPr>
            <a:r>
              <a:rPr lang="en-US" dirty="0"/>
              <a:t>California based nonprofit corporation</a:t>
            </a:r>
          </a:p>
          <a:p>
            <a:pPr>
              <a:spcBef>
                <a:spcPts val="1400"/>
              </a:spcBef>
            </a:pPr>
            <a:r>
              <a:rPr lang="en-US" dirty="0"/>
              <a:t>Leverages Smart Grid related standards from OASIS, IEC, UCA and NAESB for OpenADR profiles</a:t>
            </a:r>
          </a:p>
          <a:p>
            <a:pPr>
              <a:spcBef>
                <a:spcPts val="1400"/>
              </a:spcBef>
            </a:pPr>
            <a:r>
              <a:rPr lang="en-US" dirty="0"/>
              <a:t>Supports development, testing, certification, and deployment of commercial OpenADR </a:t>
            </a:r>
          </a:p>
          <a:p>
            <a:pPr>
              <a:spcBef>
                <a:spcPts val="1400"/>
              </a:spcBef>
            </a:pPr>
            <a:endParaRPr lang="en-US" dirty="0"/>
          </a:p>
          <a:p>
            <a:pPr>
              <a:spcBef>
                <a:spcPts val="1400"/>
              </a:spcBef>
            </a:pPr>
            <a:endParaRPr lang="en-US" dirty="0"/>
          </a:p>
          <a:p>
            <a:pPr>
              <a:spcBef>
                <a:spcPts val="1400"/>
              </a:spcBef>
            </a:pPr>
            <a:r>
              <a:rPr lang="en-US" dirty="0"/>
              <a:t>Enables stakeholders to participate in automated DR, dynamic pricing, and electricity grid reliability</a:t>
            </a:r>
          </a:p>
          <a:p>
            <a:pPr lvl="1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906" y="4149442"/>
            <a:ext cx="36576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789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have an industry alliance?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Branding</a:t>
            </a:r>
          </a:p>
          <a:p>
            <a:pPr lvl="1"/>
            <a:r>
              <a:rPr lang="en-US" dirty="0"/>
              <a:t> Technology will not succeed without brand awareness and marketing</a:t>
            </a:r>
          </a:p>
          <a:p>
            <a:r>
              <a:rPr lang="en-US" dirty="0"/>
              <a:t>Interoperability, testing, certification</a:t>
            </a:r>
          </a:p>
          <a:p>
            <a:pPr lvl="1"/>
            <a:r>
              <a:rPr lang="en-US" dirty="0"/>
              <a:t>The market needs a solid program that makes systems interoperable on the interface point</a:t>
            </a:r>
          </a:p>
          <a:p>
            <a:r>
              <a:rPr lang="en-US" dirty="0"/>
              <a:t>Outreach, training, education</a:t>
            </a:r>
          </a:p>
          <a:p>
            <a:r>
              <a:rPr lang="en-US" dirty="0"/>
              <a:t>Typical goals of an industry alliance</a:t>
            </a:r>
          </a:p>
          <a:p>
            <a:pPr lvl="1"/>
            <a:r>
              <a:rPr lang="en-US" dirty="0"/>
              <a:t>Build a reliable technology</a:t>
            </a:r>
          </a:p>
          <a:p>
            <a:pPr lvl="1"/>
            <a:r>
              <a:rPr lang="en-US" dirty="0"/>
              <a:t>Create new markets for members</a:t>
            </a:r>
          </a:p>
          <a:p>
            <a:pPr lvl="1"/>
            <a:r>
              <a:rPr lang="en-US" dirty="0"/>
              <a:t>Increase membership </a:t>
            </a:r>
            <a:r>
              <a:rPr lang="en-US" dirty="0">
                <a:sym typeface="Wingdings" panose="05000000000000000000" pitchFamily="2" charset="2"/>
              </a:rPr>
              <a:t> market acceptance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33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 did with OpenADR?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OpenADR 2.0 is a profile of the OASIS Energy Interoperation (EI)</a:t>
            </a:r>
          </a:p>
          <a:p>
            <a:r>
              <a:rPr lang="en-US" dirty="0"/>
              <a:t>Further “profiled” the EI functions and models</a:t>
            </a:r>
          </a:p>
          <a:p>
            <a:pPr lvl="1"/>
            <a:r>
              <a:rPr lang="en-US" sz="1400" dirty="0"/>
              <a:t>Added conformance statements to increase interoperability</a:t>
            </a:r>
          </a:p>
          <a:p>
            <a:pPr lvl="1"/>
            <a:r>
              <a:rPr lang="en-US" sz="1400" dirty="0"/>
              <a:t>Created the OpenADR 2.0a/b Profile Specifications</a:t>
            </a:r>
          </a:p>
          <a:p>
            <a:pPr lvl="1"/>
            <a:r>
              <a:rPr lang="en-US" sz="1400" dirty="0"/>
              <a:t>Added transport protocols and security</a:t>
            </a:r>
          </a:p>
          <a:p>
            <a:pPr lvl="1"/>
            <a:r>
              <a:rPr lang="en-US" sz="1400" dirty="0"/>
              <a:t>Created a test plan and certification policy</a:t>
            </a:r>
          </a:p>
          <a:p>
            <a:pPr lvl="1"/>
            <a:r>
              <a:rPr lang="en-US" sz="1400" dirty="0"/>
              <a:t>Build a test tool for pre- and certification testing</a:t>
            </a:r>
          </a:p>
          <a:p>
            <a:pPr lvl="1"/>
            <a:endParaRPr lang="en-US" dirty="0"/>
          </a:p>
          <a:p>
            <a:r>
              <a:rPr lang="en-US" dirty="0"/>
              <a:t>Created a certification program</a:t>
            </a:r>
          </a:p>
          <a:p>
            <a:pPr lvl="1"/>
            <a:r>
              <a:rPr lang="en-US" sz="1400" dirty="0"/>
              <a:t>Test plan</a:t>
            </a:r>
          </a:p>
          <a:p>
            <a:pPr lvl="1"/>
            <a:r>
              <a:rPr lang="en-US" sz="1400" dirty="0"/>
              <a:t>Test tool</a:t>
            </a:r>
          </a:p>
          <a:p>
            <a:pPr lvl="1"/>
            <a:r>
              <a:rPr lang="en-US" sz="1400" dirty="0"/>
              <a:t>Certification requirements</a:t>
            </a:r>
          </a:p>
          <a:p>
            <a:pPr lvl="1"/>
            <a:r>
              <a:rPr lang="en-US" sz="1400" dirty="0"/>
              <a:t>Logo</a:t>
            </a:r>
          </a:p>
          <a:p>
            <a:pPr lvl="1"/>
            <a:r>
              <a:rPr lang="en-US" sz="1400" dirty="0"/>
              <a:t>SGIP ITCA (Interoperability Testing and Certification Agency)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863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Transactive ADR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Goal: advance TE in OpenADR Alliance, with goals of leveraging established DR member alliance (OpenADR Alliance) to create an industry solution for TE</a:t>
            </a:r>
          </a:p>
          <a:p>
            <a:r>
              <a:rPr lang="en-US" dirty="0"/>
              <a:t>Extending the OpenADR standard to include TE, pointing the way to a practical future for TE</a:t>
            </a:r>
          </a:p>
          <a:p>
            <a:r>
              <a:rPr lang="en-US" dirty="0"/>
              <a:t>Engaging both new and existing OpenADR members in the creation of Transactive Automated DR (TADR)</a:t>
            </a:r>
          </a:p>
          <a:p>
            <a:r>
              <a:rPr lang="en-US" dirty="0"/>
              <a:t>Integrating </a:t>
            </a:r>
            <a:r>
              <a:rPr lang="en-US" dirty="0" err="1"/>
              <a:t>IoT</a:t>
            </a:r>
            <a:r>
              <a:rPr lang="en-US" dirty="0"/>
              <a:t> </a:t>
            </a:r>
            <a:r>
              <a:rPr lang="en-US" dirty="0" err="1"/>
              <a:t>transactive</a:t>
            </a:r>
            <a:r>
              <a:rPr lang="en-US" dirty="0"/>
              <a:t> framework with DR</a:t>
            </a:r>
          </a:p>
          <a:p>
            <a:r>
              <a:rPr lang="en-US" dirty="0"/>
              <a:t>Synchronize with California Energy Commission efforts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0099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Transactive ADR Team (2)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Who: TE Challenge participants + OpenADR members: We are open for participants </a:t>
            </a:r>
          </a:p>
          <a:p>
            <a:r>
              <a:rPr lang="en-US" dirty="0"/>
              <a:t>Collective agreement on how to advance TE in the OpenADR Alliance</a:t>
            </a:r>
          </a:p>
          <a:p>
            <a:r>
              <a:rPr lang="en-US" dirty="0"/>
              <a:t>Agreement on what </a:t>
            </a:r>
            <a:r>
              <a:rPr lang="en-US" dirty="0" err="1"/>
              <a:t>transactive</a:t>
            </a:r>
            <a:r>
              <a:rPr lang="en-US" dirty="0"/>
              <a:t> piece (“extension” or “OpenADR profile”, etc.) will be developed in OpenADR and how</a:t>
            </a:r>
          </a:p>
          <a:p>
            <a:r>
              <a:rPr lang="en-US" dirty="0"/>
              <a:t>Identify ties to other TE Challenge teams and any related work items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5594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starting 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Team Output from TE for Energy management in </a:t>
            </a:r>
            <a:r>
              <a:rPr lang="en-US" dirty="0" err="1"/>
              <a:t>Microgrid</a:t>
            </a:r>
            <a:r>
              <a:rPr lang="en-US" dirty="0"/>
              <a:t> Systems</a:t>
            </a:r>
          </a:p>
          <a:p>
            <a:r>
              <a:rPr lang="en-US" dirty="0"/>
              <a:t>Market Participants</a:t>
            </a:r>
          </a:p>
          <a:p>
            <a:pPr lvl="1"/>
            <a:r>
              <a:rPr lang="en-US" dirty="0" err="1"/>
              <a:t>Microgrids</a:t>
            </a:r>
            <a:endParaRPr lang="en-US" dirty="0"/>
          </a:p>
          <a:p>
            <a:pPr lvl="1"/>
            <a:r>
              <a:rPr lang="en-US" dirty="0"/>
              <a:t>Storage Devices</a:t>
            </a:r>
          </a:p>
          <a:p>
            <a:pPr lvl="1"/>
            <a:r>
              <a:rPr lang="en-US" dirty="0"/>
              <a:t>Electric Vehicles</a:t>
            </a:r>
          </a:p>
          <a:p>
            <a:pPr lvl="1"/>
            <a:r>
              <a:rPr lang="en-US" dirty="0"/>
              <a:t>Internet of Things</a:t>
            </a:r>
          </a:p>
          <a:p>
            <a:pPr lvl="1"/>
            <a:r>
              <a:rPr lang="en-US" dirty="0"/>
              <a:t>Utility</a:t>
            </a:r>
          </a:p>
          <a:p>
            <a:pPr lvl="1"/>
            <a:r>
              <a:rPr lang="en-US" dirty="0"/>
              <a:t>Etc.</a:t>
            </a:r>
          </a:p>
          <a:p>
            <a:r>
              <a:rPr lang="en-US" dirty="0"/>
              <a:t>Required messages: Quote, Tender, Transaction, Delivery</a:t>
            </a:r>
          </a:p>
          <a:p>
            <a:r>
              <a:rPr lang="en-US" dirty="0"/>
              <a:t>All available but will need to be profiled</a:t>
            </a:r>
          </a:p>
          <a:p>
            <a:r>
              <a:rPr lang="en-US" b="1" dirty="0"/>
              <a:t>Join the effort!</a:t>
            </a:r>
          </a:p>
        </p:txBody>
      </p:sp>
    </p:spTree>
    <p:extLst>
      <p:ext uri="{BB962C8B-B14F-4D97-AF65-F5344CB8AC3E}">
        <p14:creationId xmlns:p14="http://schemas.microsoft.com/office/powerpoint/2010/main" val="6006648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Rolf Bienert</a:t>
            </a:r>
            <a:br>
              <a:rPr lang="en-US" sz="1600" dirty="0"/>
            </a:br>
            <a:r>
              <a:rPr lang="en-US" sz="1600" dirty="0">
                <a:hlinkClick r:id="rId2"/>
              </a:rPr>
              <a:t>rolf@openadr.org</a:t>
            </a:r>
            <a:br>
              <a:rPr lang="en-US" sz="1600" dirty="0"/>
            </a:br>
            <a:r>
              <a:rPr lang="en-US" sz="1600" dirty="0">
                <a:hlinkClick r:id="rId3"/>
              </a:rPr>
              <a:t>www.openadr.org</a:t>
            </a:r>
            <a:br>
              <a:rPr lang="en-US" sz="1600" dirty="0"/>
            </a:br>
            <a:r>
              <a:rPr lang="en-US" sz="1600" dirty="0"/>
              <a:t>+1 (925) 336-0239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917371" y="1628503"/>
            <a:ext cx="2508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Thank you!</a:t>
            </a:r>
          </a:p>
        </p:txBody>
      </p:sp>
    </p:spTree>
    <p:extLst>
      <p:ext uri="{BB962C8B-B14F-4D97-AF65-F5344CB8AC3E}">
        <p14:creationId xmlns:p14="http://schemas.microsoft.com/office/powerpoint/2010/main" val="3600648741"/>
      </p:ext>
    </p:extLst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Perspective">
      <a:dk1>
        <a:sysClr val="windowText" lastClr="000000"/>
      </a:dk1>
      <a:lt1>
        <a:sysClr val="window" lastClr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19110</TotalTime>
  <Words>416</Words>
  <Application>Microsoft Office PowerPoint</Application>
  <PresentationFormat>On-screen Show (4:3)</PresentationFormat>
  <Paragraphs>66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ＭＳ Ｐゴシック</vt:lpstr>
      <vt:lpstr>Arial</vt:lpstr>
      <vt:lpstr>Calibri</vt:lpstr>
      <vt:lpstr>Century Gothic</vt:lpstr>
      <vt:lpstr>Wingdings</vt:lpstr>
      <vt:lpstr>Wingdings 2</vt:lpstr>
      <vt:lpstr>Perspective</vt:lpstr>
      <vt:lpstr>Enabling Standards for Demand Side Management</vt:lpstr>
      <vt:lpstr>What is the OpenADR Alliance?</vt:lpstr>
      <vt:lpstr>Why have an industry alliance?</vt:lpstr>
      <vt:lpstr>What we did with OpenADR?</vt:lpstr>
      <vt:lpstr>Transactive ADR Team</vt:lpstr>
      <vt:lpstr>Transactive ADR Team (2)</vt:lpstr>
      <vt:lpstr>The starting point</vt:lpstr>
      <vt:lpstr>Rolf Bienert rolf@openadr.org www.openadr.org +1 (925) 336-0239</vt:lpstr>
    </vt:vector>
  </TitlesOfParts>
  <Company>Haaser Associates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&amp; Overview</dc:title>
  <dc:creator>Barry Haaser</dc:creator>
  <cp:lastModifiedBy>David Holmberg</cp:lastModifiedBy>
  <cp:revision>416</cp:revision>
  <cp:lastPrinted>2011-12-21T18:30:02Z</cp:lastPrinted>
  <dcterms:created xsi:type="dcterms:W3CDTF">2015-09-25T18:15:47Z</dcterms:created>
  <dcterms:modified xsi:type="dcterms:W3CDTF">2016-07-27T13:47:51Z</dcterms:modified>
</cp:coreProperties>
</file>