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3"/>
  </p:sldMasterIdLst>
  <p:notesMasterIdLst>
    <p:notesMasterId r:id="rId17"/>
  </p:notesMasterIdLst>
  <p:handoutMasterIdLst>
    <p:handoutMasterId r:id="rId18"/>
  </p:handoutMasterIdLst>
  <p:sldIdLst>
    <p:sldId id="258" r:id="rId4"/>
    <p:sldId id="259" r:id="rId5"/>
    <p:sldId id="257" r:id="rId6"/>
    <p:sldId id="260" r:id="rId7"/>
    <p:sldId id="261" r:id="rId8"/>
    <p:sldId id="268" r:id="rId9"/>
    <p:sldId id="263" r:id="rId10"/>
    <p:sldId id="264" r:id="rId11"/>
    <p:sldId id="265" r:id="rId12"/>
    <p:sldId id="266" r:id="rId13"/>
    <p:sldId id="267" r:id="rId14"/>
    <p:sldId id="270" r:id="rId15"/>
    <p:sldId id="269" r:id="rId16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99A005"/>
    <a:srgbClr val="376769"/>
    <a:srgbClr val="081F24"/>
    <a:srgbClr val="F4FAF5"/>
    <a:srgbClr val="DBE5F1"/>
    <a:srgbClr val="FFF5CD"/>
    <a:srgbClr val="FFE8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31" autoAdjust="0"/>
    <p:restoredTop sz="86444" autoAdjust="0"/>
  </p:normalViewPr>
  <p:slideViewPr>
    <p:cSldViewPr>
      <p:cViewPr varScale="1">
        <p:scale>
          <a:sx n="82" d="100"/>
          <a:sy n="82" d="100"/>
        </p:scale>
        <p:origin x="68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8" y="233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3060" y="84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1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7" rIns="93174" bIns="46587" numCol="1" anchor="t" anchorCtr="0" compatLnSpc="1">
            <a:prstTxWarp prst="textNoShape">
              <a:avLst/>
            </a:prstTxWarp>
          </a:bodyPr>
          <a:lstStyle>
            <a:lvl1pPr defTabSz="932394" eaLnBrk="1" hangingPunct="1">
              <a:defRPr sz="1300" dirty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7" rIns="93174" bIns="46587" numCol="1" anchor="t" anchorCtr="0" compatLnSpc="1">
            <a:prstTxWarp prst="textNoShape">
              <a:avLst/>
            </a:prstTxWarp>
          </a:bodyPr>
          <a:lstStyle>
            <a:lvl1pPr algn="r" defTabSz="932394" eaLnBrk="1" hangingPunct="1">
              <a:defRPr sz="1300" dirty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7" rIns="93174" bIns="46587" numCol="1" anchor="b" anchorCtr="0" compatLnSpc="1">
            <a:prstTxWarp prst="textNoShape">
              <a:avLst/>
            </a:prstTxWarp>
          </a:bodyPr>
          <a:lstStyle>
            <a:lvl1pPr defTabSz="932394" eaLnBrk="1" hangingPunct="1">
              <a:defRPr sz="1300" dirty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29675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7" rIns="93174" bIns="46587" numCol="1" anchor="b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300"/>
            </a:lvl1pPr>
          </a:lstStyle>
          <a:p>
            <a:fld id="{8702D109-EA15-4144-8D52-1E5D5802BA13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5260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7" rIns="93174" bIns="46587" numCol="1" anchor="t" anchorCtr="0" compatLnSpc="1">
            <a:prstTxWarp prst="textNoShape">
              <a:avLst/>
            </a:prstTxWarp>
          </a:bodyPr>
          <a:lstStyle>
            <a:lvl1pPr defTabSz="932394" eaLnBrk="1" hangingPunct="1">
              <a:defRPr sz="1300" dirty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7" rIns="93174" bIns="46587" numCol="1" anchor="t" anchorCtr="0" compatLnSpc="1">
            <a:prstTxWarp prst="textNoShape">
              <a:avLst/>
            </a:prstTxWarp>
          </a:bodyPr>
          <a:lstStyle>
            <a:lvl1pPr algn="r" defTabSz="932394" eaLnBrk="1" hangingPunct="1">
              <a:defRPr sz="1300" dirty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8500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7" rIns="93174" bIns="465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7" rIns="93174" bIns="46587" numCol="1" anchor="b" anchorCtr="0" compatLnSpc="1">
            <a:prstTxWarp prst="textNoShape">
              <a:avLst/>
            </a:prstTxWarp>
          </a:bodyPr>
          <a:lstStyle>
            <a:lvl1pPr defTabSz="932394" eaLnBrk="1" hangingPunct="1">
              <a:defRPr sz="1300" dirty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29675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7" rIns="93174" bIns="46587" numCol="1" anchor="b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300"/>
            </a:lvl1pPr>
          </a:lstStyle>
          <a:p>
            <a:fld id="{EEC7ECFA-279A-924E-87D4-08C78629C888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6215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defTabSz="930275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30275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30275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30275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30275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A7BBB08A-B5EE-5E45-A4C0-56C857E2E356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7ECFA-279A-924E-87D4-08C78629C888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8069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VEN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ackground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9144000" cy="513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6"/>
          <p:cNvSpPr>
            <a:spLocks noChangeArrowheads="1"/>
          </p:cNvSpPr>
          <p:nvPr/>
        </p:nvSpPr>
        <p:spPr bwMode="auto">
          <a:xfrm>
            <a:off x="1588" y="914400"/>
            <a:ext cx="9144000" cy="55563"/>
          </a:xfrm>
          <a:prstGeom prst="rect">
            <a:avLst/>
          </a:prstGeom>
          <a:solidFill>
            <a:srgbClr val="A2A93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 dirty="0"/>
          </a:p>
        </p:txBody>
      </p:sp>
      <p:sp>
        <p:nvSpPr>
          <p:cNvPr id="4" name="Rectangle 27"/>
          <p:cNvSpPr>
            <a:spLocks noChangeArrowheads="1"/>
          </p:cNvSpPr>
          <p:nvPr/>
        </p:nvSpPr>
        <p:spPr bwMode="auto">
          <a:xfrm>
            <a:off x="1588" y="6096000"/>
            <a:ext cx="9144000" cy="762000"/>
          </a:xfrm>
          <a:prstGeom prst="rect">
            <a:avLst/>
          </a:prstGeom>
          <a:solidFill>
            <a:srgbClr val="00415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 dirty="0"/>
          </a:p>
        </p:txBody>
      </p:sp>
      <p:sp>
        <p:nvSpPr>
          <p:cNvPr id="5" name="Rectangle 28"/>
          <p:cNvSpPr>
            <a:spLocks noChangeArrowheads="1"/>
          </p:cNvSpPr>
          <p:nvPr/>
        </p:nvSpPr>
        <p:spPr bwMode="auto">
          <a:xfrm>
            <a:off x="4800600" y="4870450"/>
            <a:ext cx="3657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/>
          <a:p>
            <a:pPr eaLnBrk="1" hangingPunct="1"/>
            <a:r>
              <a:rPr lang="en-US" sz="2000" b="1" dirty="0">
                <a:solidFill>
                  <a:srgbClr val="000000"/>
                </a:solidFill>
              </a:rPr>
              <a:t>May 17-19, 2016</a:t>
            </a:r>
          </a:p>
          <a:p>
            <a:pPr eaLnBrk="1" hangingPunct="1"/>
            <a:r>
              <a:rPr lang="en-US" sz="2000" dirty="0">
                <a:solidFill>
                  <a:srgbClr val="000000"/>
                </a:solidFill>
              </a:rPr>
              <a:t>Portland, Oregon</a:t>
            </a:r>
          </a:p>
        </p:txBody>
      </p:sp>
      <p:sp>
        <p:nvSpPr>
          <p:cNvPr id="6" name="Rectangle 31"/>
          <p:cNvSpPr>
            <a:spLocks noChangeArrowheads="1"/>
          </p:cNvSpPr>
          <p:nvPr/>
        </p:nvSpPr>
        <p:spPr bwMode="auto">
          <a:xfrm>
            <a:off x="1588" y="6040438"/>
            <a:ext cx="9144000" cy="55562"/>
          </a:xfrm>
          <a:prstGeom prst="rect">
            <a:avLst/>
          </a:prstGeom>
          <a:solidFill>
            <a:srgbClr val="F8E1A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 dirty="0"/>
          </a:p>
        </p:txBody>
      </p:sp>
      <p:pic>
        <p:nvPicPr>
          <p:cNvPr id="7" name="Picture 29" descr="gridwise_white_TM_2--trans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088" y="6215063"/>
            <a:ext cx="11430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33"/>
          <p:cNvGrpSpPr>
            <a:grpSpLocks/>
          </p:cNvGrpSpPr>
          <p:nvPr userDrawn="1"/>
        </p:nvGrpSpPr>
        <p:grpSpPr bwMode="auto">
          <a:xfrm>
            <a:off x="1588" y="0"/>
            <a:ext cx="9144000" cy="914400"/>
            <a:chOff x="1588" y="0"/>
            <a:chExt cx="9144000" cy="914400"/>
          </a:xfrm>
        </p:grpSpPr>
        <p:sp>
          <p:nvSpPr>
            <p:cNvPr id="9" name="Rectangle 3"/>
            <p:cNvSpPr>
              <a:spLocks noChangeArrowheads="1"/>
            </p:cNvSpPr>
            <p:nvPr/>
          </p:nvSpPr>
          <p:spPr bwMode="auto">
            <a:xfrm>
              <a:off x="4573588" y="0"/>
              <a:ext cx="4572000" cy="914400"/>
            </a:xfrm>
            <a:prstGeom prst="rect">
              <a:avLst/>
            </a:prstGeom>
            <a:solidFill>
              <a:srgbClr val="859E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en-US" dirty="0"/>
            </a:p>
          </p:txBody>
        </p:sp>
        <p:sp>
          <p:nvSpPr>
            <p:cNvPr id="10" name="Rectangle 4"/>
            <p:cNvSpPr>
              <a:spLocks noChangeArrowheads="1"/>
            </p:cNvSpPr>
            <p:nvPr/>
          </p:nvSpPr>
          <p:spPr bwMode="auto">
            <a:xfrm>
              <a:off x="1588" y="0"/>
              <a:ext cx="4572000" cy="914400"/>
            </a:xfrm>
            <a:prstGeom prst="rect">
              <a:avLst/>
            </a:prstGeom>
            <a:solidFill>
              <a:srgbClr val="617C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en-US" dirty="0"/>
            </a:p>
          </p:txBody>
        </p:sp>
        <p:sp>
          <p:nvSpPr>
            <p:cNvPr id="11" name="Rectangle 36"/>
            <p:cNvSpPr>
              <a:spLocks noChangeArrowheads="1"/>
            </p:cNvSpPr>
            <p:nvPr userDrawn="1"/>
          </p:nvSpPr>
          <p:spPr bwMode="auto">
            <a:xfrm>
              <a:off x="2514600" y="228600"/>
              <a:ext cx="4419600" cy="457200"/>
            </a:xfrm>
            <a:prstGeom prst="rect">
              <a:avLst/>
            </a:prstGeom>
            <a:solidFill>
              <a:srgbClr val="004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1" hangingPunct="1"/>
              <a:r>
                <a:rPr lang="en-US" sz="2000" dirty="0">
                  <a:solidFill>
                    <a:schemeClr val="bg1"/>
                  </a:solidFill>
                  <a:latin typeface="Microsoft Sans Serif" charset="0"/>
                </a:rPr>
                <a:t>GridWise</a:t>
              </a:r>
              <a:r>
                <a:rPr lang="en-US" sz="1400" baseline="40000" dirty="0">
                  <a:solidFill>
                    <a:schemeClr val="bg1"/>
                  </a:solidFill>
                  <a:latin typeface="Microsoft Sans Serif" charset="0"/>
                </a:rPr>
                <a:t>®</a:t>
              </a:r>
              <a:r>
                <a:rPr lang="en-US" sz="2000" dirty="0">
                  <a:latin typeface="Microsoft Sans Serif" charset="0"/>
                </a:rPr>
                <a:t> </a:t>
              </a:r>
              <a:r>
                <a:rPr lang="en-US" sz="2000" dirty="0">
                  <a:solidFill>
                    <a:srgbClr val="F8E1A7"/>
                  </a:solidFill>
                  <a:latin typeface="Microsoft Sans Serif" charset="0"/>
                </a:rPr>
                <a:t>Architecture Council</a:t>
              </a:r>
            </a:p>
          </p:txBody>
        </p:sp>
      </p:grpSp>
      <p:pic>
        <p:nvPicPr>
          <p:cNvPr id="12" name="Picture 37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33" r="-4337"/>
          <a:stretch>
            <a:fillRect/>
          </a:stretch>
        </p:blipFill>
        <p:spPr bwMode="auto">
          <a:xfrm>
            <a:off x="4764088" y="1455738"/>
            <a:ext cx="320040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333"/>
          <a:stretch>
            <a:fillRect/>
          </a:stretch>
        </p:blipFill>
        <p:spPr bwMode="auto">
          <a:xfrm>
            <a:off x="914400" y="1593850"/>
            <a:ext cx="3429000" cy="389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8999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ESENTER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Background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9144000" cy="513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6"/>
          <p:cNvSpPr>
            <a:spLocks noChangeArrowheads="1"/>
          </p:cNvSpPr>
          <p:nvPr/>
        </p:nvSpPr>
        <p:spPr bwMode="auto">
          <a:xfrm>
            <a:off x="1588" y="914400"/>
            <a:ext cx="9144000" cy="55563"/>
          </a:xfrm>
          <a:prstGeom prst="rect">
            <a:avLst/>
          </a:prstGeom>
          <a:solidFill>
            <a:srgbClr val="A2A93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 dirty="0"/>
          </a:p>
        </p:txBody>
      </p:sp>
      <p:sp>
        <p:nvSpPr>
          <p:cNvPr id="9" name="Rectangle 27"/>
          <p:cNvSpPr>
            <a:spLocks noChangeArrowheads="1"/>
          </p:cNvSpPr>
          <p:nvPr/>
        </p:nvSpPr>
        <p:spPr bwMode="auto">
          <a:xfrm>
            <a:off x="1588" y="6096000"/>
            <a:ext cx="9144000" cy="762000"/>
          </a:xfrm>
          <a:prstGeom prst="rect">
            <a:avLst/>
          </a:prstGeom>
          <a:solidFill>
            <a:srgbClr val="00415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 dirty="0"/>
          </a:p>
        </p:txBody>
      </p:sp>
      <p:sp>
        <p:nvSpPr>
          <p:cNvPr id="10" name="Rectangle 28"/>
          <p:cNvSpPr>
            <a:spLocks noChangeArrowheads="1"/>
          </p:cNvSpPr>
          <p:nvPr/>
        </p:nvSpPr>
        <p:spPr bwMode="auto">
          <a:xfrm>
            <a:off x="862013" y="5440363"/>
            <a:ext cx="21034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/>
          <a:p>
            <a:pPr eaLnBrk="1" hangingPunct="1"/>
            <a:r>
              <a:rPr lang="en-US" sz="1200" b="1" dirty="0">
                <a:solidFill>
                  <a:srgbClr val="000000"/>
                </a:solidFill>
              </a:rPr>
              <a:t>May 17-19, 2016</a:t>
            </a:r>
          </a:p>
          <a:p>
            <a:pPr eaLnBrk="1" hangingPunct="1"/>
            <a:r>
              <a:rPr lang="en-US" sz="1200" dirty="0">
                <a:solidFill>
                  <a:srgbClr val="000000"/>
                </a:solidFill>
              </a:rPr>
              <a:t>Portland, Oregon</a:t>
            </a:r>
          </a:p>
        </p:txBody>
      </p:sp>
      <p:sp>
        <p:nvSpPr>
          <p:cNvPr id="11" name="Rectangle 31"/>
          <p:cNvSpPr>
            <a:spLocks noChangeArrowheads="1"/>
          </p:cNvSpPr>
          <p:nvPr/>
        </p:nvSpPr>
        <p:spPr bwMode="auto">
          <a:xfrm>
            <a:off x="1588" y="6040438"/>
            <a:ext cx="9144000" cy="55562"/>
          </a:xfrm>
          <a:prstGeom prst="rect">
            <a:avLst/>
          </a:prstGeom>
          <a:solidFill>
            <a:srgbClr val="F8E1A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 dirty="0"/>
          </a:p>
        </p:txBody>
      </p:sp>
      <p:pic>
        <p:nvPicPr>
          <p:cNvPr id="12" name="Picture 29" descr="gridwise_white_TM_2--trans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088" y="6215063"/>
            <a:ext cx="11430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33"/>
          <p:cNvGrpSpPr>
            <a:grpSpLocks/>
          </p:cNvGrpSpPr>
          <p:nvPr userDrawn="1"/>
        </p:nvGrpSpPr>
        <p:grpSpPr bwMode="auto">
          <a:xfrm>
            <a:off x="1588" y="0"/>
            <a:ext cx="9144000" cy="914400"/>
            <a:chOff x="1588" y="0"/>
            <a:chExt cx="9144000" cy="914400"/>
          </a:xfrm>
        </p:grpSpPr>
        <p:sp>
          <p:nvSpPr>
            <p:cNvPr id="14" name="Rectangle 3"/>
            <p:cNvSpPr>
              <a:spLocks noChangeArrowheads="1"/>
            </p:cNvSpPr>
            <p:nvPr/>
          </p:nvSpPr>
          <p:spPr bwMode="auto">
            <a:xfrm>
              <a:off x="4573588" y="0"/>
              <a:ext cx="4572000" cy="914400"/>
            </a:xfrm>
            <a:prstGeom prst="rect">
              <a:avLst/>
            </a:prstGeom>
            <a:solidFill>
              <a:srgbClr val="859E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en-US" dirty="0"/>
            </a:p>
          </p:txBody>
        </p:sp>
        <p:sp>
          <p:nvSpPr>
            <p:cNvPr id="15" name="Rectangle 4"/>
            <p:cNvSpPr>
              <a:spLocks noChangeArrowheads="1"/>
            </p:cNvSpPr>
            <p:nvPr/>
          </p:nvSpPr>
          <p:spPr bwMode="auto">
            <a:xfrm>
              <a:off x="1588" y="0"/>
              <a:ext cx="4572000" cy="914400"/>
            </a:xfrm>
            <a:prstGeom prst="rect">
              <a:avLst/>
            </a:prstGeom>
            <a:solidFill>
              <a:srgbClr val="617C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en-US" dirty="0"/>
            </a:p>
          </p:txBody>
        </p:sp>
        <p:sp>
          <p:nvSpPr>
            <p:cNvPr id="16" name="Rectangle 36"/>
            <p:cNvSpPr>
              <a:spLocks noChangeArrowheads="1"/>
            </p:cNvSpPr>
            <p:nvPr userDrawn="1"/>
          </p:nvSpPr>
          <p:spPr bwMode="auto">
            <a:xfrm>
              <a:off x="2514600" y="228600"/>
              <a:ext cx="4419600" cy="457200"/>
            </a:xfrm>
            <a:prstGeom prst="rect">
              <a:avLst/>
            </a:prstGeom>
            <a:solidFill>
              <a:srgbClr val="004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1" hangingPunct="1"/>
              <a:r>
                <a:rPr lang="en-US" sz="2000" dirty="0">
                  <a:solidFill>
                    <a:schemeClr val="bg1"/>
                  </a:solidFill>
                  <a:latin typeface="Microsoft Sans Serif" charset="0"/>
                </a:rPr>
                <a:t>GridWise</a:t>
              </a:r>
              <a:r>
                <a:rPr lang="en-US" sz="1400" baseline="40000" dirty="0">
                  <a:solidFill>
                    <a:schemeClr val="bg1"/>
                  </a:solidFill>
                  <a:latin typeface="Microsoft Sans Serif" charset="0"/>
                </a:rPr>
                <a:t>®</a:t>
              </a:r>
              <a:r>
                <a:rPr lang="en-US" sz="2000" dirty="0">
                  <a:latin typeface="Microsoft Sans Serif" charset="0"/>
                </a:rPr>
                <a:t> </a:t>
              </a:r>
              <a:r>
                <a:rPr lang="en-US" sz="2000" dirty="0">
                  <a:solidFill>
                    <a:srgbClr val="F8E1A7"/>
                  </a:solidFill>
                  <a:latin typeface="Microsoft Sans Serif" charset="0"/>
                </a:rPr>
                <a:t>Architecture Council</a:t>
              </a:r>
            </a:p>
          </p:txBody>
        </p:sp>
      </p:grpSp>
      <p:pic>
        <p:nvPicPr>
          <p:cNvPr id="18" name="Picture 37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33" r="-4337"/>
          <a:stretch>
            <a:fillRect/>
          </a:stretch>
        </p:blipFill>
        <p:spPr bwMode="auto">
          <a:xfrm>
            <a:off x="838200" y="3065463"/>
            <a:ext cx="22288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8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333"/>
          <a:stretch>
            <a:fillRect/>
          </a:stretch>
        </p:blipFill>
        <p:spPr bwMode="auto">
          <a:xfrm>
            <a:off x="884238" y="1249363"/>
            <a:ext cx="16002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Straight Connector 39"/>
          <p:cNvCxnSpPr>
            <a:cxnSpLocks noChangeShapeType="1"/>
          </p:cNvCxnSpPr>
          <p:nvPr userDrawn="1"/>
        </p:nvCxnSpPr>
        <p:spPr bwMode="auto">
          <a:xfrm>
            <a:off x="3276600" y="1676400"/>
            <a:ext cx="0" cy="411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657600" y="1645920"/>
            <a:ext cx="5029200" cy="1828800"/>
          </a:xfrm>
        </p:spPr>
        <p:txBody>
          <a:bodyPr anchor="b"/>
          <a:lstStyle>
            <a:lvl1pPr>
              <a:defRPr baseline="0">
                <a:solidFill>
                  <a:srgbClr val="0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0"/>
          </p:nvPr>
        </p:nvSpPr>
        <p:spPr>
          <a:xfrm>
            <a:off x="3657600" y="3657600"/>
            <a:ext cx="5029200" cy="914400"/>
          </a:xfrm>
          <a:prstGeom prst="rect">
            <a:avLst/>
          </a:prstGeom>
        </p:spPr>
        <p:txBody>
          <a:bodyPr vert="horz" lIns="0" tIns="0" rIns="0" bIns="0"/>
          <a:lstStyle>
            <a:lvl1pPr marL="0" indent="0">
              <a:buFontTx/>
              <a:buNone/>
              <a:defRPr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1"/>
          </p:nvPr>
        </p:nvSpPr>
        <p:spPr>
          <a:xfrm>
            <a:off x="3657600" y="4648200"/>
            <a:ext cx="5029200" cy="320040"/>
          </a:xfrm>
          <a:prstGeom prst="rect">
            <a:avLst/>
          </a:prstGeom>
        </p:spPr>
        <p:txBody>
          <a:bodyPr vert="horz" lIns="0" tIns="0" rIns="0" bIns="0" anchor="b" anchorCtr="0"/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2"/>
          </p:nvPr>
        </p:nvSpPr>
        <p:spPr>
          <a:xfrm>
            <a:off x="3657600" y="5001768"/>
            <a:ext cx="5029200" cy="320040"/>
          </a:xfrm>
          <a:prstGeom prst="rect">
            <a:avLst/>
          </a:prstGeom>
        </p:spPr>
        <p:txBody>
          <a:bodyPr vert="horz" lIns="0" tIns="0" rIns="0" bIns="0" anchor="ctr" anchorCtr="0"/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13"/>
          </p:nvPr>
        </p:nvSpPr>
        <p:spPr>
          <a:xfrm>
            <a:off x="3657600" y="5303520"/>
            <a:ext cx="5029200" cy="320040"/>
          </a:xfrm>
          <a:prstGeom prst="rect">
            <a:avLst/>
          </a:prstGeom>
        </p:spPr>
        <p:txBody>
          <a:bodyPr vert="horz" lIns="0" tIns="0" rIns="0" bIns="0" anchor="t" anchorCtr="0"/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7647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77240"/>
            <a:ext cx="8001000" cy="1143000"/>
          </a:xfrm>
        </p:spPr>
        <p:txBody>
          <a:bodyPr/>
          <a:lstStyle>
            <a:lvl1pPr>
              <a:defRPr>
                <a:solidFill>
                  <a:srgbClr val="37676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457200" y="2103120"/>
            <a:ext cx="8229600" cy="3931920"/>
          </a:xfrm>
          <a:prstGeom prst="rect">
            <a:avLst/>
          </a:prstGeom>
        </p:spPr>
        <p:txBody>
          <a:bodyPr lIns="0" tIns="0" bIns="0"/>
          <a:lstStyle>
            <a:lvl1pPr>
              <a:buClr>
                <a:srgbClr val="99A005"/>
              </a:buClr>
              <a:defRPr>
                <a:solidFill>
                  <a:srgbClr val="000000"/>
                </a:solidFill>
              </a:defRPr>
            </a:lvl1pPr>
            <a:lvl2pPr>
              <a:buClr>
                <a:srgbClr val="376769"/>
              </a:buClr>
              <a:defRPr>
                <a:solidFill>
                  <a:srgbClr val="000000"/>
                </a:solidFill>
              </a:defRPr>
            </a:lvl2pPr>
            <a:lvl3pPr>
              <a:buClr>
                <a:srgbClr val="99A005"/>
              </a:buClr>
              <a:defRPr>
                <a:solidFill>
                  <a:srgbClr val="000000"/>
                </a:solidFill>
              </a:defRPr>
            </a:lvl3pPr>
            <a:lvl4pPr>
              <a:buClr>
                <a:srgbClr val="376769"/>
              </a:buClr>
              <a:defRPr>
                <a:solidFill>
                  <a:srgbClr val="000000"/>
                </a:solidFill>
              </a:defRPr>
            </a:lvl4pPr>
            <a:lvl5pPr>
              <a:buClr>
                <a:srgbClr val="99A005"/>
              </a:buCl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2768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7"/>
          <p:cNvSpPr>
            <a:spLocks noGrp="1"/>
          </p:cNvSpPr>
          <p:nvPr>
            <p:ph sz="quarter" idx="10"/>
          </p:nvPr>
        </p:nvSpPr>
        <p:spPr>
          <a:xfrm>
            <a:off x="457200" y="2103120"/>
            <a:ext cx="3931920" cy="3931920"/>
          </a:xfrm>
          <a:prstGeom prst="rect">
            <a:avLst/>
          </a:prstGeom>
        </p:spPr>
        <p:txBody>
          <a:bodyPr lIns="0" tIns="0" rIns="0" bIns="0"/>
          <a:lstStyle>
            <a:lvl1pPr>
              <a:buClr>
                <a:srgbClr val="99A005"/>
              </a:buClr>
              <a:defRPr>
                <a:solidFill>
                  <a:srgbClr val="000000"/>
                </a:solidFill>
              </a:defRPr>
            </a:lvl1pPr>
            <a:lvl2pPr>
              <a:buClr>
                <a:srgbClr val="376769"/>
              </a:buClr>
              <a:defRPr>
                <a:solidFill>
                  <a:srgbClr val="000000"/>
                </a:solidFill>
              </a:defRPr>
            </a:lvl2pPr>
            <a:lvl3pPr>
              <a:buClr>
                <a:srgbClr val="99A005"/>
              </a:buClr>
              <a:defRPr>
                <a:solidFill>
                  <a:srgbClr val="000000"/>
                </a:solidFill>
              </a:defRPr>
            </a:lvl3pPr>
            <a:lvl4pPr>
              <a:buClr>
                <a:srgbClr val="376769"/>
              </a:buClr>
              <a:defRPr>
                <a:solidFill>
                  <a:srgbClr val="000000"/>
                </a:solidFill>
              </a:defRPr>
            </a:lvl4pPr>
            <a:lvl5pPr>
              <a:buClr>
                <a:srgbClr val="99A005"/>
              </a:buCl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77240"/>
            <a:ext cx="8001000" cy="1143000"/>
          </a:xfrm>
        </p:spPr>
        <p:txBody>
          <a:bodyPr/>
          <a:lstStyle>
            <a:lvl1pPr>
              <a:defRPr>
                <a:solidFill>
                  <a:srgbClr val="37676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7"/>
          <p:cNvSpPr>
            <a:spLocks noGrp="1"/>
          </p:cNvSpPr>
          <p:nvPr>
            <p:ph sz="quarter" idx="12"/>
          </p:nvPr>
        </p:nvSpPr>
        <p:spPr>
          <a:xfrm>
            <a:off x="4754880" y="2103120"/>
            <a:ext cx="3931920" cy="3931920"/>
          </a:xfrm>
          <a:prstGeom prst="rect">
            <a:avLst/>
          </a:prstGeom>
        </p:spPr>
        <p:txBody>
          <a:bodyPr lIns="0" tIns="0" rIns="0" bIns="0"/>
          <a:lstStyle>
            <a:lvl1pPr>
              <a:buClr>
                <a:srgbClr val="99A005"/>
              </a:buClr>
              <a:defRPr>
                <a:solidFill>
                  <a:srgbClr val="000000"/>
                </a:solidFill>
              </a:defRPr>
            </a:lvl1pPr>
            <a:lvl2pPr>
              <a:buClr>
                <a:srgbClr val="376769"/>
              </a:buClr>
              <a:defRPr>
                <a:solidFill>
                  <a:srgbClr val="000000"/>
                </a:solidFill>
              </a:defRPr>
            </a:lvl2pPr>
            <a:lvl3pPr>
              <a:buClr>
                <a:srgbClr val="99A005"/>
              </a:buClr>
              <a:defRPr>
                <a:solidFill>
                  <a:srgbClr val="000000"/>
                </a:solidFill>
              </a:defRPr>
            </a:lvl3pPr>
            <a:lvl4pPr>
              <a:buClr>
                <a:srgbClr val="376769"/>
              </a:buClr>
              <a:defRPr>
                <a:solidFill>
                  <a:srgbClr val="000000"/>
                </a:solidFill>
              </a:defRPr>
            </a:lvl4pPr>
            <a:lvl5pPr>
              <a:buClr>
                <a:srgbClr val="99A005"/>
              </a:buCl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948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7"/>
          <p:cNvSpPr>
            <a:spLocks noGrp="1"/>
          </p:cNvSpPr>
          <p:nvPr>
            <p:ph sz="quarter" idx="10"/>
          </p:nvPr>
        </p:nvSpPr>
        <p:spPr>
          <a:xfrm>
            <a:off x="457200" y="2834640"/>
            <a:ext cx="3931920" cy="3200400"/>
          </a:xfrm>
          <a:prstGeom prst="rect">
            <a:avLst/>
          </a:prstGeom>
        </p:spPr>
        <p:txBody>
          <a:bodyPr lIns="0" tIns="0" rIns="0" bIns="0"/>
          <a:lstStyle>
            <a:lvl1pPr>
              <a:buClr>
                <a:srgbClr val="99A005"/>
              </a:buClr>
              <a:defRPr sz="1800">
                <a:solidFill>
                  <a:srgbClr val="000000"/>
                </a:solidFill>
              </a:defRPr>
            </a:lvl1pPr>
            <a:lvl2pPr>
              <a:buClr>
                <a:srgbClr val="376769"/>
              </a:buClr>
              <a:defRPr sz="1600">
                <a:solidFill>
                  <a:srgbClr val="000000"/>
                </a:solidFill>
              </a:defRPr>
            </a:lvl2pPr>
            <a:lvl3pPr>
              <a:buClr>
                <a:srgbClr val="99A005"/>
              </a:buClr>
              <a:defRPr sz="1400">
                <a:solidFill>
                  <a:srgbClr val="000000"/>
                </a:solidFill>
              </a:defRPr>
            </a:lvl3pPr>
            <a:lvl4pPr>
              <a:buClr>
                <a:srgbClr val="376769"/>
              </a:buClr>
              <a:defRPr sz="1200">
                <a:solidFill>
                  <a:srgbClr val="000000"/>
                </a:solidFill>
              </a:defRPr>
            </a:lvl4pPr>
            <a:lvl5pPr>
              <a:buClr>
                <a:srgbClr val="99A005"/>
              </a:buClr>
              <a:defRPr sz="1200">
                <a:solidFill>
                  <a:srgbClr val="00000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Content Placeholder 7"/>
          <p:cNvSpPr>
            <a:spLocks noGrp="1"/>
          </p:cNvSpPr>
          <p:nvPr>
            <p:ph sz="quarter" idx="12"/>
          </p:nvPr>
        </p:nvSpPr>
        <p:spPr>
          <a:xfrm>
            <a:off x="4754880" y="2834640"/>
            <a:ext cx="3931920" cy="3200400"/>
          </a:xfrm>
          <a:prstGeom prst="rect">
            <a:avLst/>
          </a:prstGeom>
        </p:spPr>
        <p:txBody>
          <a:bodyPr lIns="0" tIns="0" rIns="0" bIns="0"/>
          <a:lstStyle>
            <a:lvl1pPr>
              <a:buClr>
                <a:srgbClr val="99A005"/>
              </a:buClr>
              <a:defRPr sz="1800">
                <a:solidFill>
                  <a:srgbClr val="000000"/>
                </a:solidFill>
              </a:defRPr>
            </a:lvl1pPr>
            <a:lvl2pPr>
              <a:buClr>
                <a:srgbClr val="376769"/>
              </a:buClr>
              <a:defRPr sz="1600">
                <a:solidFill>
                  <a:srgbClr val="000000"/>
                </a:solidFill>
              </a:defRPr>
            </a:lvl2pPr>
            <a:lvl3pPr>
              <a:buClr>
                <a:srgbClr val="99A005"/>
              </a:buClr>
              <a:defRPr sz="1400">
                <a:solidFill>
                  <a:srgbClr val="000000"/>
                </a:solidFill>
              </a:defRPr>
            </a:lvl3pPr>
            <a:lvl4pPr>
              <a:buClr>
                <a:srgbClr val="376769"/>
              </a:buClr>
              <a:defRPr sz="1200">
                <a:solidFill>
                  <a:srgbClr val="000000"/>
                </a:solidFill>
              </a:defRPr>
            </a:lvl4pPr>
            <a:lvl5pPr>
              <a:buClr>
                <a:srgbClr val="99A005"/>
              </a:buClr>
              <a:defRPr sz="1200">
                <a:solidFill>
                  <a:srgbClr val="00000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03120"/>
            <a:ext cx="393192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rgbClr val="99A00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103120"/>
            <a:ext cx="393192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rgbClr val="99A00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85800" y="777240"/>
            <a:ext cx="8001000" cy="1143000"/>
          </a:xfrm>
        </p:spPr>
        <p:txBody>
          <a:bodyPr/>
          <a:lstStyle>
            <a:lvl1pPr>
              <a:defRPr>
                <a:solidFill>
                  <a:srgbClr val="37676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537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676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189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spLocks noChangeArrowheads="1"/>
          </p:cNvSpPr>
          <p:nvPr userDrawn="1"/>
        </p:nvSpPr>
        <p:spPr bwMode="auto">
          <a:xfrm>
            <a:off x="0" y="1176338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107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emf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0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00415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r>
              <a:rPr lang="en-US" dirty="0"/>
              <a:t> </a:t>
            </a:r>
          </a:p>
        </p:txBody>
      </p:sp>
      <p:pic>
        <p:nvPicPr>
          <p:cNvPr id="1027" name="Picture 2" descr="Background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9144000" cy="513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6"/>
          <p:cNvSpPr>
            <a:spLocks noChangeArrowheads="1"/>
          </p:cNvSpPr>
          <p:nvPr/>
        </p:nvSpPr>
        <p:spPr bwMode="auto">
          <a:xfrm>
            <a:off x="0" y="6553200"/>
            <a:ext cx="1752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029" name="Rectangle 7"/>
          <p:cNvSpPr>
            <a:spLocks noChangeArrowheads="1"/>
          </p:cNvSpPr>
          <p:nvPr/>
        </p:nvSpPr>
        <p:spPr bwMode="auto">
          <a:xfrm>
            <a:off x="0" y="0"/>
            <a:ext cx="4572000" cy="381000"/>
          </a:xfrm>
          <a:prstGeom prst="rect">
            <a:avLst/>
          </a:prstGeom>
          <a:solidFill>
            <a:srgbClr val="617CA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 dirty="0"/>
          </a:p>
        </p:txBody>
      </p:sp>
      <p:sp>
        <p:nvSpPr>
          <p:cNvPr id="1030" name="Rectangle 8"/>
          <p:cNvSpPr>
            <a:spLocks noChangeArrowheads="1"/>
          </p:cNvSpPr>
          <p:nvPr/>
        </p:nvSpPr>
        <p:spPr bwMode="auto">
          <a:xfrm>
            <a:off x="4572000" y="0"/>
            <a:ext cx="4572000" cy="381000"/>
          </a:xfrm>
          <a:prstGeom prst="rect">
            <a:avLst/>
          </a:prstGeom>
          <a:solidFill>
            <a:srgbClr val="859EC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 sz="1400" b="1" i="1" dirty="0">
              <a:solidFill>
                <a:srgbClr val="FFFFFF"/>
              </a:solidFill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0" y="381000"/>
            <a:ext cx="9144000" cy="55563"/>
          </a:xfrm>
          <a:prstGeom prst="rect">
            <a:avLst/>
          </a:prstGeom>
          <a:solidFill>
            <a:srgbClr val="A2A93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 dirty="0"/>
          </a:p>
        </p:txBody>
      </p:sp>
      <p:sp>
        <p:nvSpPr>
          <p:cNvPr id="1032" name="Rectangle 12"/>
          <p:cNvSpPr>
            <a:spLocks noChangeArrowheads="1"/>
          </p:cNvSpPr>
          <p:nvPr/>
        </p:nvSpPr>
        <p:spPr bwMode="auto">
          <a:xfrm>
            <a:off x="1828800" y="6477000"/>
            <a:ext cx="1828800" cy="381000"/>
          </a:xfrm>
          <a:prstGeom prst="rect">
            <a:avLst/>
          </a:prstGeom>
          <a:solidFill>
            <a:srgbClr val="859EC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 dirty="0"/>
          </a:p>
        </p:txBody>
      </p:sp>
      <p:sp>
        <p:nvSpPr>
          <p:cNvPr id="1033" name="Rectangle 13"/>
          <p:cNvSpPr>
            <a:spLocks noChangeArrowheads="1"/>
          </p:cNvSpPr>
          <p:nvPr/>
        </p:nvSpPr>
        <p:spPr bwMode="auto">
          <a:xfrm>
            <a:off x="3657600" y="6477000"/>
            <a:ext cx="1828800" cy="381000"/>
          </a:xfrm>
          <a:prstGeom prst="rect">
            <a:avLst/>
          </a:prstGeom>
          <a:solidFill>
            <a:srgbClr val="617CA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 dirty="0"/>
          </a:p>
        </p:txBody>
      </p:sp>
      <p:sp>
        <p:nvSpPr>
          <p:cNvPr id="1034" name="Rectangle 14"/>
          <p:cNvSpPr>
            <a:spLocks noChangeArrowheads="1"/>
          </p:cNvSpPr>
          <p:nvPr/>
        </p:nvSpPr>
        <p:spPr bwMode="auto">
          <a:xfrm>
            <a:off x="0" y="6421438"/>
            <a:ext cx="9144000" cy="55562"/>
          </a:xfrm>
          <a:prstGeom prst="rect">
            <a:avLst/>
          </a:prstGeom>
          <a:solidFill>
            <a:srgbClr val="F8E1A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 dirty="0"/>
          </a:p>
        </p:txBody>
      </p:sp>
      <p:sp>
        <p:nvSpPr>
          <p:cNvPr id="1035" name="Rectangle 15"/>
          <p:cNvSpPr>
            <a:spLocks noChangeArrowheads="1"/>
          </p:cNvSpPr>
          <p:nvPr/>
        </p:nvSpPr>
        <p:spPr bwMode="auto">
          <a:xfrm>
            <a:off x="8686800" y="6477000"/>
            <a:ext cx="4572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fld id="{F148D89A-3BD7-E546-A0F7-DC76F64E1239}" type="slidenum">
              <a:rPr lang="en-US" sz="1200">
                <a:solidFill>
                  <a:schemeClr val="bg1"/>
                </a:solidFill>
              </a:rPr>
              <a:pPr eaLnBrk="1" hangingPunct="1"/>
              <a:t>‹#›</a:t>
            </a:fld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036" name="Rectangle 16"/>
          <p:cNvSpPr>
            <a:spLocks noChangeArrowheads="1"/>
          </p:cNvSpPr>
          <p:nvPr/>
        </p:nvSpPr>
        <p:spPr bwMode="auto">
          <a:xfrm>
            <a:off x="5257800" y="6477000"/>
            <a:ext cx="2590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1037" name="Picture 17" descr="gridwise_white_TM_2--transp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688" y="6500813"/>
            <a:ext cx="685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8" name="Rectangle 5"/>
          <p:cNvSpPr>
            <a:spLocks noChangeArrowheads="1"/>
          </p:cNvSpPr>
          <p:nvPr userDrawn="1"/>
        </p:nvSpPr>
        <p:spPr bwMode="auto">
          <a:xfrm>
            <a:off x="0" y="6480175"/>
            <a:ext cx="1828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algn="ctr" eaLnBrk="1" hangingPunct="1"/>
            <a:r>
              <a:rPr lang="en-US" b="1" dirty="0">
                <a:solidFill>
                  <a:srgbClr val="FFFFFF"/>
                </a:solidFill>
              </a:rPr>
              <a:t>2016</a:t>
            </a:r>
          </a:p>
        </p:txBody>
      </p:sp>
      <p:pic>
        <p:nvPicPr>
          <p:cNvPr id="1039" name="Picture 1"/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63500"/>
            <a:ext cx="6000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0" name="TextBox 5"/>
          <p:cNvSpPr txBox="1">
            <a:spLocks noChangeArrowheads="1"/>
          </p:cNvSpPr>
          <p:nvPr userDrawn="1"/>
        </p:nvSpPr>
        <p:spPr bwMode="auto">
          <a:xfrm>
            <a:off x="-404813" y="2951163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dirty="0"/>
          </a:p>
        </p:txBody>
      </p:sp>
      <p:sp>
        <p:nvSpPr>
          <p:cNvPr id="1041" name="Rectangle 8"/>
          <p:cNvSpPr>
            <a:spLocks noChangeArrowheads="1"/>
          </p:cNvSpPr>
          <p:nvPr userDrawn="1"/>
        </p:nvSpPr>
        <p:spPr bwMode="auto">
          <a:xfrm>
            <a:off x="5029200" y="0"/>
            <a:ext cx="4114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r>
              <a:rPr lang="en-US" sz="1100" dirty="0">
                <a:solidFill>
                  <a:srgbClr val="FFFFFF"/>
                </a:solidFill>
              </a:rPr>
              <a:t>Harnessing Flexibility in an Evolving Electric Power System</a:t>
            </a:r>
          </a:p>
        </p:txBody>
      </p:sp>
      <p:sp>
        <p:nvSpPr>
          <p:cNvPr id="31" name="Rectangle 8"/>
          <p:cNvSpPr>
            <a:spLocks noChangeArrowheads="1"/>
          </p:cNvSpPr>
          <p:nvPr userDrawn="1"/>
        </p:nvSpPr>
        <p:spPr bwMode="auto">
          <a:xfrm>
            <a:off x="0" y="-1588"/>
            <a:ext cx="4114800" cy="381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r" eaLnBrk="1" hangingPunct="1">
              <a:defRPr/>
            </a:pPr>
            <a:r>
              <a:rPr lang="en-US" sz="1250" b="1" dirty="0">
                <a:ln w="10160">
                  <a:noFill/>
                  <a:prstDash val="solid"/>
                </a:ln>
                <a:solidFill>
                  <a:srgbClr val="FFFFFF"/>
                </a:solidFill>
                <a:ea typeface="+mn-ea"/>
                <a:cs typeface="+mn-cs"/>
              </a:rPr>
              <a:t>T R A N S A C T I V E   E N E R G Y   S Y S T E M S</a:t>
            </a:r>
            <a:endParaRPr lang="en-US" sz="1250" dirty="0">
              <a:ln w="10160">
                <a:noFill/>
                <a:prstDash val="solid"/>
              </a:ln>
              <a:solidFill>
                <a:srgbClr val="FFFFFF"/>
              </a:solidFill>
              <a:ea typeface="+mn-ea"/>
              <a:cs typeface="+mn-cs"/>
            </a:endParaRPr>
          </a:p>
        </p:txBody>
      </p:sp>
      <p:sp>
        <p:nvSpPr>
          <p:cNvPr id="1043" name="Rectangle 11"/>
          <p:cNvSpPr>
            <a:spLocks noChangeArrowheads="1"/>
          </p:cNvSpPr>
          <p:nvPr/>
        </p:nvSpPr>
        <p:spPr bwMode="auto">
          <a:xfrm>
            <a:off x="1828800" y="6475413"/>
            <a:ext cx="1828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sz="1200" dirty="0">
                <a:solidFill>
                  <a:srgbClr val="FFFFFF"/>
                </a:solidFill>
              </a:rPr>
              <a:t>Portland, OR</a:t>
            </a:r>
          </a:p>
        </p:txBody>
      </p:sp>
      <p:sp>
        <p:nvSpPr>
          <p:cNvPr id="104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777875"/>
            <a:ext cx="8001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1045" name="Group 6"/>
          <p:cNvGrpSpPr>
            <a:grpSpLocks/>
          </p:cNvGrpSpPr>
          <p:nvPr userDrawn="1"/>
        </p:nvGrpSpPr>
        <p:grpSpPr bwMode="auto">
          <a:xfrm>
            <a:off x="0" y="1254125"/>
            <a:ext cx="606425" cy="215900"/>
            <a:chOff x="-32827" y="1158875"/>
            <a:chExt cx="605915" cy="215900"/>
          </a:xfrm>
        </p:grpSpPr>
        <p:sp>
          <p:nvSpPr>
            <p:cNvPr id="1046" name="Line 21"/>
            <p:cNvSpPr>
              <a:spLocks noChangeShapeType="1"/>
            </p:cNvSpPr>
            <p:nvPr/>
          </p:nvSpPr>
          <p:spPr bwMode="auto">
            <a:xfrm flipH="1">
              <a:off x="-32827" y="1265237"/>
              <a:ext cx="490024" cy="0"/>
            </a:xfrm>
            <a:prstGeom prst="line">
              <a:avLst/>
            </a:prstGeom>
            <a:noFill/>
            <a:ln w="9525">
              <a:solidFill>
                <a:srgbClr val="9AAD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047" name="Oval 18"/>
            <p:cNvSpPr>
              <a:spLocks noChangeArrowheads="1"/>
            </p:cNvSpPr>
            <p:nvPr/>
          </p:nvSpPr>
          <p:spPr bwMode="auto">
            <a:xfrm>
              <a:off x="357188" y="1158875"/>
              <a:ext cx="215900" cy="215900"/>
            </a:xfrm>
            <a:prstGeom prst="ellipse">
              <a:avLst/>
            </a:prstGeom>
            <a:solidFill>
              <a:srgbClr val="A8A8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en-US" dirty="0"/>
            </a:p>
          </p:txBody>
        </p:sp>
        <p:sp>
          <p:nvSpPr>
            <p:cNvPr id="1048" name="Oval 19"/>
            <p:cNvSpPr>
              <a:spLocks noChangeAspect="1" noChangeArrowheads="1"/>
            </p:cNvSpPr>
            <p:nvPr/>
          </p:nvSpPr>
          <p:spPr bwMode="auto">
            <a:xfrm>
              <a:off x="378620" y="1180307"/>
              <a:ext cx="173037" cy="173037"/>
            </a:xfrm>
            <a:prstGeom prst="ellipse">
              <a:avLst/>
            </a:prstGeom>
            <a:solidFill>
              <a:srgbClr val="FFF5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en-US" dirty="0"/>
            </a:p>
          </p:txBody>
        </p:sp>
        <p:sp>
          <p:nvSpPr>
            <p:cNvPr id="1049" name="Oval 20"/>
            <p:cNvSpPr>
              <a:spLocks noChangeAspect="1" noChangeArrowheads="1"/>
            </p:cNvSpPr>
            <p:nvPr/>
          </p:nvSpPr>
          <p:spPr bwMode="auto">
            <a:xfrm>
              <a:off x="433388" y="1235075"/>
              <a:ext cx="63500" cy="63500"/>
            </a:xfrm>
            <a:prstGeom prst="ellipse">
              <a:avLst/>
            </a:prstGeom>
            <a:solidFill>
              <a:srgbClr val="A8A8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2" r:id="rId1"/>
    <p:sldLayoutId id="2147484093" r:id="rId2"/>
    <p:sldLayoutId id="2147484088" r:id="rId3"/>
    <p:sldLayoutId id="2147484089" r:id="rId4"/>
    <p:sldLayoutId id="2147484090" r:id="rId5"/>
    <p:sldLayoutId id="2147484091" r:id="rId6"/>
    <p:sldLayoutId id="2147484094" r:id="rId7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b="1">
          <a:solidFill>
            <a:srgbClr val="376769"/>
          </a:solidFill>
          <a:latin typeface="+mj-lt"/>
          <a:ea typeface="ＭＳ Ｐゴシック" charset="0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376769"/>
          </a:solidFill>
          <a:latin typeface="Arial" charset="0"/>
          <a:ea typeface="ＭＳ Ｐゴシック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376769"/>
          </a:solidFill>
          <a:latin typeface="Arial" charset="0"/>
          <a:ea typeface="ＭＳ Ｐゴシック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376769"/>
          </a:solidFill>
          <a:latin typeface="Arial" charset="0"/>
          <a:ea typeface="ＭＳ Ｐゴシック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376769"/>
          </a:solidFill>
          <a:latin typeface="Arial" charset="0"/>
          <a:ea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228600" indent="-228600" algn="l" rtl="0" fontAlgn="base">
        <a:spcBef>
          <a:spcPct val="0"/>
        </a:spcBef>
        <a:spcAft>
          <a:spcPts val="60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457200" indent="-228600" algn="l" rtl="0" fontAlgn="base">
        <a:spcBef>
          <a:spcPct val="0"/>
        </a:spcBef>
        <a:spcAft>
          <a:spcPts val="60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2pPr>
      <a:lvl3pPr marL="685800" indent="-228600" algn="l" rtl="0" fontAlgn="base">
        <a:spcBef>
          <a:spcPct val="0"/>
        </a:spcBef>
        <a:spcAft>
          <a:spcPts val="600"/>
        </a:spcAft>
        <a:buChar char="•"/>
        <a:defRPr>
          <a:solidFill>
            <a:schemeClr val="tx1"/>
          </a:solidFill>
          <a:latin typeface="+mn-lt"/>
          <a:ea typeface="ＭＳ Ｐゴシック" charset="0"/>
        </a:defRPr>
      </a:lvl3pPr>
      <a:lvl4pPr marL="914400" indent="-228600" algn="l" rtl="0" fontAlgn="base">
        <a:spcBef>
          <a:spcPct val="0"/>
        </a:spcBef>
        <a:spcAft>
          <a:spcPts val="600"/>
        </a:spcAft>
        <a:buChar char="–"/>
        <a:defRPr sz="1600">
          <a:solidFill>
            <a:schemeClr val="tx1"/>
          </a:solidFill>
          <a:latin typeface="+mn-lt"/>
          <a:ea typeface="ＭＳ Ｐゴシック" charset="0"/>
        </a:defRPr>
      </a:lvl4pPr>
      <a:lvl5pPr marL="1143000" indent="-228600" algn="l" rtl="0" fontAlgn="base">
        <a:spcBef>
          <a:spcPct val="0"/>
        </a:spcBef>
        <a:spcAft>
          <a:spcPts val="600"/>
        </a:spcAft>
        <a:buFont typeface="Arial" charset="0"/>
        <a:buChar char="•"/>
        <a:defRPr sz="16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EnergyMashupLab/TransactiveEnergyChallenge/tree/master/CommonTransactiveServices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EnergyMashupLab/TransactiveEnergyChallenge/tree/master/CommonTransactiveServices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9408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dirty="0"/>
              <a:t>Common Transactive Services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en-US" dirty="0"/>
              <a:t>A Summary of the NIST Transactive Energy Challenge Common Transactive Services Report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657600" y="4953000"/>
            <a:ext cx="2438400" cy="1018032"/>
          </a:xfrm>
        </p:spPr>
        <p:txBody>
          <a:bodyPr/>
          <a:lstStyle/>
          <a:p>
            <a:r>
              <a:rPr lang="en-US" dirty="0"/>
              <a:t>William Cox</a:t>
            </a:r>
          </a:p>
          <a:p>
            <a:r>
              <a:rPr lang="en-US" dirty="0"/>
              <a:t>Edward Cazalet</a:t>
            </a:r>
          </a:p>
          <a:p>
            <a:r>
              <a:rPr lang="en-US" dirty="0"/>
              <a:t>Alexander Krstulovic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6324600" y="4953000"/>
            <a:ext cx="2438400" cy="1018032"/>
          </a:xfrm>
        </p:spPr>
        <p:txBody>
          <a:bodyPr/>
          <a:lstStyle/>
          <a:p>
            <a:r>
              <a:rPr lang="en-US" dirty="0"/>
              <a:t>William Miller</a:t>
            </a:r>
          </a:p>
          <a:p>
            <a:r>
              <a:rPr lang="en-US" dirty="0"/>
              <a:t>Wilco Wijbrandi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4444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48"/>
          <p:cNvSpPr>
            <a:spLocks noGrp="1"/>
          </p:cNvSpPr>
          <p:nvPr>
            <p:ph type="title"/>
          </p:nvPr>
        </p:nvSpPr>
        <p:spPr>
          <a:xfrm>
            <a:off x="685800" y="777875"/>
            <a:ext cx="8001000" cy="1143000"/>
          </a:xfrm>
        </p:spPr>
        <p:txBody>
          <a:bodyPr/>
          <a:lstStyle/>
          <a:p>
            <a:r>
              <a:rPr lang="en-US" dirty="0">
                <a:latin typeface="Arial" charset="0"/>
              </a:rPr>
              <a:t>Overview</a:t>
            </a:r>
          </a:p>
        </p:txBody>
      </p:sp>
      <p:sp>
        <p:nvSpPr>
          <p:cNvPr id="8195" name="Content Placeholder 49"/>
          <p:cNvSpPr>
            <a:spLocks noGrp="1"/>
          </p:cNvSpPr>
          <p:nvPr>
            <p:ph sz="quarter" idx="10"/>
          </p:nvPr>
        </p:nvSpPr>
        <p:spPr bwMode="auto">
          <a:xfrm>
            <a:off x="457200" y="2103438"/>
            <a:ext cx="8229600" cy="393223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rIns="91440" numCol="1" anchor="t" anchorCtr="0" compatLnSpc="1">
            <a:prstTxWarp prst="textNoShape">
              <a:avLst/>
            </a:prstTxWarp>
          </a:bodyPr>
          <a:lstStyle/>
          <a:p>
            <a:r>
              <a:rPr lang="en-US" dirty="0">
                <a:latin typeface="Arial" charset="0"/>
              </a:rPr>
              <a:t>NIST Transactive Energy Challenge</a:t>
            </a:r>
            <a:endParaRPr lang="en-US" baseline="0" dirty="0">
              <a:latin typeface="Arial" charset="0"/>
            </a:endParaRPr>
          </a:p>
          <a:p>
            <a:pPr lvl="1"/>
            <a:r>
              <a:rPr lang="en-US" dirty="0">
                <a:latin typeface="Arial" charset="0"/>
              </a:rPr>
              <a:t>September 2015 start date</a:t>
            </a:r>
          </a:p>
          <a:p>
            <a:pPr lvl="1"/>
            <a:r>
              <a:rPr lang="en-US" dirty="0">
                <a:latin typeface="Arial" charset="0"/>
              </a:rPr>
              <a:t>Multiple teams</a:t>
            </a:r>
          </a:p>
          <a:p>
            <a:pPr lvl="0"/>
            <a:r>
              <a:rPr lang="en-US" dirty="0">
                <a:latin typeface="Arial" charset="0"/>
              </a:rPr>
              <a:t>Common Transactive Services Team</a:t>
            </a:r>
          </a:p>
          <a:p>
            <a:pPr lvl="1"/>
            <a:r>
              <a:rPr lang="en-US" dirty="0">
                <a:latin typeface="Arial" charset="0"/>
              </a:rPr>
              <a:t>12 volunteer members and reviewers</a:t>
            </a:r>
          </a:p>
          <a:p>
            <a:pPr lvl="1"/>
            <a:r>
              <a:rPr lang="en-US" dirty="0">
                <a:latin typeface="Arial" charset="0"/>
              </a:rPr>
              <a:t>Members have worked on or with all the analyzed systems</a:t>
            </a:r>
          </a:p>
          <a:p>
            <a:pPr lvl="1"/>
            <a:r>
              <a:rPr lang="en-US" dirty="0">
                <a:latin typeface="Arial" charset="0"/>
              </a:rPr>
              <a:t>Contributors to the report are co-authors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1"/>
            <a:r>
              <a:rPr lang="en-US" dirty="0"/>
              <a:t>Transactive systems need to work together at system boundaries</a:t>
            </a:r>
          </a:p>
          <a:p>
            <a:pPr lvl="1"/>
            <a:r>
              <a:rPr lang="en-US" dirty="0"/>
              <a:t> Simplify interoperation and integration between systems</a:t>
            </a:r>
          </a:p>
          <a:p>
            <a:pPr lvl="1"/>
            <a:r>
              <a:rPr lang="en-US" dirty="0"/>
              <a:t>Allow </a:t>
            </a:r>
            <a:r>
              <a:rPr lang="en-US" i="1" dirty="0"/>
              <a:t>mix and match</a:t>
            </a:r>
            <a:r>
              <a:rPr lang="en-US" dirty="0"/>
              <a:t> combining of systems</a:t>
            </a:r>
          </a:p>
          <a:p>
            <a:pPr lvl="2"/>
            <a:r>
              <a:rPr lang="en-US" dirty="0"/>
              <a:t>For example, put a PowerMatcher node in a TEMIX microgrid inside a CIM Markets system</a:t>
            </a:r>
          </a:p>
          <a:p>
            <a:pPr lvl="1"/>
            <a:r>
              <a:rPr lang="en-US" dirty="0"/>
              <a:t>Simplify simulation design </a:t>
            </a:r>
          </a:p>
          <a:p>
            <a:pPr lvl="1"/>
            <a:r>
              <a:rPr lang="en-US" dirty="0"/>
              <a:t>Generalize simulation results via interoperability</a:t>
            </a:r>
          </a:p>
        </p:txBody>
      </p:sp>
    </p:spTree>
    <p:extLst>
      <p:ext uri="{BB962C8B-B14F-4D97-AF65-F5344CB8AC3E}">
        <p14:creationId xmlns:p14="http://schemas.microsoft.com/office/powerpoint/2010/main" val="3856234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Common Transactive Services—Requirements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The Common Transactive Services should be</a:t>
            </a:r>
          </a:p>
          <a:p>
            <a:pPr lvl="1"/>
            <a:r>
              <a:rPr lang="en-US" b="1" dirty="0"/>
              <a:t>Standard</a:t>
            </a:r>
            <a:r>
              <a:rPr lang="en-US" dirty="0"/>
              <a:t>, providing service requests and responses that are clearly defined and standardized</a:t>
            </a:r>
          </a:p>
          <a:p>
            <a:pPr lvl="1"/>
            <a:r>
              <a:rPr lang="en-US" b="1" dirty="0"/>
              <a:t>Extensible and adaptable </a:t>
            </a:r>
            <a:r>
              <a:rPr lang="en-US" dirty="0"/>
              <a:t>with standard models for price (in any currency) and product definition </a:t>
            </a:r>
          </a:p>
          <a:p>
            <a:pPr lvl="1"/>
            <a:r>
              <a:rPr lang="en-US" b="1" dirty="0"/>
              <a:t>Open</a:t>
            </a:r>
            <a:r>
              <a:rPr lang="en-US" dirty="0"/>
              <a:t> Free to read and use</a:t>
            </a:r>
          </a:p>
          <a:p>
            <a:pPr lvl="1"/>
            <a:r>
              <a:rPr lang="en-US" b="1" dirty="0"/>
              <a:t>Supportable</a:t>
            </a:r>
            <a:r>
              <a:rPr lang="en-US" dirty="0"/>
              <a:t> in open source implementations</a:t>
            </a:r>
          </a:p>
          <a:p>
            <a:pPr lvl="1"/>
            <a:r>
              <a:rPr lang="en-US" dirty="0"/>
              <a:t>As </a:t>
            </a:r>
            <a:r>
              <a:rPr lang="en-US" b="1" dirty="0"/>
              <a:t>simple</a:t>
            </a:r>
            <a:r>
              <a:rPr lang="en-US" dirty="0"/>
              <a:t> and </a:t>
            </a:r>
            <a:r>
              <a:rPr lang="en-US" b="1" dirty="0"/>
              <a:t>minimal</a:t>
            </a:r>
            <a:r>
              <a:rPr lang="en-US" dirty="0"/>
              <a:t> as possible</a:t>
            </a:r>
          </a:p>
          <a:p>
            <a:pPr lvl="1"/>
            <a:r>
              <a:rPr lang="en-US" b="1" dirty="0"/>
              <a:t>Implement Transactive Energy</a:t>
            </a:r>
            <a:r>
              <a:rPr lang="en-US" dirty="0"/>
              <a:t> and</a:t>
            </a:r>
          </a:p>
          <a:p>
            <a:pPr lvl="2"/>
            <a:r>
              <a:rPr lang="en-US" dirty="0"/>
              <a:t>Support </a:t>
            </a:r>
            <a:r>
              <a:rPr lang="en-US" i="1" dirty="0"/>
              <a:t>highly automated coordinated self-optimization</a:t>
            </a:r>
          </a:p>
          <a:p>
            <a:pPr lvl="2"/>
            <a:r>
              <a:rPr lang="en-US" dirty="0"/>
              <a:t>Bridge to and from each system</a:t>
            </a:r>
          </a:p>
        </p:txBody>
      </p:sp>
    </p:spTree>
    <p:extLst>
      <p:ext uri="{BB962C8B-B14F-4D97-AF65-F5344CB8AC3E}">
        <p14:creationId xmlns:p14="http://schemas.microsoft.com/office/powerpoint/2010/main" val="19131572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Common Transactive Services</a:t>
            </a:r>
            <a:r>
              <a:rPr lang="en-US" sz="4800" dirty="0"/>
              <a:t>—</a:t>
            </a:r>
            <a:r>
              <a:rPr lang="en-US" dirty="0"/>
              <a:t> Definition</a:t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457200" y="1850524"/>
          <a:ext cx="8229600" cy="4025314"/>
        </p:xfrm>
        <a:graphic>
          <a:graphicData uri="http://schemas.openxmlformats.org/drawingml/2006/table">
            <a:tbl>
              <a:tblPr/>
              <a:tblGrid>
                <a:gridCol w="2038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372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3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859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Common Transactive Service </a:t>
                      </a:r>
                    </a:p>
                  </a:txBody>
                  <a:tcPr marL="12583" marR="12583" marT="125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Description</a:t>
                      </a:r>
                    </a:p>
                  </a:txBody>
                  <a:tcPr marL="12583" marR="12583" marT="125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Other Names Used</a:t>
                      </a:r>
                    </a:p>
                  </a:txBody>
                  <a:tcPr marL="12583" marR="12583" marT="125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659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Quote</a:t>
                      </a:r>
                    </a:p>
                  </a:txBody>
                  <a:tcPr marL="12583" marR="12583" marT="12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Provide or request a price quotation on a product</a:t>
                      </a:r>
                    </a:p>
                  </a:txBody>
                  <a:tcPr marL="12583" marR="12583" marT="125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Price quote, quote</a:t>
                      </a:r>
                    </a:p>
                  </a:txBody>
                  <a:tcPr marL="12583" marR="12583" marT="12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85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Tender</a:t>
                      </a:r>
                    </a:p>
                  </a:txBody>
                  <a:tcPr marL="12583" marR="12583" marT="12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Make a tender to buy or sell a product. Tenders may be binding or non-binding.</a:t>
                      </a:r>
                    </a:p>
                  </a:txBody>
                  <a:tcPr marL="12583" marR="12583" marT="125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Offer, bid</a:t>
                      </a:r>
                    </a:p>
                  </a:txBody>
                  <a:tcPr marL="12583" marR="12583" marT="12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85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Transaction</a:t>
                      </a:r>
                    </a:p>
                  </a:txBody>
                  <a:tcPr marL="12583" marR="12583" marT="12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Accept a Tender, agreeing to and creating a Transaction binding on the parties.</a:t>
                      </a:r>
                    </a:p>
                  </a:txBody>
                  <a:tcPr marL="12583" marR="12583" marT="125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Acceptance, contract, clearing </a:t>
                      </a:r>
                    </a:p>
                  </a:txBody>
                  <a:tcPr marL="12583" marR="12583" marT="12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659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Delivery</a:t>
                      </a:r>
                    </a:p>
                  </a:txBody>
                  <a:tcPr marL="12583" marR="12583" marT="12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Meter the actual delivery quantity </a:t>
                      </a:r>
                    </a:p>
                  </a:txBody>
                  <a:tcPr marL="12583" marR="12583" marT="125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Verify, certify, meter, read meter</a:t>
                      </a:r>
                    </a:p>
                  </a:txBody>
                  <a:tcPr marL="12583" marR="12583" marT="12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0654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Semantic</a:t>
            </a:r>
            <a:r>
              <a:rPr lang="en-US" baseline="0" dirty="0"/>
              <a:t> and System Interoperation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Syntactic level interoperability is easier if the semantics align</a:t>
            </a:r>
          </a:p>
          <a:p>
            <a:r>
              <a:rPr lang="en-US" dirty="0"/>
              <a:t>We show how the semantics of transactive energy services align</a:t>
            </a:r>
          </a:p>
          <a:p>
            <a:r>
              <a:rPr lang="en-US" dirty="0"/>
              <a:t>System interoperation is more than services:</a:t>
            </a:r>
          </a:p>
          <a:p>
            <a:pPr lvl="1"/>
            <a:r>
              <a:rPr lang="en-US" dirty="0"/>
              <a:t>Product definitions</a:t>
            </a:r>
          </a:p>
          <a:p>
            <a:pPr lvl="1"/>
            <a:r>
              <a:rPr lang="en-US" dirty="0"/>
              <a:t>Market design</a:t>
            </a:r>
          </a:p>
          <a:p>
            <a:pPr lvl="1"/>
            <a:r>
              <a:rPr lang="en-US" dirty="0"/>
              <a:t>Other characteristics</a:t>
            </a:r>
          </a:p>
          <a:p>
            <a:r>
              <a:rPr lang="en-US" dirty="0"/>
              <a:t>Product definition issues are discussed here and in other papers at this conference</a:t>
            </a:r>
          </a:p>
        </p:txBody>
      </p:sp>
    </p:spTree>
    <p:extLst>
      <p:ext uri="{BB962C8B-B14F-4D97-AF65-F5344CB8AC3E}">
        <p14:creationId xmlns:p14="http://schemas.microsoft.com/office/powerpoint/2010/main" val="3580880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Transactive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Systems examined in this team effort were</a:t>
            </a:r>
          </a:p>
          <a:p>
            <a:pPr lvl="1"/>
            <a:r>
              <a:rPr lang="en-US" dirty="0"/>
              <a:t>CIM Markets (62325 family)</a:t>
            </a:r>
          </a:p>
          <a:p>
            <a:pPr lvl="1"/>
            <a:r>
              <a:rPr lang="en-US" dirty="0"/>
              <a:t>Pacific Northwest Smart Grid Demo Project (PNW)</a:t>
            </a:r>
          </a:p>
          <a:p>
            <a:pPr lvl="1"/>
            <a:r>
              <a:rPr lang="en-US" dirty="0"/>
              <a:t>PowerMatcher</a:t>
            </a:r>
          </a:p>
          <a:p>
            <a:pPr lvl="1"/>
            <a:r>
              <a:rPr lang="en-US" dirty="0"/>
              <a:t>TeMIX</a:t>
            </a:r>
          </a:p>
          <a:p>
            <a:pPr lvl="1"/>
            <a:r>
              <a:rPr lang="en-US" dirty="0"/>
              <a:t>OASIS Energy Interoperation/IEC 62939-3 in progress</a:t>
            </a:r>
          </a:p>
          <a:p>
            <a:r>
              <a:rPr lang="en-US" dirty="0"/>
              <a:t>See the </a:t>
            </a:r>
            <a:r>
              <a:rPr lang="en-US" dirty="0">
                <a:hlinkClick r:id="rId2"/>
              </a:rPr>
              <a:t>full report </a:t>
            </a:r>
            <a:r>
              <a:rPr lang="en-US" dirty="0"/>
              <a:t>for a brief discussion of</a:t>
            </a:r>
          </a:p>
          <a:p>
            <a:pPr lvl="1"/>
            <a:r>
              <a:rPr lang="en-US" dirty="0"/>
              <a:t>MIT Transactive Control System</a:t>
            </a:r>
          </a:p>
          <a:p>
            <a:pPr lvl="1"/>
            <a:r>
              <a:rPr lang="en-US" dirty="0"/>
              <a:t>Transactive OpenADR</a:t>
            </a:r>
          </a:p>
        </p:txBody>
      </p:sp>
    </p:spTree>
    <p:extLst>
      <p:ext uri="{BB962C8B-B14F-4D97-AF65-F5344CB8AC3E}">
        <p14:creationId xmlns:p14="http://schemas.microsoft.com/office/powerpoint/2010/main" val="2770765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Products</a:t>
            </a:r>
            <a:r>
              <a:rPr lang="en-US" baseline="0" dirty="0"/>
              <a:t> in Transactive Systems</a:t>
            </a:r>
            <a:endParaRPr lang="en-US" dirty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2584769339"/>
              </p:ext>
            </p:extLst>
          </p:nvPr>
        </p:nvGraphicFramePr>
        <p:xfrm>
          <a:off x="457200" y="2286000"/>
          <a:ext cx="8229599" cy="3031832"/>
        </p:xfrm>
        <a:graphic>
          <a:graphicData uri="http://schemas.openxmlformats.org/drawingml/2006/table">
            <a:tbl>
              <a:tblPr/>
              <a:tblGrid>
                <a:gridCol w="1538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00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93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00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000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561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Products</a:t>
                      </a:r>
                    </a:p>
                  </a:txBody>
                  <a:tcPr marL="11927" marR="11927" marT="119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CIM</a:t>
                      </a:r>
                    </a:p>
                  </a:txBody>
                  <a:tcPr marL="11927" marR="11927" marT="119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PNW</a:t>
                      </a:r>
                    </a:p>
                  </a:txBody>
                  <a:tcPr marL="11927" marR="11927" marT="119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Power Matcher</a:t>
                      </a:r>
                    </a:p>
                  </a:txBody>
                  <a:tcPr marL="11927" marR="11927" marT="119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TeMIX</a:t>
                      </a:r>
                    </a:p>
                  </a:txBody>
                  <a:tcPr marL="11927" marR="11927" marT="119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CTS</a:t>
                      </a:r>
                    </a:p>
                  </a:txBody>
                  <a:tcPr marL="11927" marR="11927" marT="119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Power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Energy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9471">
                <a:tc>
                  <a:txBody>
                    <a:bodyPr/>
                    <a:lstStyle/>
                    <a:p>
                      <a:pPr algn="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Forward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Near term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Transport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Ancillary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Yes</a:t>
                      </a:r>
                    </a:p>
                  </a:txBody>
                  <a:tcPr marL="11927" marR="11927" marT="11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3348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Adapting to the 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For example PowerMatcher and CTS</a:t>
            </a:r>
          </a:p>
          <a:p>
            <a:pPr lvl="1"/>
            <a:r>
              <a:rPr lang="en-US" dirty="0"/>
              <a:t>PowerMatcher balances power across sets of devices</a:t>
            </a:r>
          </a:p>
          <a:p>
            <a:pPr lvl="1"/>
            <a:r>
              <a:rPr lang="en-US" dirty="0"/>
              <a:t>Exchanges supply &amp; demand curves</a:t>
            </a:r>
          </a:p>
          <a:p>
            <a:pPr lvl="2"/>
            <a:r>
              <a:rPr lang="en-US" dirty="0"/>
              <a:t>Can represent with CIM </a:t>
            </a:r>
            <a:r>
              <a:rPr lang="en-US" i="1" dirty="0"/>
              <a:t>offer curves</a:t>
            </a:r>
            <a:r>
              <a:rPr lang="en-US" dirty="0"/>
              <a:t> in CTS</a:t>
            </a:r>
          </a:p>
          <a:p>
            <a:pPr lvl="2"/>
            <a:r>
              <a:rPr lang="en-US" dirty="0"/>
              <a:t>Can instead represent with concurrent tenders</a:t>
            </a:r>
          </a:p>
          <a:p>
            <a:pPr lvl="2"/>
            <a:r>
              <a:rPr lang="en-US" dirty="0"/>
              <a:t>Timing and settlement cycles</a:t>
            </a:r>
          </a:p>
          <a:p>
            <a:pPr lvl="3"/>
            <a:r>
              <a:rPr lang="en-US" dirty="0"/>
              <a:t>PowerMatcher is </a:t>
            </a:r>
            <a:r>
              <a:rPr lang="en-US" i="1" dirty="0"/>
              <a:t>until something changes</a:t>
            </a:r>
            <a:endParaRPr lang="en-US" dirty="0"/>
          </a:p>
          <a:p>
            <a:pPr lvl="3"/>
            <a:r>
              <a:rPr lang="en-US" dirty="0"/>
              <a:t>CTS and most systems are cyclic with fixed nested intervals</a:t>
            </a:r>
          </a:p>
          <a:p>
            <a:pPr lvl="2"/>
            <a:r>
              <a:rPr lang="en-US" dirty="0"/>
              <a:t>Product definition is Power</a:t>
            </a:r>
          </a:p>
          <a:p>
            <a:r>
              <a:rPr lang="en-US" dirty="0"/>
              <a:t>See the </a:t>
            </a:r>
            <a:r>
              <a:rPr lang="en-US" dirty="0">
                <a:hlinkClick r:id="rId2"/>
              </a:rPr>
              <a:t>full report </a:t>
            </a:r>
            <a:r>
              <a:rPr lang="en-US" dirty="0"/>
              <a:t>and paper for other examples</a:t>
            </a:r>
          </a:p>
        </p:txBody>
      </p:sp>
    </p:spTree>
    <p:extLst>
      <p:ext uri="{BB962C8B-B14F-4D97-AF65-F5344CB8AC3E}">
        <p14:creationId xmlns:p14="http://schemas.microsoft.com/office/powerpoint/2010/main" val="2078206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457200" y="1676400"/>
            <a:ext cx="8229600" cy="4648200"/>
          </a:xfrm>
        </p:spPr>
        <p:txBody>
          <a:bodyPr/>
          <a:lstStyle/>
          <a:p>
            <a:r>
              <a:rPr lang="en-US" dirty="0">
                <a:latin typeface="Arial" charset="0"/>
              </a:rPr>
              <a:t>We’ve shown how</a:t>
            </a:r>
            <a:r>
              <a:rPr lang="en-US" baseline="0" dirty="0">
                <a:latin typeface="Arial" charset="0"/>
              </a:rPr>
              <a:t> to apply a small set of standardized Common Transactive Services to</a:t>
            </a:r>
          </a:p>
          <a:p>
            <a:pPr lvl="1"/>
            <a:r>
              <a:rPr lang="en-US" dirty="0">
                <a:latin typeface="Arial" charset="0"/>
              </a:rPr>
              <a:t>Guide</a:t>
            </a:r>
            <a:r>
              <a:rPr lang="en-US" baseline="0" dirty="0">
                <a:latin typeface="Arial" charset="0"/>
              </a:rPr>
              <a:t> interoperability</a:t>
            </a:r>
          </a:p>
          <a:p>
            <a:pPr lvl="1"/>
            <a:r>
              <a:rPr lang="en-US" baseline="0" dirty="0">
                <a:latin typeface="Arial" charset="0"/>
              </a:rPr>
              <a:t>Focus product definition</a:t>
            </a:r>
          </a:p>
          <a:p>
            <a:pPr lvl="0"/>
            <a:r>
              <a:rPr lang="en-US" dirty="0">
                <a:latin typeface="Arial" charset="0"/>
              </a:rPr>
              <a:t>The CTS</a:t>
            </a:r>
          </a:p>
          <a:p>
            <a:pPr lvl="1"/>
            <a:r>
              <a:rPr lang="en-US" dirty="0">
                <a:latin typeface="Arial" charset="0"/>
              </a:rPr>
              <a:t>Are easily automatable</a:t>
            </a:r>
          </a:p>
          <a:p>
            <a:pPr lvl="1"/>
            <a:r>
              <a:rPr lang="en-US" dirty="0">
                <a:latin typeface="Arial" charset="0"/>
              </a:rPr>
              <a:t>Keep standards of performance are with the transacting</a:t>
            </a:r>
            <a:r>
              <a:rPr lang="en-US" baseline="0" dirty="0">
                <a:latin typeface="Arial" charset="0"/>
              </a:rPr>
              <a:t> parties (GWAC TE Principles)</a:t>
            </a:r>
          </a:p>
          <a:p>
            <a:pPr lvl="1"/>
            <a:r>
              <a:rPr lang="en-US" dirty="0">
                <a:latin typeface="Arial" charset="0"/>
              </a:rPr>
              <a:t>Also s</a:t>
            </a:r>
            <a:r>
              <a:rPr lang="en-US" baseline="0" dirty="0">
                <a:latin typeface="Arial" charset="0"/>
              </a:rPr>
              <a:t>upport the TEA definitions of Transactive</a:t>
            </a:r>
            <a:r>
              <a:rPr lang="en-US" dirty="0">
                <a:latin typeface="Arial" charset="0"/>
              </a:rPr>
              <a:t> Energy</a:t>
            </a:r>
          </a:p>
          <a:p>
            <a:r>
              <a:rPr lang="en-US" dirty="0">
                <a:latin typeface="Arial" charset="0"/>
              </a:rPr>
              <a:t>Recommendation:</a:t>
            </a:r>
          </a:p>
          <a:p>
            <a:pPr lvl="1"/>
            <a:r>
              <a:rPr lang="en-US" dirty="0">
                <a:latin typeface="Arial" charset="0"/>
              </a:rPr>
              <a:t>Implementers, architects, and integrators of Transactive Energy Systems take advantage of the CTS to accelerate their work</a:t>
            </a:r>
          </a:p>
        </p:txBody>
      </p:sp>
    </p:spTree>
    <p:extLst>
      <p:ext uri="{BB962C8B-B14F-4D97-AF65-F5344CB8AC3E}">
        <p14:creationId xmlns:p14="http://schemas.microsoft.com/office/powerpoint/2010/main" val="2219997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MIX large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381000"/>
            <a:ext cx="3218474" cy="2487002"/>
          </a:xfrm>
          <a:prstGeom prst="rect">
            <a:avLst/>
          </a:prstGeom>
        </p:spPr>
      </p:pic>
      <p:pic>
        <p:nvPicPr>
          <p:cNvPr id="3" name="Picture 2" descr="TNOinnovationforlife-new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3581400"/>
            <a:ext cx="4178710" cy="1219200"/>
          </a:xfrm>
          <a:prstGeom prst="rect">
            <a:avLst/>
          </a:prstGeom>
        </p:spPr>
      </p:pic>
      <p:pic>
        <p:nvPicPr>
          <p:cNvPr id="4" name="Picture 3" descr="Alliand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524000"/>
            <a:ext cx="3505200" cy="1339567"/>
          </a:xfrm>
          <a:prstGeom prst="rect">
            <a:avLst/>
          </a:prstGeom>
        </p:spPr>
      </p:pic>
      <p:pic>
        <p:nvPicPr>
          <p:cNvPr id="5" name="Picture 4" descr="EML large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4572000"/>
            <a:ext cx="2377282" cy="165800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2000" y="3505200"/>
            <a:ext cx="2099553" cy="830997"/>
          </a:xfrm>
          <a:prstGeom prst="rect">
            <a:avLst/>
          </a:prstGeom>
          <a:solidFill>
            <a:srgbClr val="0000FF"/>
          </a:solidFill>
        </p:spPr>
        <p:txBody>
          <a:bodyPr wrap="none" rtlCol="0">
            <a:spAutoFit/>
          </a:bodyPr>
          <a:lstStyle/>
          <a:p>
            <a:r>
              <a:rPr lang="en-US" sz="4800" dirty="0" err="1">
                <a:solidFill>
                  <a:schemeClr val="bg1"/>
                </a:solidFill>
                <a:latin typeface="Arial Black"/>
                <a:cs typeface="Arial Black"/>
              </a:rPr>
              <a:t>MaCT</a:t>
            </a:r>
            <a:endParaRPr lang="en-US" sz="4800" dirty="0">
              <a:solidFill>
                <a:schemeClr val="bg1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9671930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1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92110372"/>
      </p:ext>
    </p:extLst>
  </p:cSld>
  <p:clrMapOvr>
    <a:masterClrMapping/>
  </p:clrMapOvr>
</p:sld>
</file>

<file path=ppt/theme/theme1.xml><?xml version="1.0" encoding="utf-8"?>
<a:theme xmlns:a="http://schemas.openxmlformats.org/drawingml/2006/main" name="GwacPresentationTemplate">
  <a:themeElements>
    <a:clrScheme name="GwacPresentation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wacPresentation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wacPresentation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wacPresentation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wacPresentation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wacPresentation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wacPresentation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wacPresentation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wacPresentation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wacPresentation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wacPresentation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wacPresentation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wacPresentation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wacPresentation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tion1.pptx" id="{4932675B-0B32-45FD-84A6-1CFA1ACCA71C}" vid="{4D22A2C5-2C3E-42F6-A4D1-1E77AFCFE949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D12D173384D84A8ED569BB97A732B0" ma:contentTypeVersion="0" ma:contentTypeDescription="Create a new document." ma:contentTypeScope="" ma:versionID="196c0c9c824551e07fdfec5f2d69ddbc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C2FB01A9-8F5A-4713-90C4-89949BFC7C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1979F943-B3F2-4D19-A4B7-ACB0F6FA0FD3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Presentation1</Template>
  <TotalTime>266</TotalTime>
  <Words>531</Words>
  <Application>Microsoft Office PowerPoint</Application>
  <PresentationFormat>On-screen Show (4:3)</PresentationFormat>
  <Paragraphs>129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ＭＳ Ｐゴシック</vt:lpstr>
      <vt:lpstr>Arial</vt:lpstr>
      <vt:lpstr>Arial Black</vt:lpstr>
      <vt:lpstr>Microsoft Sans Serif</vt:lpstr>
      <vt:lpstr>GwacPresentationTemplate</vt:lpstr>
      <vt:lpstr>PowerPoint Presentation</vt:lpstr>
      <vt:lpstr>Common Transactive Services</vt:lpstr>
      <vt:lpstr>Overview</vt:lpstr>
      <vt:lpstr>Purpose</vt:lpstr>
      <vt:lpstr>Common Transactive Services—Requirements</vt:lpstr>
      <vt:lpstr>Common Transactive Services— Definition </vt:lpstr>
      <vt:lpstr>Semantic and System Interoperation</vt:lpstr>
      <vt:lpstr>Transactive Systems</vt:lpstr>
      <vt:lpstr>Products in Transactive Systems</vt:lpstr>
      <vt:lpstr>Adapting to the CTS</vt:lpstr>
      <vt:lpstr>Conclusions</vt:lpstr>
      <vt:lpstr>PowerPoint Presentation</vt:lpstr>
      <vt:lpstr>Questions</vt:lpstr>
    </vt:vector>
  </TitlesOfParts>
  <Manager/>
  <Company>NIST TEC Common Transactive Services Team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Common Transactive Services TES2016</dc:title>
  <dc:subject/>
  <dc:creator>William Cox et al</dc:creator>
  <cp:keywords/>
  <dc:description/>
  <cp:lastModifiedBy>David Holmberg</cp:lastModifiedBy>
  <cp:revision>19</cp:revision>
  <cp:lastPrinted>2007-01-14T23:53:26Z</cp:lastPrinted>
  <dcterms:created xsi:type="dcterms:W3CDTF">2016-04-28T16:46:02Z</dcterms:created>
  <dcterms:modified xsi:type="dcterms:W3CDTF">2016-07-27T13:46:26Z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</vt:lpwstr>
  </property>
  <property fmtid="{D5CDD505-2E9C-101B-9397-08002B2CF9AE}" pid="3" name="Presenter">
    <vt:lpwstr>Steve Widergren</vt:lpwstr>
  </property>
  <property fmtid="{D5CDD505-2E9C-101B-9397-08002B2CF9AE}" pid="4" name="ContentTypeId">
    <vt:lpwstr>0x010100C6D12D173384D84A8ED569BB97A732B0</vt:lpwstr>
  </property>
  <property fmtid="{D5CDD505-2E9C-101B-9397-08002B2CF9AE}" pid="5" name="Meeting">
    <vt:lpwstr>49</vt:lpwstr>
  </property>
</Properties>
</file>