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1"/>
  </p:notesMasterIdLst>
  <p:handoutMasterIdLst>
    <p:handoutMasterId r:id="rId42"/>
  </p:handoutMasterIdLst>
  <p:sldIdLst>
    <p:sldId id="256" r:id="rId2"/>
    <p:sldId id="320" r:id="rId3"/>
    <p:sldId id="351" r:id="rId4"/>
    <p:sldId id="326" r:id="rId5"/>
    <p:sldId id="348" r:id="rId6"/>
    <p:sldId id="349" r:id="rId7"/>
    <p:sldId id="350" r:id="rId8"/>
    <p:sldId id="352" r:id="rId9"/>
    <p:sldId id="329" r:id="rId10"/>
    <p:sldId id="330" r:id="rId11"/>
    <p:sldId id="323" r:id="rId12"/>
    <p:sldId id="331" r:id="rId13"/>
    <p:sldId id="353" r:id="rId14"/>
    <p:sldId id="321" r:id="rId15"/>
    <p:sldId id="327" r:id="rId16"/>
    <p:sldId id="322" r:id="rId17"/>
    <p:sldId id="354" r:id="rId18"/>
    <p:sldId id="324" r:id="rId19"/>
    <p:sldId id="332" r:id="rId20"/>
    <p:sldId id="334" r:id="rId21"/>
    <p:sldId id="333" r:id="rId22"/>
    <p:sldId id="335" r:id="rId23"/>
    <p:sldId id="336" r:id="rId24"/>
    <p:sldId id="337" r:id="rId25"/>
    <p:sldId id="355" r:id="rId26"/>
    <p:sldId id="338" r:id="rId27"/>
    <p:sldId id="339" r:id="rId28"/>
    <p:sldId id="340" r:id="rId29"/>
    <p:sldId id="341" r:id="rId30"/>
    <p:sldId id="356" r:id="rId31"/>
    <p:sldId id="343" r:id="rId32"/>
    <p:sldId id="357" r:id="rId33"/>
    <p:sldId id="344" r:id="rId34"/>
    <p:sldId id="345" r:id="rId35"/>
    <p:sldId id="346" r:id="rId36"/>
    <p:sldId id="347" r:id="rId37"/>
    <p:sldId id="359" r:id="rId38"/>
    <p:sldId id="342" r:id="rId39"/>
    <p:sldId id="358" r:id="rId40"/>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charset="0"/>
        <a:ea typeface="ＭＳ Ｐゴシック" charset="-128"/>
        <a:cs typeface="Arial" charset="0"/>
      </a:defRPr>
    </a:lvl1pPr>
    <a:lvl2pPr marL="457200" algn="l" rtl="0" fontAlgn="base">
      <a:spcBef>
        <a:spcPct val="0"/>
      </a:spcBef>
      <a:spcAft>
        <a:spcPct val="0"/>
      </a:spcAft>
      <a:defRPr kumimoji="1"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kumimoji="1"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kumimoji="1"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kumimoji="1" kern="1200">
        <a:solidFill>
          <a:schemeClr val="tx1"/>
        </a:solidFill>
        <a:latin typeface="Arial" charset="0"/>
        <a:ea typeface="ＭＳ Ｐゴシック" charset="-128"/>
        <a:cs typeface="Arial" charset="0"/>
      </a:defRPr>
    </a:lvl5pPr>
    <a:lvl6pPr marL="2286000" algn="l" defTabSz="914400" rtl="0" eaLnBrk="1" latinLnBrk="0" hangingPunct="1">
      <a:defRPr kumimoji="1" kern="1200">
        <a:solidFill>
          <a:schemeClr val="tx1"/>
        </a:solidFill>
        <a:latin typeface="Arial" charset="0"/>
        <a:ea typeface="ＭＳ Ｐゴシック" charset="-128"/>
        <a:cs typeface="Arial" charset="0"/>
      </a:defRPr>
    </a:lvl6pPr>
    <a:lvl7pPr marL="2743200" algn="l" defTabSz="914400" rtl="0" eaLnBrk="1" latinLnBrk="0" hangingPunct="1">
      <a:defRPr kumimoji="1" kern="1200">
        <a:solidFill>
          <a:schemeClr val="tx1"/>
        </a:solidFill>
        <a:latin typeface="Arial" charset="0"/>
        <a:ea typeface="ＭＳ Ｐゴシック" charset="-128"/>
        <a:cs typeface="Arial" charset="0"/>
      </a:defRPr>
    </a:lvl7pPr>
    <a:lvl8pPr marL="3200400" algn="l" defTabSz="914400" rtl="0" eaLnBrk="1" latinLnBrk="0" hangingPunct="1">
      <a:defRPr kumimoji="1" kern="1200">
        <a:solidFill>
          <a:schemeClr val="tx1"/>
        </a:solidFill>
        <a:latin typeface="Arial" charset="0"/>
        <a:ea typeface="ＭＳ Ｐゴシック" charset="-128"/>
        <a:cs typeface="Arial" charset="0"/>
      </a:defRPr>
    </a:lvl8pPr>
    <a:lvl9pPr marL="3657600" algn="l" defTabSz="914400" rtl="0" eaLnBrk="1" latinLnBrk="0" hangingPunct="1">
      <a:defRPr kumimoji="1" kern="1200">
        <a:solidFill>
          <a:schemeClr val="tx1"/>
        </a:solidFill>
        <a:latin typeface="Arial" charset="0"/>
        <a:ea typeface="ＭＳ Ｐゴシック"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225E18"/>
    <a:srgbClr val="0C4B9D"/>
    <a:srgbClr val="369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43" autoAdjust="0"/>
  </p:normalViewPr>
  <p:slideViewPr>
    <p:cSldViewPr snapToGrid="0">
      <p:cViewPr>
        <p:scale>
          <a:sx n="75" d="100"/>
          <a:sy n="75" d="100"/>
        </p:scale>
        <p:origin x="-2580" y="-870"/>
      </p:cViewPr>
      <p:guideLst>
        <p:guide orient="horz" pos="1353"/>
        <p:guide orient="horz" pos="2020"/>
        <p:guide orient="horz" pos="3427"/>
        <p:guide orient="horz" pos="3078"/>
        <p:guide orient="horz" pos="3764"/>
        <p:guide orient="horz" pos="1683"/>
        <p:guide orient="horz" pos="2369"/>
        <p:guide orient="horz" pos="2712"/>
        <p:guide pos="622"/>
        <p:guide pos="830"/>
        <p:guide pos="1875"/>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2574"/>
    </p:cViewPr>
  </p:sorterViewPr>
  <p:notesViewPr>
    <p:cSldViewPr snapToGrid="0">
      <p:cViewPr varScale="1">
        <p:scale>
          <a:sx n="88" d="100"/>
          <a:sy n="88" d="100"/>
        </p:scale>
        <p:origin x="-11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hox\Documents\Presentations\Facts%20and%20Figures\Facts%20char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spPr>
            <a:solidFill>
              <a:srgbClr val="369226"/>
            </a:solidFill>
          </c:spPr>
          <c:invertIfNegative val="0"/>
          <c:dLbls>
            <c:spPr>
              <a:noFill/>
              <a:ln>
                <a:noFill/>
              </a:ln>
              <a:effectLst/>
            </c:spPr>
            <c:txPr>
              <a:bodyPr/>
              <a:lstStyle/>
              <a:p>
                <a:pPr>
                  <a:defRPr b="1"/>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Members!$A$2:$L$2</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Members!$A$3:$L$3</c:f>
              <c:numCache>
                <c:formatCode>General</c:formatCode>
                <c:ptCount val="12"/>
                <c:pt idx="0">
                  <c:v>10</c:v>
                </c:pt>
                <c:pt idx="1">
                  <c:v>0</c:v>
                </c:pt>
                <c:pt idx="2">
                  <c:v>0</c:v>
                </c:pt>
                <c:pt idx="3">
                  <c:v>1</c:v>
                </c:pt>
                <c:pt idx="4">
                  <c:v>28</c:v>
                </c:pt>
                <c:pt idx="5">
                  <c:v>27</c:v>
                </c:pt>
                <c:pt idx="6">
                  <c:v>43</c:v>
                </c:pt>
                <c:pt idx="7">
                  <c:v>31</c:v>
                </c:pt>
                <c:pt idx="8">
                  <c:v>46</c:v>
                </c:pt>
                <c:pt idx="9">
                  <c:v>41</c:v>
                </c:pt>
                <c:pt idx="10">
                  <c:v>70</c:v>
                </c:pt>
                <c:pt idx="11">
                  <c:v>55</c:v>
                </c:pt>
              </c:numCache>
            </c:numRef>
          </c:val>
        </c:ser>
        <c:ser>
          <c:idx val="1"/>
          <c:order val="1"/>
          <c:spPr>
            <a:solidFill>
              <a:srgbClr val="0C4B9D"/>
            </a:solidFill>
            <a:ln>
              <a:solidFill>
                <a:srgbClr val="0C4B9D"/>
              </a:solidFill>
            </a:ln>
          </c:spPr>
          <c:invertIfNegative val="0"/>
          <c:dLbls>
            <c:spPr>
              <a:noFill/>
              <a:ln>
                <a:noFill/>
              </a:ln>
              <a:effectLst/>
            </c:spPr>
            <c:txPr>
              <a:bodyPr/>
              <a:lstStyle/>
              <a:p>
                <a:pPr>
                  <a:defRPr b="1"/>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Members!$A$4:$L$4</c:f>
              <c:numCache>
                <c:formatCode>General</c:formatCode>
                <c:ptCount val="12"/>
                <c:pt idx="0">
                  <c:v>85</c:v>
                </c:pt>
                <c:pt idx="1">
                  <c:v>78</c:v>
                </c:pt>
                <c:pt idx="2">
                  <c:v>77</c:v>
                </c:pt>
                <c:pt idx="3">
                  <c:v>76</c:v>
                </c:pt>
                <c:pt idx="4">
                  <c:v>84</c:v>
                </c:pt>
                <c:pt idx="5">
                  <c:v>107</c:v>
                </c:pt>
                <c:pt idx="6">
                  <c:v>147</c:v>
                </c:pt>
                <c:pt idx="7">
                  <c:v>175</c:v>
                </c:pt>
                <c:pt idx="8">
                  <c:v>216</c:v>
                </c:pt>
                <c:pt idx="9">
                  <c:v>247</c:v>
                </c:pt>
                <c:pt idx="10">
                  <c:v>297</c:v>
                </c:pt>
                <c:pt idx="11">
                  <c:v>332</c:v>
                </c:pt>
              </c:numCache>
            </c:numRef>
          </c:val>
        </c:ser>
        <c:dLbls>
          <c:showLegendKey val="0"/>
          <c:showVal val="0"/>
          <c:showCatName val="0"/>
          <c:showSerName val="0"/>
          <c:showPercent val="0"/>
          <c:showBubbleSize val="0"/>
        </c:dLbls>
        <c:gapWidth val="150"/>
        <c:shape val="box"/>
        <c:axId val="80296576"/>
        <c:axId val="80327040"/>
        <c:axId val="0"/>
      </c:bar3DChart>
      <c:catAx>
        <c:axId val="80296576"/>
        <c:scaling>
          <c:orientation val="minMax"/>
        </c:scaling>
        <c:delete val="0"/>
        <c:axPos val="b"/>
        <c:numFmt formatCode="General" sourceLinked="1"/>
        <c:majorTickMark val="out"/>
        <c:minorTickMark val="none"/>
        <c:tickLblPos val="nextTo"/>
        <c:crossAx val="80327040"/>
        <c:crosses val="autoZero"/>
        <c:auto val="1"/>
        <c:lblAlgn val="ctr"/>
        <c:lblOffset val="100"/>
        <c:noMultiLvlLbl val="0"/>
      </c:catAx>
      <c:valAx>
        <c:axId val="80327040"/>
        <c:scaling>
          <c:orientation val="minMax"/>
        </c:scaling>
        <c:delete val="0"/>
        <c:axPos val="l"/>
        <c:numFmt formatCode="General" sourceLinked="1"/>
        <c:majorTickMark val="out"/>
        <c:minorTickMark val="none"/>
        <c:tickLblPos val="nextTo"/>
        <c:crossAx val="80296576"/>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0.48148</cdr:x>
      <cdr:y>0.18196</cdr:y>
    </cdr:from>
    <cdr:to>
      <cdr:x>0.57984</cdr:x>
      <cdr:y>0.27663</cdr:y>
    </cdr:to>
    <cdr:sp macro="" textlink="">
      <cdr:nvSpPr>
        <cdr:cNvPr id="2" name="Rounded Rectangular Callout 10"/>
        <cdr:cNvSpPr/>
      </cdr:nvSpPr>
      <cdr:spPr>
        <a:xfrm xmlns:a="http://schemas.openxmlformats.org/drawingml/2006/main">
          <a:off x="4229812" y="911761"/>
          <a:ext cx="864108" cy="474408"/>
        </a:xfrm>
        <a:prstGeom xmlns:a="http://schemas.openxmlformats.org/drawingml/2006/main" prst="wedgeRoundRectCallout">
          <a:avLst>
            <a:gd name="adj1" fmla="val 313626"/>
            <a:gd name="adj2" fmla="val -86325"/>
            <a:gd name="adj3" fmla="val 16667"/>
          </a:avLst>
        </a:prstGeom>
        <a:solidFill xmlns:a="http://schemas.openxmlformats.org/drawingml/2006/main">
          <a:schemeClr val="accent1">
            <a:lumMod val="75000"/>
            <a:alpha val="5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r>
            <a:rPr lang="en-US" altLang="ja-JP" dirty="0" smtClean="0">
              <a:solidFill>
                <a:sysClr val="windowText" lastClr="000000"/>
              </a:solidFill>
            </a:rPr>
            <a:t>KNX</a:t>
          </a:r>
          <a:r>
            <a:rPr lang="ja-JP" altLang="en-US" dirty="0" smtClean="0">
              <a:solidFill>
                <a:sysClr val="windowText" lastClr="000000"/>
              </a:solidFill>
            </a:rPr>
            <a:t>協会の会員数</a:t>
          </a:r>
          <a:endParaRPr lang="nl-BE"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kumimoji="0" sz="1200">
                <a:ea typeface="+mn-ea"/>
              </a:defRPr>
            </a:lvl1pPr>
          </a:lstStyle>
          <a:p>
            <a:pPr>
              <a:defRPr/>
            </a:pPr>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ea typeface="+mn-ea"/>
              </a:defRPr>
            </a:lvl1pPr>
          </a:lstStyle>
          <a:p>
            <a:pPr>
              <a:defRPr/>
            </a:pPr>
            <a:fld id="{6D945CF7-63F8-4EC0-BAA6-AE5D207C0925}" type="datetimeFigureOut">
              <a:rPr lang="de-DE"/>
              <a:pPr>
                <a:defRPr/>
              </a:pPr>
              <a:t>22.02.2015</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kumimoji="0" sz="1200">
                <a:ea typeface="+mn-ea"/>
              </a:defRPr>
            </a:lvl1pPr>
          </a:lstStyle>
          <a:p>
            <a:pPr>
              <a:defRPr/>
            </a:pPr>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ea typeface="+mn-ea"/>
              </a:defRPr>
            </a:lvl1pPr>
          </a:lstStyle>
          <a:p>
            <a:pPr>
              <a:defRPr/>
            </a:pPr>
            <a:fld id="{C91B5345-D285-4720-989D-CB0C903C4124}" type="slidenum">
              <a:rPr lang="de-DE"/>
              <a:pPr>
                <a:defRPr/>
              </a:pPr>
              <a:t>‹#›</a:t>
            </a:fld>
            <a:endParaRPr lang="de-DE"/>
          </a:p>
        </p:txBody>
      </p:sp>
    </p:spTree>
    <p:extLst>
      <p:ext uri="{BB962C8B-B14F-4D97-AF65-F5344CB8AC3E}">
        <p14:creationId xmlns:p14="http://schemas.microsoft.com/office/powerpoint/2010/main" val="3337237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mn-ea"/>
              </a:defRPr>
            </a:lvl1pPr>
          </a:lstStyle>
          <a:p>
            <a:pPr>
              <a:defRPr/>
            </a:pPr>
            <a:endParaRPr lang="de-DE"/>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ea typeface="+mn-ea"/>
              </a:defRPr>
            </a:lvl1pPr>
          </a:lstStyle>
          <a:p>
            <a:pPr>
              <a:defRPr/>
            </a:pPr>
            <a:endParaRPr lang="de-DE"/>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a typeface="+mn-ea"/>
              </a:defRPr>
            </a:lvl1pPr>
          </a:lstStyle>
          <a:p>
            <a:pPr>
              <a:defRPr/>
            </a:pPr>
            <a:endParaRPr lang="de-DE"/>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a typeface="+mn-ea"/>
              </a:defRPr>
            </a:lvl1pPr>
          </a:lstStyle>
          <a:p>
            <a:pPr>
              <a:defRPr/>
            </a:pPr>
            <a:fld id="{D8EAAEA7-B9DD-48DB-B684-EBE9393C5CA3}" type="slidenum">
              <a:rPr lang="en-US"/>
              <a:pPr>
                <a:defRPr/>
              </a:pPr>
              <a:t>‹#›</a:t>
            </a:fld>
            <a:endParaRPr lang="en-US"/>
          </a:p>
        </p:txBody>
      </p:sp>
    </p:spTree>
    <p:extLst>
      <p:ext uri="{BB962C8B-B14F-4D97-AF65-F5344CB8AC3E}">
        <p14:creationId xmlns:p14="http://schemas.microsoft.com/office/powerpoint/2010/main" val="3204034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p:txBody>
          <a:bodyPr/>
          <a:lstStyle/>
          <a:p>
            <a:pPr>
              <a:defRPr/>
            </a:pPr>
            <a:fld id="{1A716967-4404-473F-B893-5B8BE000EC1B}" type="slidenum">
              <a:rPr lang="en-US" altLang="ja-JP" smtClean="0"/>
              <a:pPr>
                <a:defRPr/>
              </a:pPr>
              <a:t>1</a:t>
            </a:fld>
            <a:endParaRPr lang="en-US" altLang="ja-JP"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48100" y="8680450"/>
            <a:ext cx="3000375" cy="495300"/>
          </a:xfrm>
          <a:prstGeom prst="rect">
            <a:avLst/>
          </a:prstGeom>
          <a:noFill/>
          <a:ln w="9525">
            <a:noFill/>
            <a:miter lim="800000"/>
            <a:headEnd/>
            <a:tailEnd/>
          </a:ln>
        </p:spPr>
        <p:txBody>
          <a:bodyPr lIns="87321" tIns="43660" rIns="87321" bIns="43660" anchor="b"/>
          <a:lstStyle/>
          <a:p>
            <a:pPr algn="r" defTabSz="873125" eaLnBrk="0" hangingPunct="0"/>
            <a:fld id="{9C437D06-0506-447D-A0C5-E4409E32367E}" type="slidenum">
              <a:rPr kumimoji="0" lang="ja-JP" altLang="de-DE" sz="1200"/>
              <a:pPr algn="r" defTabSz="873125" eaLnBrk="0" hangingPunct="0"/>
              <a:t>37</a:t>
            </a:fld>
            <a:endParaRPr kumimoji="0" lang="de-DE" altLang="ja-JP" sz="1200"/>
          </a:p>
        </p:txBody>
      </p:sp>
      <p:sp>
        <p:nvSpPr>
          <p:cNvPr id="39938" name="Rectangle 2"/>
          <p:cNvSpPr>
            <a:spLocks noGrp="1" noRot="1" noChangeAspect="1" noChangeArrowheads="1" noTextEdit="1"/>
          </p:cNvSpPr>
          <p:nvPr>
            <p:ph type="sldImg"/>
          </p:nvPr>
        </p:nvSpPr>
        <p:spPr>
          <a:xfrm>
            <a:off x="1166813" y="695325"/>
            <a:ext cx="4524375" cy="3394075"/>
          </a:xfrm>
          <a:ln/>
        </p:spPr>
      </p:sp>
      <p:sp>
        <p:nvSpPr>
          <p:cNvPr id="39939" name="Rectangle 3"/>
          <p:cNvSpPr>
            <a:spLocks noGrp="1" noChangeArrowheads="1"/>
          </p:cNvSpPr>
          <p:nvPr>
            <p:ph type="body" idx="1"/>
          </p:nvPr>
        </p:nvSpPr>
        <p:spPr>
          <a:xfrm>
            <a:off x="935038" y="4365625"/>
            <a:ext cx="4987925" cy="4084638"/>
          </a:xfrm>
          <a:noFill/>
          <a:ln/>
        </p:spPr>
        <p:txBody>
          <a:bodyPr lIns="87321" tIns="43660" rIns="87321" bIns="43660"/>
          <a:lstStyle/>
          <a:p>
            <a:endParaRPr lang="de-DE"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48100" y="8680450"/>
            <a:ext cx="3000375" cy="495300"/>
          </a:xfrm>
          <a:prstGeom prst="rect">
            <a:avLst/>
          </a:prstGeom>
          <a:noFill/>
          <a:ln w="9525">
            <a:noFill/>
            <a:miter lim="800000"/>
            <a:headEnd/>
            <a:tailEnd/>
          </a:ln>
        </p:spPr>
        <p:txBody>
          <a:bodyPr lIns="87321" tIns="43660" rIns="87321" bIns="43660" anchor="b"/>
          <a:lstStyle/>
          <a:p>
            <a:pPr algn="r" defTabSz="873125" eaLnBrk="0" hangingPunct="0"/>
            <a:fld id="{9C437D06-0506-447D-A0C5-E4409E32367E}" type="slidenum">
              <a:rPr kumimoji="0" lang="ja-JP" altLang="de-DE" sz="1200"/>
              <a:pPr algn="r" defTabSz="873125" eaLnBrk="0" hangingPunct="0"/>
              <a:t>2</a:t>
            </a:fld>
            <a:endParaRPr kumimoji="0" lang="de-DE" altLang="ja-JP" sz="1200"/>
          </a:p>
        </p:txBody>
      </p:sp>
      <p:sp>
        <p:nvSpPr>
          <p:cNvPr id="39938" name="Rectangle 2"/>
          <p:cNvSpPr>
            <a:spLocks noGrp="1" noRot="1" noChangeAspect="1" noChangeArrowheads="1" noTextEdit="1"/>
          </p:cNvSpPr>
          <p:nvPr>
            <p:ph type="sldImg"/>
          </p:nvPr>
        </p:nvSpPr>
        <p:spPr>
          <a:xfrm>
            <a:off x="1166813" y="695325"/>
            <a:ext cx="4524375" cy="3394075"/>
          </a:xfrm>
          <a:ln/>
        </p:spPr>
      </p:sp>
      <p:sp>
        <p:nvSpPr>
          <p:cNvPr id="39939" name="Rectangle 3"/>
          <p:cNvSpPr>
            <a:spLocks noGrp="1" noChangeArrowheads="1"/>
          </p:cNvSpPr>
          <p:nvPr>
            <p:ph type="body" idx="1"/>
          </p:nvPr>
        </p:nvSpPr>
        <p:spPr>
          <a:xfrm>
            <a:off x="935038" y="4365625"/>
            <a:ext cx="4987925" cy="4084638"/>
          </a:xfrm>
          <a:noFill/>
          <a:ln/>
        </p:spPr>
        <p:txBody>
          <a:bodyPr lIns="87321" tIns="43660" rIns="87321" bIns="43660"/>
          <a:lstStyle/>
          <a:p>
            <a:endParaRPr lang="de-DE"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48100" y="8680450"/>
            <a:ext cx="3000375" cy="495300"/>
          </a:xfrm>
          <a:prstGeom prst="rect">
            <a:avLst/>
          </a:prstGeom>
          <a:noFill/>
          <a:ln w="9525">
            <a:noFill/>
            <a:miter lim="800000"/>
            <a:headEnd/>
            <a:tailEnd/>
          </a:ln>
        </p:spPr>
        <p:txBody>
          <a:bodyPr lIns="87321" tIns="43660" rIns="87321" bIns="43660" anchor="b"/>
          <a:lstStyle/>
          <a:p>
            <a:pPr algn="r" defTabSz="873125" eaLnBrk="0" hangingPunct="0"/>
            <a:fld id="{9C437D06-0506-447D-A0C5-E4409E32367E}" type="slidenum">
              <a:rPr kumimoji="0" lang="ja-JP" altLang="de-DE" sz="1200"/>
              <a:pPr algn="r" defTabSz="873125" eaLnBrk="0" hangingPunct="0"/>
              <a:t>3</a:t>
            </a:fld>
            <a:endParaRPr kumimoji="0" lang="de-DE" altLang="ja-JP" sz="1200"/>
          </a:p>
        </p:txBody>
      </p:sp>
      <p:sp>
        <p:nvSpPr>
          <p:cNvPr id="39938" name="Rectangle 2"/>
          <p:cNvSpPr>
            <a:spLocks noGrp="1" noRot="1" noChangeAspect="1" noChangeArrowheads="1" noTextEdit="1"/>
          </p:cNvSpPr>
          <p:nvPr>
            <p:ph type="sldImg"/>
          </p:nvPr>
        </p:nvSpPr>
        <p:spPr>
          <a:xfrm>
            <a:off x="1166813" y="695325"/>
            <a:ext cx="4524375" cy="3394075"/>
          </a:xfrm>
          <a:ln/>
        </p:spPr>
      </p:sp>
      <p:sp>
        <p:nvSpPr>
          <p:cNvPr id="39939" name="Rectangle 3"/>
          <p:cNvSpPr>
            <a:spLocks noGrp="1" noChangeArrowheads="1"/>
          </p:cNvSpPr>
          <p:nvPr>
            <p:ph type="body" idx="1"/>
          </p:nvPr>
        </p:nvSpPr>
        <p:spPr>
          <a:xfrm>
            <a:off x="935038" y="4365625"/>
            <a:ext cx="4987925" cy="4084638"/>
          </a:xfrm>
          <a:noFill/>
          <a:ln/>
        </p:spPr>
        <p:txBody>
          <a:bodyPr lIns="87321" tIns="43660" rIns="87321" bIns="43660"/>
          <a:lstStyle/>
          <a:p>
            <a:endParaRPr lang="de-DE"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48100" y="8680450"/>
            <a:ext cx="3000375" cy="495300"/>
          </a:xfrm>
          <a:prstGeom prst="rect">
            <a:avLst/>
          </a:prstGeom>
          <a:noFill/>
          <a:ln w="9525">
            <a:noFill/>
            <a:miter lim="800000"/>
            <a:headEnd/>
            <a:tailEnd/>
          </a:ln>
        </p:spPr>
        <p:txBody>
          <a:bodyPr lIns="87321" tIns="43660" rIns="87321" bIns="43660" anchor="b"/>
          <a:lstStyle/>
          <a:p>
            <a:pPr algn="r" defTabSz="873125" eaLnBrk="0" hangingPunct="0"/>
            <a:fld id="{9C437D06-0506-447D-A0C5-E4409E32367E}" type="slidenum">
              <a:rPr kumimoji="0" lang="ja-JP" altLang="de-DE" sz="1200"/>
              <a:pPr algn="r" defTabSz="873125" eaLnBrk="0" hangingPunct="0"/>
              <a:t>8</a:t>
            </a:fld>
            <a:endParaRPr kumimoji="0" lang="de-DE" altLang="ja-JP" sz="1200"/>
          </a:p>
        </p:txBody>
      </p:sp>
      <p:sp>
        <p:nvSpPr>
          <p:cNvPr id="39938" name="Rectangle 2"/>
          <p:cNvSpPr>
            <a:spLocks noGrp="1" noRot="1" noChangeAspect="1" noChangeArrowheads="1" noTextEdit="1"/>
          </p:cNvSpPr>
          <p:nvPr>
            <p:ph type="sldImg"/>
          </p:nvPr>
        </p:nvSpPr>
        <p:spPr>
          <a:xfrm>
            <a:off x="1166813" y="695325"/>
            <a:ext cx="4524375" cy="3394075"/>
          </a:xfrm>
          <a:ln/>
        </p:spPr>
      </p:sp>
      <p:sp>
        <p:nvSpPr>
          <p:cNvPr id="39939" name="Rectangle 3"/>
          <p:cNvSpPr>
            <a:spLocks noGrp="1" noChangeArrowheads="1"/>
          </p:cNvSpPr>
          <p:nvPr>
            <p:ph type="body" idx="1"/>
          </p:nvPr>
        </p:nvSpPr>
        <p:spPr>
          <a:xfrm>
            <a:off x="935038" y="4365625"/>
            <a:ext cx="4987925" cy="4084638"/>
          </a:xfrm>
          <a:noFill/>
          <a:ln/>
        </p:spPr>
        <p:txBody>
          <a:bodyPr lIns="87321" tIns="43660" rIns="87321" bIns="43660"/>
          <a:lstStyle/>
          <a:p>
            <a:endParaRPr lang="de-DE"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48100" y="8680450"/>
            <a:ext cx="3000375" cy="495300"/>
          </a:xfrm>
          <a:prstGeom prst="rect">
            <a:avLst/>
          </a:prstGeom>
          <a:noFill/>
          <a:ln w="9525">
            <a:noFill/>
            <a:miter lim="800000"/>
            <a:headEnd/>
            <a:tailEnd/>
          </a:ln>
        </p:spPr>
        <p:txBody>
          <a:bodyPr lIns="87321" tIns="43660" rIns="87321" bIns="43660" anchor="b"/>
          <a:lstStyle/>
          <a:p>
            <a:pPr algn="r" defTabSz="873125" eaLnBrk="0" hangingPunct="0"/>
            <a:fld id="{9C437D06-0506-447D-A0C5-E4409E32367E}" type="slidenum">
              <a:rPr kumimoji="0" lang="ja-JP" altLang="de-DE" sz="1200"/>
              <a:pPr algn="r" defTabSz="873125" eaLnBrk="0" hangingPunct="0"/>
              <a:t>13</a:t>
            </a:fld>
            <a:endParaRPr kumimoji="0" lang="de-DE" altLang="ja-JP" sz="1200"/>
          </a:p>
        </p:txBody>
      </p:sp>
      <p:sp>
        <p:nvSpPr>
          <p:cNvPr id="39938" name="Rectangle 2"/>
          <p:cNvSpPr>
            <a:spLocks noGrp="1" noRot="1" noChangeAspect="1" noChangeArrowheads="1" noTextEdit="1"/>
          </p:cNvSpPr>
          <p:nvPr>
            <p:ph type="sldImg"/>
          </p:nvPr>
        </p:nvSpPr>
        <p:spPr>
          <a:xfrm>
            <a:off x="1166813" y="695325"/>
            <a:ext cx="4524375" cy="3394075"/>
          </a:xfrm>
          <a:ln/>
        </p:spPr>
      </p:sp>
      <p:sp>
        <p:nvSpPr>
          <p:cNvPr id="39939" name="Rectangle 3"/>
          <p:cNvSpPr>
            <a:spLocks noGrp="1" noChangeArrowheads="1"/>
          </p:cNvSpPr>
          <p:nvPr>
            <p:ph type="body" idx="1"/>
          </p:nvPr>
        </p:nvSpPr>
        <p:spPr>
          <a:xfrm>
            <a:off x="935038" y="4365625"/>
            <a:ext cx="4987925" cy="4084638"/>
          </a:xfrm>
          <a:noFill/>
          <a:ln/>
        </p:spPr>
        <p:txBody>
          <a:bodyPr lIns="87321" tIns="43660" rIns="87321" bIns="43660"/>
          <a:lstStyle/>
          <a:p>
            <a:endParaRPr lang="de-DE"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48100" y="8680450"/>
            <a:ext cx="3000375" cy="495300"/>
          </a:xfrm>
          <a:prstGeom prst="rect">
            <a:avLst/>
          </a:prstGeom>
          <a:noFill/>
          <a:ln w="9525">
            <a:noFill/>
            <a:miter lim="800000"/>
            <a:headEnd/>
            <a:tailEnd/>
          </a:ln>
        </p:spPr>
        <p:txBody>
          <a:bodyPr lIns="87321" tIns="43660" rIns="87321" bIns="43660" anchor="b"/>
          <a:lstStyle/>
          <a:p>
            <a:pPr algn="r" defTabSz="873125" eaLnBrk="0" hangingPunct="0"/>
            <a:fld id="{9C437D06-0506-447D-A0C5-E4409E32367E}" type="slidenum">
              <a:rPr kumimoji="0" lang="ja-JP" altLang="de-DE" sz="1200"/>
              <a:pPr algn="r" defTabSz="873125" eaLnBrk="0" hangingPunct="0"/>
              <a:t>17</a:t>
            </a:fld>
            <a:endParaRPr kumimoji="0" lang="de-DE" altLang="ja-JP" sz="1200"/>
          </a:p>
        </p:txBody>
      </p:sp>
      <p:sp>
        <p:nvSpPr>
          <p:cNvPr id="39938" name="Rectangle 2"/>
          <p:cNvSpPr>
            <a:spLocks noGrp="1" noRot="1" noChangeAspect="1" noChangeArrowheads="1" noTextEdit="1"/>
          </p:cNvSpPr>
          <p:nvPr>
            <p:ph type="sldImg"/>
          </p:nvPr>
        </p:nvSpPr>
        <p:spPr>
          <a:xfrm>
            <a:off x="1166813" y="695325"/>
            <a:ext cx="4524375" cy="3394075"/>
          </a:xfrm>
          <a:ln/>
        </p:spPr>
      </p:sp>
      <p:sp>
        <p:nvSpPr>
          <p:cNvPr id="39939" name="Rectangle 3"/>
          <p:cNvSpPr>
            <a:spLocks noGrp="1" noChangeArrowheads="1"/>
          </p:cNvSpPr>
          <p:nvPr>
            <p:ph type="body" idx="1"/>
          </p:nvPr>
        </p:nvSpPr>
        <p:spPr>
          <a:xfrm>
            <a:off x="935038" y="4365625"/>
            <a:ext cx="4987925" cy="4084638"/>
          </a:xfrm>
          <a:noFill/>
          <a:ln/>
        </p:spPr>
        <p:txBody>
          <a:bodyPr lIns="87321" tIns="43660" rIns="87321" bIns="43660"/>
          <a:lstStyle/>
          <a:p>
            <a:endParaRPr lang="de-DE"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48100" y="8680450"/>
            <a:ext cx="3000375" cy="495300"/>
          </a:xfrm>
          <a:prstGeom prst="rect">
            <a:avLst/>
          </a:prstGeom>
          <a:noFill/>
          <a:ln w="9525">
            <a:noFill/>
            <a:miter lim="800000"/>
            <a:headEnd/>
            <a:tailEnd/>
          </a:ln>
        </p:spPr>
        <p:txBody>
          <a:bodyPr lIns="87321" tIns="43660" rIns="87321" bIns="43660" anchor="b"/>
          <a:lstStyle/>
          <a:p>
            <a:pPr algn="r" defTabSz="873125" eaLnBrk="0" hangingPunct="0"/>
            <a:fld id="{9C437D06-0506-447D-A0C5-E4409E32367E}" type="slidenum">
              <a:rPr kumimoji="0" lang="ja-JP" altLang="de-DE" sz="1200"/>
              <a:pPr algn="r" defTabSz="873125" eaLnBrk="0" hangingPunct="0"/>
              <a:t>25</a:t>
            </a:fld>
            <a:endParaRPr kumimoji="0" lang="de-DE" altLang="ja-JP" sz="1200"/>
          </a:p>
        </p:txBody>
      </p:sp>
      <p:sp>
        <p:nvSpPr>
          <p:cNvPr id="39938" name="Rectangle 2"/>
          <p:cNvSpPr>
            <a:spLocks noGrp="1" noRot="1" noChangeAspect="1" noChangeArrowheads="1" noTextEdit="1"/>
          </p:cNvSpPr>
          <p:nvPr>
            <p:ph type="sldImg"/>
          </p:nvPr>
        </p:nvSpPr>
        <p:spPr>
          <a:xfrm>
            <a:off x="1166813" y="695325"/>
            <a:ext cx="4524375" cy="3394075"/>
          </a:xfrm>
          <a:ln/>
        </p:spPr>
      </p:sp>
      <p:sp>
        <p:nvSpPr>
          <p:cNvPr id="39939" name="Rectangle 3"/>
          <p:cNvSpPr>
            <a:spLocks noGrp="1" noChangeArrowheads="1"/>
          </p:cNvSpPr>
          <p:nvPr>
            <p:ph type="body" idx="1"/>
          </p:nvPr>
        </p:nvSpPr>
        <p:spPr>
          <a:xfrm>
            <a:off x="935038" y="4365625"/>
            <a:ext cx="4987925" cy="4084638"/>
          </a:xfrm>
          <a:noFill/>
          <a:ln/>
        </p:spPr>
        <p:txBody>
          <a:bodyPr lIns="87321" tIns="43660" rIns="87321" bIns="43660"/>
          <a:lstStyle/>
          <a:p>
            <a:endParaRPr lang="de-DE"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48100" y="8680450"/>
            <a:ext cx="3000375" cy="495300"/>
          </a:xfrm>
          <a:prstGeom prst="rect">
            <a:avLst/>
          </a:prstGeom>
          <a:noFill/>
          <a:ln w="9525">
            <a:noFill/>
            <a:miter lim="800000"/>
            <a:headEnd/>
            <a:tailEnd/>
          </a:ln>
        </p:spPr>
        <p:txBody>
          <a:bodyPr lIns="87321" tIns="43660" rIns="87321" bIns="43660" anchor="b"/>
          <a:lstStyle/>
          <a:p>
            <a:pPr algn="r" defTabSz="873125" eaLnBrk="0" hangingPunct="0"/>
            <a:fld id="{9C437D06-0506-447D-A0C5-E4409E32367E}" type="slidenum">
              <a:rPr kumimoji="0" lang="ja-JP" altLang="de-DE" sz="1200"/>
              <a:pPr algn="r" defTabSz="873125" eaLnBrk="0" hangingPunct="0"/>
              <a:t>30</a:t>
            </a:fld>
            <a:endParaRPr kumimoji="0" lang="de-DE" altLang="ja-JP" sz="1200"/>
          </a:p>
        </p:txBody>
      </p:sp>
      <p:sp>
        <p:nvSpPr>
          <p:cNvPr id="39938" name="Rectangle 2"/>
          <p:cNvSpPr>
            <a:spLocks noGrp="1" noRot="1" noChangeAspect="1" noChangeArrowheads="1" noTextEdit="1"/>
          </p:cNvSpPr>
          <p:nvPr>
            <p:ph type="sldImg"/>
          </p:nvPr>
        </p:nvSpPr>
        <p:spPr>
          <a:xfrm>
            <a:off x="1166813" y="695325"/>
            <a:ext cx="4524375" cy="3394075"/>
          </a:xfrm>
          <a:ln/>
        </p:spPr>
      </p:sp>
      <p:sp>
        <p:nvSpPr>
          <p:cNvPr id="39939" name="Rectangle 3"/>
          <p:cNvSpPr>
            <a:spLocks noGrp="1" noChangeArrowheads="1"/>
          </p:cNvSpPr>
          <p:nvPr>
            <p:ph type="body" idx="1"/>
          </p:nvPr>
        </p:nvSpPr>
        <p:spPr>
          <a:xfrm>
            <a:off x="935038" y="4365625"/>
            <a:ext cx="4987925" cy="4084638"/>
          </a:xfrm>
          <a:noFill/>
          <a:ln/>
        </p:spPr>
        <p:txBody>
          <a:bodyPr lIns="87321" tIns="43660" rIns="87321" bIns="43660"/>
          <a:lstStyle/>
          <a:p>
            <a:endParaRPr lang="de-DE"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848100" y="8680450"/>
            <a:ext cx="3000375" cy="495300"/>
          </a:xfrm>
          <a:prstGeom prst="rect">
            <a:avLst/>
          </a:prstGeom>
          <a:noFill/>
          <a:ln w="9525">
            <a:noFill/>
            <a:miter lim="800000"/>
            <a:headEnd/>
            <a:tailEnd/>
          </a:ln>
        </p:spPr>
        <p:txBody>
          <a:bodyPr lIns="87321" tIns="43660" rIns="87321" bIns="43660" anchor="b"/>
          <a:lstStyle/>
          <a:p>
            <a:pPr algn="r" defTabSz="873125" eaLnBrk="0" hangingPunct="0"/>
            <a:fld id="{9C437D06-0506-447D-A0C5-E4409E32367E}" type="slidenum">
              <a:rPr kumimoji="0" lang="ja-JP" altLang="de-DE" sz="1200"/>
              <a:pPr algn="r" defTabSz="873125" eaLnBrk="0" hangingPunct="0"/>
              <a:t>32</a:t>
            </a:fld>
            <a:endParaRPr kumimoji="0" lang="de-DE" altLang="ja-JP" sz="1200"/>
          </a:p>
        </p:txBody>
      </p:sp>
      <p:sp>
        <p:nvSpPr>
          <p:cNvPr id="39938" name="Rectangle 2"/>
          <p:cNvSpPr>
            <a:spLocks noGrp="1" noRot="1" noChangeAspect="1" noChangeArrowheads="1" noTextEdit="1"/>
          </p:cNvSpPr>
          <p:nvPr>
            <p:ph type="sldImg"/>
          </p:nvPr>
        </p:nvSpPr>
        <p:spPr>
          <a:xfrm>
            <a:off x="1166813" y="695325"/>
            <a:ext cx="4524375" cy="3394075"/>
          </a:xfrm>
          <a:ln/>
        </p:spPr>
      </p:sp>
      <p:sp>
        <p:nvSpPr>
          <p:cNvPr id="39939" name="Rectangle 3"/>
          <p:cNvSpPr>
            <a:spLocks noGrp="1" noChangeArrowheads="1"/>
          </p:cNvSpPr>
          <p:nvPr>
            <p:ph type="body" idx="1"/>
          </p:nvPr>
        </p:nvSpPr>
        <p:spPr>
          <a:xfrm>
            <a:off x="935038" y="4365625"/>
            <a:ext cx="4987925" cy="4084638"/>
          </a:xfrm>
          <a:noFill/>
          <a:ln/>
        </p:spPr>
        <p:txBody>
          <a:bodyPr lIns="87321" tIns="43660" rIns="87321" bIns="43660"/>
          <a:lstStyle/>
          <a:p>
            <a:endParaRPr lang="de-DE"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0"/>
          <p:cNvSpPr>
            <a:spLocks noChangeArrowheads="1"/>
          </p:cNvSpPr>
          <p:nvPr/>
        </p:nvSpPr>
        <p:spPr bwMode="auto">
          <a:xfrm>
            <a:off x="474663" y="1960563"/>
            <a:ext cx="1446212" cy="1304925"/>
          </a:xfrm>
          <a:prstGeom prst="rect">
            <a:avLst/>
          </a:prstGeom>
          <a:noFill/>
          <a:ln w="152400" cap="rnd">
            <a:solidFill>
              <a:srgbClr val="FFFFFF"/>
            </a:solidFill>
            <a:miter lim="800000"/>
            <a:headEnd/>
            <a:tailEnd/>
          </a:ln>
        </p:spPr>
        <p:txBody>
          <a:bodyPr/>
          <a:lstStyle/>
          <a:p>
            <a:pPr>
              <a:defRPr/>
            </a:pPr>
            <a:endParaRPr kumimoji="0" lang="de-DE">
              <a:ea typeface="+mn-ea"/>
            </a:endParaRPr>
          </a:p>
        </p:txBody>
      </p:sp>
      <p:sp>
        <p:nvSpPr>
          <p:cNvPr id="5" name="Rectangle 11"/>
          <p:cNvSpPr>
            <a:spLocks noChangeArrowheads="1"/>
          </p:cNvSpPr>
          <p:nvPr/>
        </p:nvSpPr>
        <p:spPr bwMode="auto">
          <a:xfrm>
            <a:off x="1920875" y="1960563"/>
            <a:ext cx="1447800" cy="1304925"/>
          </a:xfrm>
          <a:prstGeom prst="rect">
            <a:avLst/>
          </a:prstGeom>
          <a:noFill/>
          <a:ln w="152400" cap="rnd">
            <a:solidFill>
              <a:srgbClr val="FFFFFF"/>
            </a:solidFill>
            <a:miter lim="800000"/>
            <a:headEnd/>
            <a:tailEnd/>
          </a:ln>
        </p:spPr>
        <p:txBody>
          <a:bodyPr/>
          <a:lstStyle/>
          <a:p>
            <a:pPr>
              <a:defRPr/>
            </a:pPr>
            <a:endParaRPr kumimoji="0" lang="de-DE">
              <a:ea typeface="+mn-ea"/>
            </a:endParaRPr>
          </a:p>
        </p:txBody>
      </p:sp>
      <p:sp>
        <p:nvSpPr>
          <p:cNvPr id="6" name="Rectangle 12"/>
          <p:cNvSpPr>
            <a:spLocks noChangeArrowheads="1"/>
          </p:cNvSpPr>
          <p:nvPr/>
        </p:nvSpPr>
        <p:spPr bwMode="auto">
          <a:xfrm>
            <a:off x="474663" y="3262313"/>
            <a:ext cx="1446212" cy="1304925"/>
          </a:xfrm>
          <a:prstGeom prst="rect">
            <a:avLst/>
          </a:prstGeom>
          <a:noFill/>
          <a:ln w="152400" cap="rnd">
            <a:solidFill>
              <a:srgbClr val="FFFFFF"/>
            </a:solidFill>
            <a:miter lim="800000"/>
            <a:headEnd/>
            <a:tailEnd/>
          </a:ln>
        </p:spPr>
        <p:txBody>
          <a:bodyPr/>
          <a:lstStyle/>
          <a:p>
            <a:pPr>
              <a:defRPr/>
            </a:pPr>
            <a:endParaRPr kumimoji="0" lang="de-DE">
              <a:ea typeface="+mn-ea"/>
            </a:endParaRPr>
          </a:p>
        </p:txBody>
      </p:sp>
      <p:sp>
        <p:nvSpPr>
          <p:cNvPr id="7" name="Rectangle 13"/>
          <p:cNvSpPr>
            <a:spLocks noChangeArrowheads="1"/>
          </p:cNvSpPr>
          <p:nvPr/>
        </p:nvSpPr>
        <p:spPr bwMode="auto">
          <a:xfrm>
            <a:off x="1920875" y="3262313"/>
            <a:ext cx="1447800" cy="1304925"/>
          </a:xfrm>
          <a:prstGeom prst="rect">
            <a:avLst/>
          </a:prstGeom>
          <a:noFill/>
          <a:ln w="152400" cap="rnd">
            <a:solidFill>
              <a:srgbClr val="FFFFFF"/>
            </a:solidFill>
            <a:miter lim="800000"/>
            <a:headEnd/>
            <a:tailEnd/>
          </a:ln>
        </p:spPr>
        <p:txBody>
          <a:bodyPr/>
          <a:lstStyle/>
          <a:p>
            <a:pPr>
              <a:defRPr/>
            </a:pPr>
            <a:endParaRPr kumimoji="0" lang="de-DE">
              <a:ea typeface="+mn-ea"/>
            </a:endParaRPr>
          </a:p>
        </p:txBody>
      </p:sp>
      <p:sp>
        <p:nvSpPr>
          <p:cNvPr id="8" name="Rectangle 14"/>
          <p:cNvSpPr>
            <a:spLocks noChangeArrowheads="1"/>
          </p:cNvSpPr>
          <p:nvPr/>
        </p:nvSpPr>
        <p:spPr bwMode="auto">
          <a:xfrm>
            <a:off x="474663" y="4567238"/>
            <a:ext cx="1446212" cy="1306512"/>
          </a:xfrm>
          <a:prstGeom prst="rect">
            <a:avLst/>
          </a:prstGeom>
          <a:noFill/>
          <a:ln w="152400" cap="rnd">
            <a:solidFill>
              <a:srgbClr val="FFFFFF"/>
            </a:solidFill>
            <a:miter lim="800000"/>
            <a:headEnd/>
            <a:tailEnd/>
          </a:ln>
        </p:spPr>
        <p:txBody>
          <a:bodyPr/>
          <a:lstStyle/>
          <a:p>
            <a:pPr>
              <a:defRPr/>
            </a:pPr>
            <a:endParaRPr kumimoji="0" lang="de-DE">
              <a:ea typeface="+mn-ea"/>
            </a:endParaRPr>
          </a:p>
        </p:txBody>
      </p:sp>
      <p:sp>
        <p:nvSpPr>
          <p:cNvPr id="9" name="Rectangle 15"/>
          <p:cNvSpPr>
            <a:spLocks noChangeArrowheads="1"/>
          </p:cNvSpPr>
          <p:nvPr/>
        </p:nvSpPr>
        <p:spPr bwMode="auto">
          <a:xfrm>
            <a:off x="1920875" y="4567238"/>
            <a:ext cx="1447800" cy="1306512"/>
          </a:xfrm>
          <a:prstGeom prst="rect">
            <a:avLst/>
          </a:prstGeom>
          <a:noFill/>
          <a:ln w="152400" cap="rnd">
            <a:solidFill>
              <a:srgbClr val="FFFFFF"/>
            </a:solidFill>
            <a:miter lim="800000"/>
            <a:headEnd/>
            <a:tailEnd/>
          </a:ln>
        </p:spPr>
        <p:txBody>
          <a:bodyPr/>
          <a:lstStyle/>
          <a:p>
            <a:pPr>
              <a:defRPr/>
            </a:pPr>
            <a:endParaRPr kumimoji="0" lang="de-DE">
              <a:ea typeface="+mn-ea"/>
            </a:endParaRPr>
          </a:p>
        </p:txBody>
      </p:sp>
      <p:grpSp>
        <p:nvGrpSpPr>
          <p:cNvPr id="10" name="Group 18"/>
          <p:cNvGrpSpPr>
            <a:grpSpLocks/>
          </p:cNvGrpSpPr>
          <p:nvPr/>
        </p:nvGrpSpPr>
        <p:grpSpPr bwMode="auto">
          <a:xfrm>
            <a:off x="331788" y="5875338"/>
            <a:ext cx="3036887" cy="433387"/>
            <a:chOff x="209" y="3698"/>
            <a:chExt cx="1913" cy="273"/>
          </a:xfrm>
        </p:grpSpPr>
        <p:sp>
          <p:nvSpPr>
            <p:cNvPr id="11" name="Rectangle 16"/>
            <p:cNvSpPr>
              <a:spLocks noChangeArrowheads="1"/>
            </p:cNvSpPr>
            <p:nvPr/>
          </p:nvSpPr>
          <p:spPr bwMode="auto">
            <a:xfrm>
              <a:off x="209" y="3698"/>
              <a:ext cx="1913" cy="273"/>
            </a:xfrm>
            <a:prstGeom prst="rect">
              <a:avLst/>
            </a:prstGeom>
            <a:solidFill>
              <a:srgbClr val="FFFFFF"/>
            </a:solidFill>
            <a:ln w="9525">
              <a:noFill/>
              <a:miter lim="800000"/>
              <a:headEnd/>
              <a:tailEnd/>
            </a:ln>
          </p:spPr>
          <p:txBody>
            <a:bodyPr/>
            <a:lstStyle/>
            <a:p>
              <a:pPr>
                <a:defRPr/>
              </a:pPr>
              <a:endParaRPr kumimoji="0" lang="de-DE">
                <a:ea typeface="+mn-ea"/>
              </a:endParaRPr>
            </a:p>
          </p:txBody>
        </p:sp>
        <p:sp>
          <p:nvSpPr>
            <p:cNvPr id="12" name="Rectangle 17"/>
            <p:cNvSpPr>
              <a:spLocks noChangeArrowheads="1"/>
            </p:cNvSpPr>
            <p:nvPr/>
          </p:nvSpPr>
          <p:spPr bwMode="auto">
            <a:xfrm>
              <a:off x="209" y="3698"/>
              <a:ext cx="1913" cy="273"/>
            </a:xfrm>
            <a:prstGeom prst="rect">
              <a:avLst/>
            </a:prstGeom>
            <a:noFill/>
            <a:ln w="19050" cap="rnd">
              <a:solidFill>
                <a:srgbClr val="FFFFFF"/>
              </a:solidFill>
              <a:miter lim="800000"/>
              <a:headEnd/>
              <a:tailEnd/>
            </a:ln>
          </p:spPr>
          <p:txBody>
            <a:bodyPr/>
            <a:lstStyle/>
            <a:p>
              <a:pPr>
                <a:defRPr/>
              </a:pPr>
              <a:endParaRPr kumimoji="0" lang="de-DE">
                <a:ea typeface="+mn-ea"/>
              </a:endParaRPr>
            </a:p>
          </p:txBody>
        </p:sp>
      </p:grpSp>
      <p:pic>
        <p:nvPicPr>
          <p:cNvPr id="13" name="Picture 30" descr="ColorWebGrBelow_72dpi"/>
          <p:cNvPicPr>
            <a:picLocks noChangeAspect="1" noChangeArrowheads="1"/>
          </p:cNvPicPr>
          <p:nvPr/>
        </p:nvPicPr>
        <p:blipFill>
          <a:blip r:embed="rId2" cstate="print"/>
          <a:srcRect/>
          <a:stretch>
            <a:fillRect/>
          </a:stretch>
        </p:blipFill>
        <p:spPr bwMode="auto">
          <a:xfrm>
            <a:off x="539750" y="747713"/>
            <a:ext cx="2962275" cy="5849937"/>
          </a:xfrm>
          <a:prstGeom prst="rect">
            <a:avLst/>
          </a:prstGeom>
          <a:noFill/>
          <a:ln w="9525">
            <a:noFill/>
            <a:miter lim="800000"/>
            <a:headEnd/>
            <a:tailEnd/>
          </a:ln>
        </p:spPr>
      </p:pic>
      <p:sp>
        <p:nvSpPr>
          <p:cNvPr id="20482" name="Rectangle 2"/>
          <p:cNvSpPr>
            <a:spLocks noGrp="1" noChangeArrowheads="1"/>
          </p:cNvSpPr>
          <p:nvPr>
            <p:ph type="ctrTitle"/>
          </p:nvPr>
        </p:nvSpPr>
        <p:spPr>
          <a:xfrm>
            <a:off x="3635375" y="1989138"/>
            <a:ext cx="4824413" cy="1908175"/>
          </a:xfrm>
          <a:prstGeom prst="rect">
            <a:avLst/>
          </a:prstGeom>
        </p:spPr>
        <p:txBody>
          <a:bodyPr anchor="t"/>
          <a:lstStyle>
            <a:lvl1pPr>
              <a:defRPr>
                <a:solidFill>
                  <a:srgbClr val="369226"/>
                </a:solidFill>
              </a:defRPr>
            </a:lvl1pPr>
          </a:lstStyle>
          <a:p>
            <a:r>
              <a:rPr lang="de-DE" dirty="0" smtClean="0"/>
              <a:t>Titelmasterformat durch Klicken bearbeiten</a:t>
            </a:r>
            <a:endParaRPr lang="nl-NL" dirty="0"/>
          </a:p>
        </p:txBody>
      </p:sp>
      <p:sp>
        <p:nvSpPr>
          <p:cNvPr id="20483" name="Rectangle 3"/>
          <p:cNvSpPr>
            <a:spLocks noGrp="1" noChangeArrowheads="1"/>
          </p:cNvSpPr>
          <p:nvPr>
            <p:ph type="subTitle" idx="1"/>
          </p:nvPr>
        </p:nvSpPr>
        <p:spPr>
          <a:xfrm>
            <a:off x="3635375" y="4945063"/>
            <a:ext cx="4824413" cy="1076325"/>
          </a:xfrm>
          <a:prstGeom prst="rect">
            <a:avLst/>
          </a:prstGeom>
        </p:spPr>
        <p:txBody>
          <a:bodyPr anchor="b"/>
          <a:lstStyle>
            <a:lvl1pPr marL="0" indent="0" algn="r">
              <a:buFont typeface="Wingdings" pitchFamily="2" charset="2"/>
              <a:buNone/>
              <a:defRPr sz="1700" b="0">
                <a:solidFill>
                  <a:srgbClr val="0C4B9D"/>
                </a:solidFill>
              </a:defRPr>
            </a:lvl1pPr>
          </a:lstStyle>
          <a:p>
            <a:r>
              <a:rPr lang="de-DE" smtClean="0"/>
              <a:t>Formatvorlage des Untertitelmasters durch Klicken bearbeiten</a:t>
            </a:r>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900113" y="476250"/>
            <a:ext cx="6480175" cy="719138"/>
          </a:xfrm>
          <a:prstGeom prst="rect">
            <a:avLst/>
          </a:prstGeom>
        </p:spPr>
        <p:txBody>
          <a:bodyPr/>
          <a:lstStyle/>
          <a:p>
            <a:r>
              <a:rPr lang="de-DE" smtClean="0"/>
              <a:t>Titelmasterformat durch Klicken bearbeiten</a:t>
            </a:r>
            <a:endParaRPr lang="de-DE"/>
          </a:p>
        </p:txBody>
      </p:sp>
      <p:sp>
        <p:nvSpPr>
          <p:cNvPr id="3" name="Vertical Text Placeholder 2"/>
          <p:cNvSpPr>
            <a:spLocks noGrp="1"/>
          </p:cNvSpPr>
          <p:nvPr>
            <p:ph type="body" orient="vert" idx="1"/>
          </p:nvPr>
        </p:nvSpPr>
        <p:spPr>
          <a:xfrm>
            <a:off x="900113" y="1412875"/>
            <a:ext cx="7416800" cy="4895850"/>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476250"/>
            <a:ext cx="1854200" cy="5832475"/>
          </a:xfrm>
          <a:prstGeom prst="rect">
            <a:avLst/>
          </a:prstGeom>
        </p:spPr>
        <p:txBody>
          <a:bodyPr vert="eaVert"/>
          <a:lstStyle/>
          <a:p>
            <a:r>
              <a:rPr lang="de-DE" smtClean="0"/>
              <a:t>Titelmasterformat durch Klicken bearbeiten</a:t>
            </a:r>
            <a:endParaRPr lang="de-DE"/>
          </a:p>
        </p:txBody>
      </p:sp>
      <p:sp>
        <p:nvSpPr>
          <p:cNvPr id="3" name="Vertical Text Placeholder 2"/>
          <p:cNvSpPr>
            <a:spLocks noGrp="1"/>
          </p:cNvSpPr>
          <p:nvPr>
            <p:ph type="body" orient="vert" idx="1"/>
          </p:nvPr>
        </p:nvSpPr>
        <p:spPr>
          <a:xfrm>
            <a:off x="900113" y="476250"/>
            <a:ext cx="5410200" cy="583247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ja-JP"/>
              <a:t>Click to edit Master title style</a:t>
            </a:r>
            <a:endParaRPr lang="ja-JP" alt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3" y="1412875"/>
            <a:ext cx="7416800" cy="48958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900113" y="476250"/>
            <a:ext cx="6480175" cy="719138"/>
          </a:xfrm>
          <a:prstGeom prst="rect">
            <a:avLst/>
          </a:prstGeom>
        </p:spPr>
        <p:txBody>
          <a:bodyPr/>
          <a:lstStyle/>
          <a:p>
            <a:r>
              <a:rPr lang="de-DE" dirty="0"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p:cNvSpPr/>
          <p:nvPr userDrawn="1"/>
        </p:nvSpPr>
        <p:spPr>
          <a:xfrm>
            <a:off x="0" y="6508750"/>
            <a:ext cx="9144000" cy="37623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9467" name="Rectangle 11"/>
          <p:cNvSpPr>
            <a:spLocks noChangeArrowheads="1"/>
          </p:cNvSpPr>
          <p:nvPr/>
        </p:nvSpPr>
        <p:spPr bwMode="auto">
          <a:xfrm>
            <a:off x="517525" y="5949950"/>
            <a:ext cx="1795463" cy="474663"/>
          </a:xfrm>
          <a:prstGeom prst="rect">
            <a:avLst/>
          </a:prstGeom>
          <a:noFill/>
          <a:ln w="9525">
            <a:noFill/>
            <a:miter lim="800000"/>
            <a:headEnd/>
            <a:tailEnd/>
          </a:ln>
          <a:effectLst/>
        </p:spPr>
        <p:txBody>
          <a:bodyPr wrap="none" anchor="ctr">
            <a:spAutoFit/>
          </a:bodyPr>
          <a:lstStyle/>
          <a:p>
            <a:pPr>
              <a:defRPr/>
            </a:pPr>
            <a:endParaRPr kumimoji="0" lang="de-DE">
              <a:ea typeface="+mn-ea"/>
            </a:endParaRPr>
          </a:p>
        </p:txBody>
      </p:sp>
      <p:sp>
        <p:nvSpPr>
          <p:cNvPr id="19468" name="Text Box 12"/>
          <p:cNvSpPr txBox="1">
            <a:spLocks noChangeArrowheads="1"/>
          </p:cNvSpPr>
          <p:nvPr/>
        </p:nvSpPr>
        <p:spPr bwMode="auto">
          <a:xfrm>
            <a:off x="250825" y="6583363"/>
            <a:ext cx="2089150" cy="2159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kumimoji="0" lang="de-DE" altLang="de-DE" sz="800" dirty="0">
                <a:solidFill>
                  <a:schemeClr val="bg1"/>
                </a:solidFill>
                <a:latin typeface="+mj-lt"/>
                <a:ea typeface="+mn-ea"/>
              </a:rPr>
              <a:t>KNX </a:t>
            </a:r>
            <a:r>
              <a:rPr kumimoji="0" lang="de-DE" altLang="de-DE" sz="800" dirty="0" err="1">
                <a:solidFill>
                  <a:schemeClr val="bg1"/>
                </a:solidFill>
                <a:latin typeface="+mj-lt"/>
                <a:ea typeface="+mn-ea"/>
              </a:rPr>
              <a:t>Association</a:t>
            </a:r>
            <a:r>
              <a:rPr kumimoji="0" lang="de-DE" altLang="de-DE" sz="800" dirty="0">
                <a:solidFill>
                  <a:schemeClr val="bg1"/>
                </a:solidFill>
                <a:latin typeface="+mj-lt"/>
                <a:ea typeface="+mn-ea"/>
              </a:rPr>
              <a:t> International</a:t>
            </a:r>
            <a:endParaRPr kumimoji="0" lang="en-GB" altLang="de-DE" sz="800" dirty="0">
              <a:solidFill>
                <a:schemeClr val="bg1"/>
              </a:solidFill>
              <a:latin typeface="+mj-lt"/>
              <a:ea typeface="+mn-ea"/>
            </a:endParaRPr>
          </a:p>
        </p:txBody>
      </p:sp>
      <p:sp>
        <p:nvSpPr>
          <p:cNvPr id="19470" name="Text Box 14"/>
          <p:cNvSpPr txBox="1">
            <a:spLocks noChangeArrowheads="1"/>
          </p:cNvSpPr>
          <p:nvPr/>
        </p:nvSpPr>
        <p:spPr bwMode="auto">
          <a:xfrm>
            <a:off x="7958138" y="6553200"/>
            <a:ext cx="1046162" cy="338138"/>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defRPr/>
            </a:pPr>
            <a:r>
              <a:rPr kumimoji="0" lang="en-GB" altLang="de-DE" sz="800" dirty="0">
                <a:solidFill>
                  <a:schemeClr val="bg1"/>
                </a:solidFill>
                <a:latin typeface="+mj-lt"/>
                <a:ea typeface="+mn-ea"/>
                <a:cs typeface="Arial" pitchFamily="34" charset="0"/>
              </a:rPr>
              <a:t>Page No. </a:t>
            </a:r>
            <a:fld id="{E67466E0-6149-4027-ADA7-51FBF360C476}" type="slidenum">
              <a:rPr kumimoji="0" lang="en-GB" altLang="de-DE" sz="800">
                <a:solidFill>
                  <a:schemeClr val="bg1"/>
                </a:solidFill>
                <a:latin typeface="+mj-lt"/>
                <a:ea typeface="+mn-ea"/>
                <a:cs typeface="Arial" pitchFamily="34" charset="0"/>
              </a:rPr>
              <a:pPr algn="r">
                <a:defRPr/>
              </a:pPr>
              <a:t>‹#›</a:t>
            </a:fld>
            <a:endParaRPr kumimoji="0" lang="en-GB" altLang="de-DE" sz="800" dirty="0">
              <a:solidFill>
                <a:schemeClr val="bg1"/>
              </a:solidFill>
              <a:latin typeface="+mj-lt"/>
              <a:ea typeface="+mn-ea"/>
              <a:cs typeface="Arial" pitchFamily="34" charset="0"/>
            </a:endParaRPr>
          </a:p>
          <a:p>
            <a:pPr algn="r">
              <a:defRPr/>
            </a:pPr>
            <a:r>
              <a:rPr kumimoji="0" lang="en-GB" altLang="de-DE" sz="800" dirty="0" smtClean="0">
                <a:solidFill>
                  <a:schemeClr val="bg1"/>
                </a:solidFill>
                <a:latin typeface="+mj-lt"/>
                <a:ea typeface="+mn-ea"/>
                <a:cs typeface="Arial" pitchFamily="34" charset="0"/>
              </a:rPr>
              <a:t>October 2014</a:t>
            </a:r>
            <a:endParaRPr kumimoji="0" lang="en-GB" altLang="de-DE" sz="800" dirty="0">
              <a:solidFill>
                <a:schemeClr val="bg1"/>
              </a:solidFill>
              <a:latin typeface="+mj-lt"/>
              <a:ea typeface="+mn-ea"/>
              <a:cs typeface="Arial" pitchFamily="34" charset="0"/>
            </a:endParaRPr>
          </a:p>
        </p:txBody>
      </p:sp>
      <p:sp>
        <p:nvSpPr>
          <p:cNvPr id="19471" name="Text Box 15"/>
          <p:cNvSpPr txBox="1">
            <a:spLocks noChangeArrowheads="1"/>
          </p:cNvSpPr>
          <p:nvPr/>
        </p:nvSpPr>
        <p:spPr bwMode="auto">
          <a:xfrm>
            <a:off x="1600200" y="6569075"/>
            <a:ext cx="6629400" cy="260350"/>
          </a:xfrm>
          <a:prstGeom prst="rect">
            <a:avLst/>
          </a:prstGeom>
          <a:noFill/>
          <a:ln w="9525">
            <a:noFill/>
            <a:miter lim="800000"/>
            <a:headEnd/>
            <a:tailEnd/>
          </a:ln>
          <a:effectLst/>
        </p:spPr>
        <p:txBody>
          <a:bodyPr>
            <a:spAutoFit/>
          </a:bodyPr>
          <a:lstStyle/>
          <a:p>
            <a:pPr algn="ctr">
              <a:defRPr/>
            </a:pPr>
            <a:r>
              <a:rPr kumimoji="0" lang="en-GB" altLang="de-DE" sz="1100" b="1" dirty="0">
                <a:solidFill>
                  <a:schemeClr val="bg1"/>
                </a:solidFill>
                <a:latin typeface="+mj-lt"/>
                <a:ea typeface="+mn-ea"/>
                <a:cs typeface="+mn-cs"/>
              </a:rPr>
              <a:t>KNX: The worldwide STANDARD for home &amp; building control</a:t>
            </a:r>
          </a:p>
        </p:txBody>
      </p:sp>
      <p:pic>
        <p:nvPicPr>
          <p:cNvPr id="20487" name="Picture 16" descr="KNX_CERTI_MARK_RGB"/>
          <p:cNvPicPr>
            <a:picLocks noChangeAspect="1" noChangeArrowheads="1"/>
          </p:cNvPicPr>
          <p:nvPr/>
        </p:nvPicPr>
        <p:blipFill>
          <a:blip r:embed="rId15" cstate="print"/>
          <a:srcRect/>
          <a:stretch>
            <a:fillRect/>
          </a:stretch>
        </p:blipFill>
        <p:spPr bwMode="auto">
          <a:xfrm>
            <a:off x="7596188" y="187325"/>
            <a:ext cx="1370012" cy="649288"/>
          </a:xfrm>
          <a:prstGeom prst="rect">
            <a:avLst/>
          </a:prstGeom>
          <a:noFill/>
          <a:ln w="9525">
            <a:noFill/>
            <a:miter lim="800000"/>
            <a:headEnd/>
            <a:tailEnd/>
          </a:ln>
        </p:spPr>
      </p:pic>
      <p:sp>
        <p:nvSpPr>
          <p:cNvPr id="19473" name="Rectangle 17"/>
          <p:cNvSpPr>
            <a:spLocks noChangeArrowheads="1"/>
          </p:cNvSpPr>
          <p:nvPr/>
        </p:nvSpPr>
        <p:spPr bwMode="auto">
          <a:xfrm>
            <a:off x="973138" y="1196975"/>
            <a:ext cx="6985000" cy="71438"/>
          </a:xfrm>
          <a:prstGeom prst="rect">
            <a:avLst/>
          </a:prstGeom>
          <a:gradFill rotWithShape="1">
            <a:gsLst>
              <a:gs pos="0">
                <a:srgbClr val="369226"/>
              </a:gs>
              <a:gs pos="100000">
                <a:srgbClr val="014B9D"/>
              </a:gs>
            </a:gsLst>
            <a:lin ang="0" scaled="1"/>
          </a:gradFill>
          <a:ln w="9525">
            <a:noFill/>
            <a:miter lim="800000"/>
            <a:headEnd/>
            <a:tailEnd/>
          </a:ln>
          <a:effectLst/>
        </p:spPr>
        <p:txBody>
          <a:bodyPr wrap="none" anchor="ctr"/>
          <a:lstStyle/>
          <a:p>
            <a:pPr>
              <a:defRPr/>
            </a:pPr>
            <a:endParaRPr kumimoji="0" lang="de-DE">
              <a:ea typeface="+mn-ea"/>
            </a:endParaRPr>
          </a:p>
        </p:txBody>
      </p:sp>
      <p:sp>
        <p:nvSpPr>
          <p:cNvPr id="3" name="正方形/長方形 2"/>
          <p:cNvSpPr/>
          <p:nvPr userDrawn="1"/>
        </p:nvSpPr>
        <p:spPr>
          <a:xfrm>
            <a:off x="8261499" y="6732902"/>
            <a:ext cx="736600" cy="1690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bg1"/>
                </a:solidFill>
              </a:rPr>
              <a:t>Feb   2015</a:t>
            </a:r>
            <a:endParaRPr kumimoji="1" lang="ja-JP" altLang="en-US" sz="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655" r:id="rId13"/>
  </p:sldLayoutIdLst>
  <p:timing>
    <p:tnLst>
      <p:par>
        <p:cTn id="1" dur="indefinite" restart="never" nodeType="tmRoot"/>
      </p:par>
    </p:tnLst>
  </p:timing>
  <p:txStyles>
    <p:title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p:titleStyle>
    <p:bodyStyle>
      <a:lvl1pPr marL="342900" indent="-342900" algn="l" rtl="0" eaLnBrk="0" fontAlgn="base" hangingPunct="0">
        <a:spcBef>
          <a:spcPct val="20000"/>
        </a:spcBef>
        <a:spcAft>
          <a:spcPct val="0"/>
        </a:spcAft>
        <a:buClr>
          <a:srgbClr val="369226"/>
        </a:buClr>
        <a:buFont typeface="Wingdings" pitchFamily="2" charset="2"/>
        <a:buChar char="§"/>
        <a:defRPr sz="2600" b="1">
          <a:solidFill>
            <a:srgbClr val="369226"/>
          </a:solidFill>
          <a:latin typeface="+mn-lt"/>
          <a:ea typeface="+mn-ea"/>
          <a:cs typeface="+mn-cs"/>
        </a:defRPr>
      </a:lvl1pPr>
      <a:lvl2pPr marL="742950" indent="-285750" algn="l" rtl="0" eaLnBrk="0" fontAlgn="base" hangingPunct="0">
        <a:spcBef>
          <a:spcPct val="20000"/>
        </a:spcBef>
        <a:spcAft>
          <a:spcPct val="0"/>
        </a:spcAft>
        <a:buClr>
          <a:srgbClr val="369226"/>
        </a:buClr>
        <a:buChar char="•"/>
        <a:defRPr sz="2200">
          <a:solidFill>
            <a:srgbClr val="0C4B9D"/>
          </a:solidFill>
          <a:latin typeface="+mn-lt"/>
          <a:cs typeface="+mn-cs"/>
        </a:defRPr>
      </a:lvl2pPr>
      <a:lvl3pPr marL="1143000" indent="-228600" algn="l" rtl="0" eaLnBrk="0" fontAlgn="base" hangingPunct="0">
        <a:spcBef>
          <a:spcPct val="20000"/>
        </a:spcBef>
        <a:spcAft>
          <a:spcPct val="0"/>
        </a:spcAft>
        <a:buClr>
          <a:srgbClr val="369226"/>
        </a:buClr>
        <a:buFont typeface="Arial" charset="0"/>
        <a:buChar char="-"/>
        <a:defRPr sz="2400">
          <a:solidFill>
            <a:srgbClr val="0C4B9D"/>
          </a:solidFill>
          <a:latin typeface="+mn-lt"/>
          <a:cs typeface="+mn-cs"/>
        </a:defRPr>
      </a:lvl3pPr>
      <a:lvl4pPr marL="1600200" indent="-228600" algn="l" rtl="0" eaLnBrk="0" fontAlgn="base" hangingPunct="0">
        <a:spcBef>
          <a:spcPct val="20000"/>
        </a:spcBef>
        <a:spcAft>
          <a:spcPct val="0"/>
        </a:spcAft>
        <a:buClr>
          <a:srgbClr val="369226"/>
        </a:buClr>
        <a:buFont typeface="Arial" charset="0"/>
        <a:buChar char="-"/>
        <a:defRPr sz="1400" i="1">
          <a:solidFill>
            <a:srgbClr val="0C4B9D"/>
          </a:solidFill>
          <a:latin typeface="+mn-lt"/>
          <a:cs typeface="+mn-cs"/>
        </a:defRPr>
      </a:lvl4pPr>
      <a:lvl5pPr marL="2057400" indent="-228600" algn="l" rtl="0" eaLnBrk="0" fontAlgn="base" hangingPunct="0">
        <a:spcBef>
          <a:spcPct val="20000"/>
        </a:spcBef>
        <a:spcAft>
          <a:spcPct val="0"/>
        </a:spcAft>
        <a:buClr>
          <a:srgbClr val="369226"/>
        </a:buClr>
        <a:buFont typeface="Arial" charset="0"/>
        <a:buChar char="-"/>
        <a:defRPr sz="1200" i="1">
          <a:solidFill>
            <a:srgbClr val="0C4B9D"/>
          </a:solidFill>
          <a:latin typeface="+mn-lt"/>
          <a:cs typeface="+mn-cs"/>
        </a:defRPr>
      </a:lvl5pPr>
      <a:lvl6pPr marL="2514600" indent="-228600" algn="l" rtl="0" eaLnBrk="1" fontAlgn="base" hangingPunct="1">
        <a:spcBef>
          <a:spcPct val="20000"/>
        </a:spcBef>
        <a:spcAft>
          <a:spcPct val="0"/>
        </a:spcAft>
        <a:buClr>
          <a:srgbClr val="369226"/>
        </a:buClr>
        <a:buFont typeface="Arial" charset="0"/>
        <a:buChar char="-"/>
        <a:defRPr sz="1200" i="1">
          <a:solidFill>
            <a:srgbClr val="0C4B9D"/>
          </a:solidFill>
          <a:latin typeface="+mn-lt"/>
          <a:cs typeface="+mn-cs"/>
        </a:defRPr>
      </a:lvl6pPr>
      <a:lvl7pPr marL="2971800" indent="-228600" algn="l" rtl="0" eaLnBrk="1" fontAlgn="base" hangingPunct="1">
        <a:spcBef>
          <a:spcPct val="20000"/>
        </a:spcBef>
        <a:spcAft>
          <a:spcPct val="0"/>
        </a:spcAft>
        <a:buClr>
          <a:srgbClr val="369226"/>
        </a:buClr>
        <a:buFont typeface="Arial" charset="0"/>
        <a:buChar char="-"/>
        <a:defRPr sz="1200" i="1">
          <a:solidFill>
            <a:srgbClr val="0C4B9D"/>
          </a:solidFill>
          <a:latin typeface="+mn-lt"/>
          <a:cs typeface="+mn-cs"/>
        </a:defRPr>
      </a:lvl7pPr>
      <a:lvl8pPr marL="3429000" indent="-228600" algn="l" rtl="0" eaLnBrk="1" fontAlgn="base" hangingPunct="1">
        <a:spcBef>
          <a:spcPct val="20000"/>
        </a:spcBef>
        <a:spcAft>
          <a:spcPct val="0"/>
        </a:spcAft>
        <a:buClr>
          <a:srgbClr val="369226"/>
        </a:buClr>
        <a:buFont typeface="Arial" charset="0"/>
        <a:buChar char="-"/>
        <a:defRPr sz="1200" i="1">
          <a:solidFill>
            <a:srgbClr val="0C4B9D"/>
          </a:solidFill>
          <a:latin typeface="+mn-lt"/>
          <a:cs typeface="+mn-cs"/>
        </a:defRPr>
      </a:lvl8pPr>
      <a:lvl9pPr marL="3886200" indent="-228600" algn="l" rtl="0" eaLnBrk="1" fontAlgn="base" hangingPunct="1">
        <a:spcBef>
          <a:spcPct val="20000"/>
        </a:spcBef>
        <a:spcAft>
          <a:spcPct val="0"/>
        </a:spcAft>
        <a:buClr>
          <a:srgbClr val="369226"/>
        </a:buClr>
        <a:buFont typeface="Arial" charset="0"/>
        <a:buChar char="-"/>
        <a:defRPr sz="1200" i="1">
          <a:solidFill>
            <a:srgbClr val="0C4B9D"/>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ftp://ftp.cencenelec.eu/CENELEC/EuropeanMandates/M_490.pdf" TargetMode="External"/><Relationship Id="rId2" Type="http://schemas.openxmlformats.org/officeDocument/2006/relationships/hyperlink" Target="ftp://ftp.cencenelec.eu/CENELEC/EuropeanMandates/m441en.pdf" TargetMode="External"/><Relationship Id="rId1" Type="http://schemas.openxmlformats.org/officeDocument/2006/relationships/slideLayout" Target="../slideLayouts/slideLayout7.xml"/><Relationship Id="rId4" Type="http://schemas.openxmlformats.org/officeDocument/2006/relationships/hyperlink" Target="http://eur-lex.europa.eu/legal-content/EN/TXT/HTML/?uri=CELEX:02012L0027-20130701&amp;rid=2"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knx.org/knx-en/community/training-centres/list/index.php" TargetMode="Externa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hyperlink" Target="http://knx.org/knx-en/community/userclubs/list/index.php" TargetMode="External"/><Relationship Id="rId17" Type="http://schemas.openxmlformats.org/officeDocument/2006/relationships/image" Target="../media/image10.jpeg"/><Relationship Id="rId2" Type="http://schemas.openxmlformats.org/officeDocument/2006/relationships/hyperlink" Target="http://knx.org/knx-en/community/test-labs/list/index.php" TargetMode="External"/><Relationship Id="rId16" Type="http://schemas.openxmlformats.org/officeDocument/2006/relationships/hyperlink" Target="http://knx.org/knx-en/community/associated-partners/list/index.php" TargetMode="External"/><Relationship Id="rId1" Type="http://schemas.openxmlformats.org/officeDocument/2006/relationships/slideLayout" Target="../slideLayouts/slideLayout7.xml"/><Relationship Id="rId6" Type="http://schemas.openxmlformats.org/officeDocument/2006/relationships/hyperlink" Target="http://knx.org/knx-en/community/partners/list/index.php" TargetMode="External"/><Relationship Id="rId11" Type="http://schemas.openxmlformats.org/officeDocument/2006/relationships/image" Target="../media/image7.jpeg"/><Relationship Id="rId5" Type="http://schemas.openxmlformats.org/officeDocument/2006/relationships/image" Target="../media/image4.jpeg"/><Relationship Id="rId15" Type="http://schemas.openxmlformats.org/officeDocument/2006/relationships/image" Target="../media/image9.png"/><Relationship Id="rId10" Type="http://schemas.openxmlformats.org/officeDocument/2006/relationships/hyperlink" Target="http://knx.org/knx-en/community/scientific-partners/list/index.php" TargetMode="External"/><Relationship Id="rId4" Type="http://schemas.openxmlformats.org/officeDocument/2006/relationships/hyperlink" Target="http://knx.org/knx-en/community/manufacturers/about/index.php" TargetMode="External"/><Relationship Id="rId9" Type="http://schemas.openxmlformats.org/officeDocument/2006/relationships/image" Target="../media/image6.jpeg"/><Relationship Id="rId14" Type="http://schemas.openxmlformats.org/officeDocument/2006/relationships/hyperlink" Target="http://knx.org/knx-en/community/national-groups/index.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txBox="1">
            <a:spLocks noChangeArrowheads="1"/>
          </p:cNvSpPr>
          <p:nvPr/>
        </p:nvSpPr>
        <p:spPr bwMode="auto">
          <a:xfrm>
            <a:off x="3562350" y="2027238"/>
            <a:ext cx="4824413" cy="1908175"/>
          </a:xfrm>
          <a:prstGeom prst="rect">
            <a:avLst/>
          </a:prstGeom>
          <a:noFill/>
          <a:ln w="9525">
            <a:noFill/>
            <a:miter lim="800000"/>
            <a:headEnd/>
            <a:tailEnd/>
          </a:ln>
        </p:spPr>
        <p:txBody>
          <a:bodyPr/>
          <a:lstStyle/>
          <a:p>
            <a:pPr>
              <a:spcBef>
                <a:spcPct val="20000"/>
              </a:spcBef>
              <a:buClr>
                <a:srgbClr val="369226"/>
              </a:buClr>
              <a:buFont typeface="Wingdings" pitchFamily="2" charset="2"/>
              <a:buNone/>
            </a:pPr>
            <a:r>
              <a:rPr kumimoji="0" lang="en-US" altLang="ja-JP" sz="4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KNX</a:t>
            </a:r>
            <a:r>
              <a:rPr kumimoji="0" lang="ja-JP" altLang="en-US" sz="4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と</a:t>
            </a:r>
            <a:endParaRPr kumimoji="0" lang="en-US" altLang="ja-JP" sz="4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20000"/>
              </a:spcBef>
              <a:buClr>
                <a:srgbClr val="369226"/>
              </a:buClr>
              <a:buFont typeface="Wingdings" pitchFamily="2" charset="2"/>
              <a:buNone/>
            </a:pPr>
            <a:r>
              <a:rPr kumimoji="0" lang="ja-JP" altLang="en-US" sz="4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デマンドレスポンス</a:t>
            </a:r>
            <a:endParaRPr kumimoji="0" lang="de-DE" altLang="ja-JP" sz="4000" b="1" dirty="0">
              <a:solidFill>
                <a:srgbClr val="369226"/>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20000"/>
              </a:spcBef>
              <a:buClr>
                <a:srgbClr val="369226"/>
              </a:buClr>
              <a:buFont typeface="Wingdings" pitchFamily="2" charset="2"/>
              <a:buNone/>
            </a:pPr>
            <a:endParaRPr kumimoji="0" lang="de-DE" altLang="ja-JP" sz="2800" b="1" dirty="0" smtClean="0">
              <a:solidFill>
                <a:srgbClr val="369226"/>
              </a:solidFill>
            </a:endParaRPr>
          </a:p>
          <a:p>
            <a:pPr>
              <a:spcBef>
                <a:spcPct val="20000"/>
              </a:spcBef>
              <a:buClr>
                <a:srgbClr val="369226"/>
              </a:buClr>
              <a:buFont typeface="Wingdings" pitchFamily="2" charset="2"/>
              <a:buNone/>
            </a:pPr>
            <a:endParaRPr kumimoji="0" lang="de-DE" altLang="ja-JP" sz="2800" b="1" dirty="0" smtClean="0">
              <a:solidFill>
                <a:srgbClr val="369226"/>
              </a:solidFill>
            </a:endParaRPr>
          </a:p>
          <a:p>
            <a:pPr>
              <a:spcBef>
                <a:spcPct val="20000"/>
              </a:spcBef>
              <a:buClr>
                <a:srgbClr val="369226"/>
              </a:buClr>
              <a:buFont typeface="Wingdings" pitchFamily="2" charset="2"/>
              <a:buNone/>
            </a:pPr>
            <a:endParaRPr kumimoji="0" lang="de-DE" altLang="ja-JP" sz="2800" b="1" dirty="0">
              <a:solidFill>
                <a:srgbClr val="369226"/>
              </a:solidFill>
            </a:endParaRPr>
          </a:p>
          <a:p>
            <a:pPr>
              <a:spcBef>
                <a:spcPct val="20000"/>
              </a:spcBef>
              <a:buClr>
                <a:srgbClr val="369226"/>
              </a:buClr>
              <a:buFont typeface="Wingdings" pitchFamily="2" charset="2"/>
              <a:buNone/>
            </a:pPr>
            <a:r>
              <a:rPr kumimoji="0" lang="ja-JP" altLang="en-US" sz="2400" b="1" dirty="0" smtClean="0">
                <a:solidFill>
                  <a:srgbClr val="0C4B9D"/>
                </a:solidFill>
              </a:rPr>
              <a:t>　　     </a:t>
            </a:r>
            <a:r>
              <a:rPr kumimoji="0" lang="ja-JP" altLang="en-US" sz="2000" b="1" dirty="0" smtClean="0">
                <a:solidFill>
                  <a:srgbClr val="0C4B9D"/>
                </a:solidFill>
                <a:latin typeface="メイリオ" panose="020B0604030504040204" pitchFamily="50" charset="-128"/>
                <a:ea typeface="メイリオ" panose="020B0604030504040204" pitchFamily="50" charset="-128"/>
                <a:cs typeface="メイリオ" panose="020B0604030504040204" pitchFamily="50" charset="-128"/>
              </a:rPr>
              <a:t>インターテックリサーチ株式会社</a:t>
            </a:r>
            <a:endParaRPr kumimoji="0" lang="en-US" altLang="ja-JP" sz="2000" b="1" dirty="0" smtClean="0">
              <a:solidFill>
                <a:srgbClr val="0C4B9D"/>
              </a:solidFill>
              <a:latin typeface="メイリオ" panose="020B0604030504040204" pitchFamily="50" charset="-128"/>
              <a:ea typeface="メイリオ" panose="020B0604030504040204" pitchFamily="50" charset="-128"/>
              <a:cs typeface="メイリオ" panose="020B0604030504040204" pitchFamily="50" charset="-128"/>
            </a:endParaRPr>
          </a:p>
          <a:p>
            <a:pPr algn="r">
              <a:spcBef>
                <a:spcPct val="20000"/>
              </a:spcBef>
              <a:buClr>
                <a:srgbClr val="369226"/>
              </a:buClr>
              <a:buFont typeface="Wingdings" pitchFamily="2" charset="2"/>
              <a:buNone/>
            </a:pPr>
            <a:r>
              <a:rPr kumimoji="0" lang="ja-JP" altLang="en-US" sz="2000" b="1" dirty="0" smtClean="0">
                <a:solidFill>
                  <a:srgbClr val="0C4B9D"/>
                </a:solidFill>
                <a:latin typeface="メイリオ" panose="020B0604030504040204" pitchFamily="50" charset="-128"/>
                <a:ea typeface="メイリオ" panose="020B0604030504040204" pitchFamily="50" charset="-128"/>
                <a:cs typeface="メイリオ" panose="020B0604030504040204" pitchFamily="50" charset="-128"/>
              </a:rPr>
              <a:t>新谷　隆之</a:t>
            </a:r>
            <a:endParaRPr kumimoji="0" lang="en-US" altLang="ja-JP" sz="2000" b="1" dirty="0" smtClean="0">
              <a:solidFill>
                <a:srgbClr val="0C4B9D"/>
              </a:solidFill>
              <a:latin typeface="メイリオ" panose="020B0604030504040204" pitchFamily="50" charset="-128"/>
              <a:ea typeface="メイリオ" panose="020B0604030504040204" pitchFamily="50" charset="-128"/>
              <a:cs typeface="メイリオ" panose="020B0604030504040204" pitchFamily="50" charset="-128"/>
            </a:endParaRPr>
          </a:p>
          <a:p>
            <a:pPr algn="r">
              <a:spcBef>
                <a:spcPct val="20000"/>
              </a:spcBef>
              <a:buClr>
                <a:srgbClr val="369226"/>
              </a:buClr>
              <a:buFont typeface="Wingdings" pitchFamily="2" charset="2"/>
              <a:buNone/>
            </a:pPr>
            <a:r>
              <a:rPr kumimoji="0" lang="en-US" altLang="ja-JP" b="1" dirty="0" smtClean="0">
                <a:solidFill>
                  <a:srgbClr val="0C4B9D"/>
                </a:solidFill>
                <a:latin typeface="メイリオ" panose="020B0604030504040204" pitchFamily="50" charset="-128"/>
                <a:ea typeface="メイリオ" panose="020B0604030504040204" pitchFamily="50" charset="-128"/>
                <a:cs typeface="メイリオ" panose="020B0604030504040204" pitchFamily="50" charset="-128"/>
              </a:rPr>
              <a:t>KNX Partner No.44768</a:t>
            </a:r>
            <a:endParaRPr kumimoji="0" lang="nl-NL" altLang="ja-JP" b="1" dirty="0">
              <a:solidFill>
                <a:srgbClr val="0C4B9D"/>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p>
          <a:p>
            <a:r>
              <a:rPr kumimoji="1" lang="en-US" altLang="ja-JP" kern="0" dirty="0" smtClean="0"/>
              <a:t/>
            </a:r>
            <a:br>
              <a:rPr kumimoji="1" lang="en-US" altLang="ja-JP" kern="0" dirty="0" smtClean="0"/>
            </a:br>
            <a:endParaRPr kumimoji="1" lang="ja-JP" altLang="en-US" kern="0" dirty="0"/>
          </a:p>
        </p:txBody>
      </p:sp>
      <p:sp>
        <p:nvSpPr>
          <p:cNvPr id="3" name="正方形/長方形 2"/>
          <p:cNvSpPr/>
          <p:nvPr/>
        </p:nvSpPr>
        <p:spPr>
          <a:xfrm>
            <a:off x="977900" y="1484313"/>
            <a:ext cx="5773774" cy="400110"/>
          </a:xfrm>
          <a:prstGeom prst="rect">
            <a:avLst/>
          </a:prstGeom>
        </p:spPr>
        <p:txBody>
          <a:bodyPr wrap="square">
            <a:spAutoFit/>
          </a:bodyPr>
          <a:lstStyle/>
          <a:p>
            <a:r>
              <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CENELEC</a:t>
            </a:r>
            <a:r>
              <a:rPr lang="ja-JP" altLang="en-US"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標準の関係　</a:t>
            </a:r>
            <a:endPar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977900" y="1882006"/>
            <a:ext cx="7899400" cy="4770537"/>
          </a:xfrm>
          <a:prstGeom prst="rect">
            <a:avLst/>
          </a:prstGeom>
        </p:spPr>
        <p:txBody>
          <a:bodyPr wrap="square">
            <a:spAutoFit/>
          </a:bodyPr>
          <a:lstStyle/>
          <a:p>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CENELEC</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（欧州電気標準化委員会）は、</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をホーム・ビル制御の標準である</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EN 50090</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に認定して</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アプリケーション</a:t>
            </a:r>
          </a:p>
          <a:p>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EN50090-3-3</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：相互運用性と</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の標準</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データポイントタイプ</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DPT</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２） 通信プロトコル</a:t>
            </a:r>
          </a:p>
          <a:p>
            <a:pPr marL="812800" indent="-812800"/>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EN50090-4-1:</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アプリケーションレイヤプロトコル</a:t>
            </a:r>
          </a:p>
          <a:p>
            <a:pPr marL="812800" indent="-812800"/>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EN50090-4-2</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：トランスポート／ネットワーク／データリンクレイヤプロトコル</a:t>
            </a:r>
          </a:p>
          <a:p>
            <a:endPar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３） 伝送メディア</a:t>
            </a:r>
          </a:p>
          <a:p>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EN50090-5-1</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電力線通信（</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PL</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EN50090-5-2</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ツイストペア（</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TP</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EN50090-5-3</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無線（</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RF</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p>
          <a:p>
            <a:endPar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４） システム管理</a:t>
            </a:r>
          </a:p>
          <a:p>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EN50090-7-1</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マネジメント手続き</a:t>
            </a:r>
          </a:p>
          <a:p>
            <a:endParaRPr lang="en-US" altLang="ja-JP" sz="1600" dirty="0" smtClean="0">
              <a:solidFill>
                <a:schemeClr val="tx2"/>
              </a:solidFill>
            </a:endParaRPr>
          </a:p>
        </p:txBody>
      </p:sp>
    </p:spTree>
    <p:extLst>
      <p:ext uri="{BB962C8B-B14F-4D97-AF65-F5344CB8AC3E}">
        <p14:creationId xmlns:p14="http://schemas.microsoft.com/office/powerpoint/2010/main" val="1938993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p>
          <a:p>
            <a:r>
              <a:rPr kumimoji="1" lang="en-US" altLang="ja-JP" kern="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kern="0" dirty="0" smtClean="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977900" y="1484313"/>
            <a:ext cx="7454900" cy="400110"/>
          </a:xfrm>
          <a:prstGeom prst="rect">
            <a:avLst/>
          </a:prstGeom>
        </p:spPr>
        <p:txBody>
          <a:bodyPr wrap="square">
            <a:spAutoFit/>
          </a:bodyPr>
          <a:lstStyle/>
          <a:p>
            <a:r>
              <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のメッセージ構造とデータポイントタイプ（</a:t>
            </a:r>
            <a:r>
              <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DPT</a:t>
            </a:r>
            <a:r>
              <a:rPr lang="ja-JP" altLang="en-US"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977900" y="2921536"/>
            <a:ext cx="7205632" cy="3323987"/>
          </a:xfrm>
          <a:prstGeom prst="rect">
            <a:avLst/>
          </a:prstGeom>
        </p:spPr>
        <p:txBody>
          <a:bodyPr wrap="square">
            <a:spAutoFit/>
          </a:bodyPr>
          <a:lstStyle/>
          <a:p>
            <a:pPr marL="285750" indent="-285750">
              <a:buFont typeface="Wingdings" panose="05000000000000000000" pitchFamily="2" charset="2"/>
              <a:buChar char="l"/>
            </a:pP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バスに接続されたアクチュエータは、このメッセージ</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の「送信先アドレス」を見て、自分宛て</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のメッセージでなければ</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無視</a:t>
            </a:r>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送信先アドレス</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には、</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E</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メールのグループアドレス相当の使い方ができるので</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１つ</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センサーが１つのメッセージで複数の</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アクチュエータに</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データ</a:t>
            </a:r>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を</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送ることも</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可能</a:t>
            </a:r>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メッセージ</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が自分宛てだと判明した場合、</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アクチュエータは</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、メッセージ</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本体を</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調べる</a:t>
            </a:r>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メッセージ本体に</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は、「あなたの管理する照明を制御するスイッチが</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ON</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になった（ので、照明をつけなさい）」というような意味の</a:t>
            </a:r>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データ</a:t>
            </a:r>
            <a:r>
              <a:rPr lang="ja-JP" altLang="en-US" sz="14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が抽象化</a:t>
            </a:r>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した形</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で入って</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例えば、</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ON/Off</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を示す</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ビットデータ型データ</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で”１”がメッセージ本体に入って</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では、このように、通信プロトコルレベルの標準化の他に、</a:t>
            </a:r>
            <a:r>
              <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デバイス間で授受するデータを、</a:t>
            </a:r>
            <a:r>
              <a:rPr lang="en-US" altLang="ja-JP" sz="14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DPT</a:t>
            </a:r>
            <a:r>
              <a:rPr lang="ja-JP" altLang="en-US" sz="14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データポイントタイプ）として標準化して</a:t>
            </a:r>
            <a:r>
              <a:rPr lang="ja-JP" altLang="en-US" sz="14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14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0180" name="Picture 4" descr="D:\インターテックリサーチ\１）ITRCorp\images\DRandKNX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138" y="1989138"/>
            <a:ext cx="6919914" cy="68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95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p>
          <a:p>
            <a:r>
              <a:rPr kumimoji="1" lang="en-US" altLang="ja-JP" kern="0" dirty="0" smtClean="0"/>
              <a:t/>
            </a:r>
            <a:br>
              <a:rPr kumimoji="1" lang="en-US" altLang="ja-JP" kern="0" dirty="0" smtClean="0"/>
            </a:br>
            <a:endParaRPr kumimoji="1" lang="ja-JP" altLang="en-US" kern="0" dirty="0"/>
          </a:p>
        </p:txBody>
      </p:sp>
      <p:sp>
        <p:nvSpPr>
          <p:cNvPr id="3" name="正方形/長方形 2"/>
          <p:cNvSpPr/>
          <p:nvPr/>
        </p:nvSpPr>
        <p:spPr>
          <a:xfrm>
            <a:off x="977900" y="1484313"/>
            <a:ext cx="7205632" cy="400110"/>
          </a:xfrm>
          <a:prstGeom prst="rect">
            <a:avLst/>
          </a:prstGeom>
        </p:spPr>
        <p:txBody>
          <a:bodyPr wrap="square">
            <a:spAutoFit/>
          </a:bodyPr>
          <a:lstStyle/>
          <a:p>
            <a:r>
              <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000" b="1" dirty="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のデータモデルと機能ブロック（</a:t>
            </a:r>
            <a:r>
              <a:rPr lang="en-US" altLang="ja-JP" sz="2000" b="1" dirty="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Functional Block</a:t>
            </a:r>
            <a:r>
              <a:rPr lang="ja-JP" altLang="en-US" sz="2000" b="1" dirty="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977899" y="1882006"/>
            <a:ext cx="7683501" cy="4585871"/>
          </a:xfrm>
          <a:prstGeom prst="rect">
            <a:avLst/>
          </a:prstGeom>
        </p:spPr>
        <p:txBody>
          <a:bodyPr wrap="square">
            <a:spAutoFit/>
          </a:bodyPr>
          <a:lstStyle/>
          <a:p>
            <a:r>
              <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DPT</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には、</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ビットデータ型、２ビットデータ型、４ビットデータ型、１バイトデータ型等が</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あるが</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、例えば、この</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DPT</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を組み合わせて調光機能付き照明器具の制御を行うことを</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考えてみる：</a:t>
            </a:r>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１）照明のオン／オフ：</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１ビットデータ型で対応</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できそう</a:t>
            </a:r>
            <a:endPar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２）次第に明るくするか、暗くするかの指示：</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１ビットデータ型で対応</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できそう</a:t>
            </a:r>
            <a:endPar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３）明るく／暗くする度合い（スピード）：</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例えば１度ボタンをプッシュするごとに何</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明るく／暗くするかを指定することができるようなインタフェース</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を考えると、</a:t>
            </a:r>
            <a:r>
              <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99</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の任意の</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を指定できるには</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ビット（～</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127</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必要だが、</a:t>
            </a:r>
            <a:r>
              <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ビットもあれば良い（例えば</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回のボタンのプッシュで</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400" dirty="0" err="1">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400" dirty="0" err="1">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あるいは</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明るく／暗くするのを、それぞれ１，２，３に対応させる</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４）スライダー</a:t>
            </a: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のようなスイッチに連動</a:t>
            </a: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させ</a:t>
            </a:r>
            <a:r>
              <a:rPr lang="en-US" altLang="ja-JP"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0</a:t>
            </a:r>
            <a:r>
              <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なめらかに明るさを</a:t>
            </a:r>
            <a:r>
              <a:rPr lang="ja-JP" altLang="en-US" sz="1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制御：</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その</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場合は</a:t>
            </a:r>
            <a:r>
              <a:rPr lang="en-US" altLang="ja-JP"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バイトデータ型で対応できそうです</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これらの機能を実現する上</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で、製造メーカーの「方言」の発生を防ぐため</a:t>
            </a:r>
            <a:r>
              <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では、もう</a:t>
            </a:r>
            <a:r>
              <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err="1"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標準化として機能ブロックを定めている。</a:t>
            </a:r>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調光機能ブロックは、以下の</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種類の</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DPT</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と、それぞれの利用方法の定義から</a:t>
            </a:r>
            <a:r>
              <a:rPr lang="ja-JP" altLang="en-US"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構成される：</a:t>
            </a:r>
            <a:endPar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DPT_Swicth</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オン／オフ制御する</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ビットデータ型</a:t>
            </a:r>
            <a:endPar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err="1">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DPT_Control_Dimming</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ビットデータ型</a:t>
            </a:r>
            <a:endPar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先頭</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ビット</a:t>
            </a:r>
            <a:r>
              <a:rPr lang="ja-JP" altLang="en-US"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暗くする／１＝明るくする</a:t>
            </a:r>
          </a:p>
          <a:p>
            <a:r>
              <a:rPr lang="ja-JP" altLang="en-US"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後ろ</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ビット：１＝１回の調光ステップ</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回の</a:t>
            </a:r>
            <a:r>
              <a:rPr lang="ja-JP" altLang="en-US"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調光ステップ</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50%(1/2</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・・、７＝１回の調光ステップが</a:t>
            </a:r>
            <a:r>
              <a:rPr lang="en-US" altLang="ja-JP"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1/64</a:t>
            </a:r>
          </a:p>
          <a:p>
            <a:r>
              <a:rPr lang="en-US" altLang="ja-JP"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DPT-Scaling</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：符号なし８ビットデータ型で、</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80h</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＝明るさ</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200" dirty="0" err="1">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err="1">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FFh</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＝明るさ</a:t>
            </a:r>
            <a:r>
              <a:rPr lang="en-US" altLang="ja-JP"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100%</a:t>
            </a:r>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05583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el 1"/>
          <p:cNvSpPr txBox="1">
            <a:spLocks/>
          </p:cNvSpPr>
          <p:nvPr/>
        </p:nvSpPr>
        <p:spPr bwMode="auto">
          <a:xfrm>
            <a:off x="879475" y="549275"/>
            <a:ext cx="7077075" cy="719138"/>
          </a:xfrm>
          <a:prstGeom prst="rect">
            <a:avLst/>
          </a:prstGeom>
          <a:noFill/>
          <a:ln w="9525">
            <a:noFill/>
            <a:miter lim="800000"/>
            <a:headEnd/>
            <a:tailEnd/>
          </a:ln>
        </p:spPr>
        <p:txBody>
          <a:bodyPr anchor="ctr"/>
          <a:lstStyle/>
          <a:p>
            <a:endParaRPr kumimoji="0" lang="ja-JP" altLang="en-US" sz="2400" b="1" dirty="0">
              <a:solidFill>
                <a:srgbClr val="0C4B9D"/>
              </a:solidFill>
              <a:latin typeface="Arial Unicode MS"/>
              <a:ea typeface="Arial Unicode MS"/>
              <a:cs typeface="Arial Unicode MS"/>
            </a:endParaRPr>
          </a:p>
        </p:txBody>
      </p:sp>
      <p:sp>
        <p:nvSpPr>
          <p:cNvPr id="3" name="縦書きテキスト プレースホルダー 2"/>
          <p:cNvSpPr>
            <a:spLocks noGrp="1"/>
          </p:cNvSpPr>
          <p:nvPr>
            <p:ph type="body" orient="vert" idx="1"/>
          </p:nvPr>
        </p:nvSpPr>
        <p:spPr>
          <a:xfrm>
            <a:off x="900112" y="1989137"/>
            <a:ext cx="7773987" cy="4319587"/>
          </a:xfrm>
        </p:spPr>
        <p:txBody>
          <a:bodyPr vert="horz"/>
          <a:lstStyle/>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３．欧州</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おけるスマートグリッドの動向</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の事例紹介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368300" y="3403600"/>
            <a:ext cx="8280400" cy="203676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20700" y="1981200"/>
            <a:ext cx="8280400" cy="914399"/>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2611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18405"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kumimoji="1"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３．欧州におけるスマートグリッドの動向</a:t>
            </a:r>
            <a:r>
              <a:rPr kumimoji="1" lang="en-US" altLang="ja-JP" kern="0" dirty="0" smtClean="0"/>
              <a:t/>
            </a:r>
            <a:br>
              <a:rPr kumimoji="1" lang="en-US" altLang="ja-JP" kern="0" dirty="0" smtClean="0"/>
            </a:br>
            <a:endParaRPr kumimoji="1" lang="ja-JP" altLang="en-US" kern="0" dirty="0"/>
          </a:p>
        </p:txBody>
      </p:sp>
      <p:sp>
        <p:nvSpPr>
          <p:cNvPr id="3" name="正方形/長方形 2"/>
          <p:cNvSpPr/>
          <p:nvPr/>
        </p:nvSpPr>
        <p:spPr>
          <a:xfrm>
            <a:off x="977900" y="1484313"/>
            <a:ext cx="7912100" cy="4585871"/>
          </a:xfrm>
          <a:prstGeom prst="rect">
            <a:avLst/>
          </a:prstGeom>
        </p:spPr>
        <p:txBody>
          <a:bodyPr wrap="square">
            <a:spAutoFit/>
          </a:bodyPr>
          <a:lstStyle/>
          <a:p>
            <a:r>
              <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EU</a:t>
            </a:r>
            <a:r>
              <a:rPr lang="ja-JP" altLang="en-US"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の施策に見る欧州スマートグリッド化の動き</a:t>
            </a:r>
            <a:endPar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2009</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欧州の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標準化団体の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CEN</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（欧州標準化委員会）、</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CENELEC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（欧州電気標準化委員会）、</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ETSI</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（欧州電気通信標準化機構）に対してスマートメーターに関する相互運用性を確保するためのマンデート（標準化指令）</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hlinkClick r:id="rId2"/>
              </a:rPr>
              <a:t>M/441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発令</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３つの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欧州</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標準制定</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機関は</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、共同作業を実施するため、</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SM-CG</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Smart Meter Coordination Group</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）を組織し、作業を</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開始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2011</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スマートグリッド</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に関する相互運用性を確保するためのマンデート（標準化指令）</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hlinkClick r:id="rId3"/>
              </a:rPr>
              <a:t>M/490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を発令。継続的な規格の策定と技術変革の促進を可能にする枠組みをつくり、</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年末までに報告書を作成することを要請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。３つの欧州</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標準制定</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機関は</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、共同作業を実施するため、</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SG-CG</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Smart Grid Coordination Group</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）を組織し、作業を</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開始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EU</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エネルギー効率化指令（</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hlinkClick r:id="rId4"/>
              </a:rPr>
              <a:t>Directive 2012/27/EU</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）発令。その第</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項（</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Article 15.8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）で、欧州のバランシング市場、予備力市場、その他アンシラリーサービス市場で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のデマンドレスポンス（</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DR</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）利用</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促進を欧州各国の規制機関に呼びかけ、</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DR</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アグリゲータおよび消費者と協力して、これらの市場に</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DR</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資源が参加しやすくするための技術仕様の整備を</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要請</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87753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kumimoji="1"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３．欧州におけるスマートグリッドの動向</a:t>
            </a:r>
            <a:r>
              <a:rPr kumimoji="1" lang="en-US" altLang="ja-JP" kern="0" dirty="0" smtClean="0"/>
              <a:t/>
            </a:r>
            <a:br>
              <a:rPr kumimoji="1" lang="en-US" altLang="ja-JP" kern="0" dirty="0" smtClean="0"/>
            </a:br>
            <a:endParaRPr kumimoji="1" lang="ja-JP" altLang="en-US" kern="0" dirty="0"/>
          </a:p>
        </p:txBody>
      </p:sp>
      <p:sp>
        <p:nvSpPr>
          <p:cNvPr id="3" name="正方形/長方形 2"/>
          <p:cNvSpPr/>
          <p:nvPr/>
        </p:nvSpPr>
        <p:spPr>
          <a:xfrm>
            <a:off x="977900" y="1484313"/>
            <a:ext cx="7912100" cy="4031873"/>
          </a:xfrm>
          <a:prstGeom prst="rect">
            <a:avLst/>
          </a:prstGeom>
        </p:spPr>
        <p:txBody>
          <a:bodyPr wrap="square">
            <a:spAutoFit/>
          </a:bodyPr>
          <a:lstStyle/>
          <a:p>
            <a:r>
              <a:rPr lang="ja-JP" altLang="en-US"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欧州標準策定機関に見るスマートグリッド化の動き</a:t>
            </a:r>
            <a:endParaRPr lang="en-US" altLang="ja-JP"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endParaRPr>
          </a:p>
          <a:p>
            <a:pPr marL="361950" indent="-361950">
              <a:buFont typeface="Wingdings" panose="05000000000000000000" pitchFamily="2" charset="2"/>
              <a:buChar char="l"/>
            </a:pP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SG-CG</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Smart </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Grid Coordination </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Group</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EU</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の要請に</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応えて欧州版のスマートグリッド参照アーキテクチャー</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:SGAM</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Smart </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Grid Architecture </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Model</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）を完成。</a:t>
            </a:r>
            <a:endPar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361950" indent="-361950"/>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その過程で、スマートグリッ</a:t>
            </a:r>
            <a:endPar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ドの中核となる標準をリスト</a:t>
            </a:r>
            <a:endPar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アップ。</a:t>
            </a:r>
            <a:endPar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多くの</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IEC</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国際標準と同列に</a:t>
            </a:r>
            <a:endPar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EN50090</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）も選ばれ</a:t>
            </a:r>
            <a:endPar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ている。</a:t>
            </a:r>
            <a:endPar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また</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DR</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との関連では、今後</a:t>
            </a:r>
            <a:endPar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の系統運用において</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Flexibility</a:t>
            </a:r>
          </a:p>
          <a:p>
            <a:pPr marL="177800" indent="-177800"/>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という概念の重要性を指摘</a:t>
            </a:r>
            <a:endPar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（次ページ）。</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8130" name="Picture 2" descr="D:\インターテックリサーチ\１）ITRCorp\images\DRandKNX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875" y="2353336"/>
            <a:ext cx="4909425" cy="376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193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450" y="1890713"/>
            <a:ext cx="73533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977900" y="1484313"/>
            <a:ext cx="7912100" cy="400110"/>
          </a:xfrm>
          <a:prstGeom prst="rect">
            <a:avLst/>
          </a:prstGeom>
        </p:spPr>
        <p:txBody>
          <a:bodyPr wrap="square">
            <a:spAutoFit/>
          </a:bodyPr>
          <a:lstStyle/>
          <a:p>
            <a:r>
              <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SG-CG</a:t>
            </a:r>
            <a:r>
              <a:rPr lang="ja-JP" altLang="en-US" sz="2000" b="1" dirty="0" err="1"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での</a:t>
            </a:r>
            <a:r>
              <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DR</a:t>
            </a:r>
            <a:r>
              <a:rPr lang="ja-JP" altLang="en-US"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の捉え方</a:t>
            </a:r>
            <a:endPar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936624" y="4250929"/>
            <a:ext cx="7229476" cy="1938992"/>
          </a:xfrm>
          <a:prstGeom prst="rect">
            <a:avLst/>
          </a:prstGeom>
          <a:solidFill>
            <a:schemeClr val="bg1"/>
          </a:solidFill>
        </p:spPr>
        <p:txBody>
          <a:bodyPr wrap="square">
            <a:spAutoFit/>
          </a:bodyPr>
          <a:lstStyle/>
          <a:p>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SG-CG</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では</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DR</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を系統管理に</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Flexibility</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をもたらすものと捉え、</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DR</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イベントのシグナルは、末端の設備機器に直接送られるのではなく、顧客のエネルギー管理（</a:t>
            </a:r>
            <a:r>
              <a:rPr lang="en-US" altLang="ja-JP"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CEM</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Customer Energy </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Management</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HEMS/BEMS</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システムに送られ、</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CEM</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が、その配下にある制御対象機器の動作のトリガーと</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なる－というアーキテクチャで考えられている。</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kumimoji="1"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３．欧州におけるスマートグリッドの動向</a:t>
            </a:r>
            <a:r>
              <a:rPr kumimoji="1" lang="en-US" altLang="ja-JP" kern="0" dirty="0" smtClean="0"/>
              <a:t/>
            </a:r>
            <a:br>
              <a:rPr kumimoji="1" lang="en-US" altLang="ja-JP" kern="0" dirty="0" smtClean="0"/>
            </a:br>
            <a:endParaRPr kumimoji="1" lang="ja-JP" altLang="en-US" kern="0" dirty="0"/>
          </a:p>
        </p:txBody>
      </p:sp>
    </p:spTree>
    <p:extLst>
      <p:ext uri="{BB962C8B-B14F-4D97-AF65-F5344CB8AC3E}">
        <p14:creationId xmlns:p14="http://schemas.microsoft.com/office/powerpoint/2010/main" val="379559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el 1"/>
          <p:cNvSpPr txBox="1">
            <a:spLocks/>
          </p:cNvSpPr>
          <p:nvPr/>
        </p:nvSpPr>
        <p:spPr bwMode="auto">
          <a:xfrm>
            <a:off x="879475" y="549275"/>
            <a:ext cx="7077075" cy="719138"/>
          </a:xfrm>
          <a:prstGeom prst="rect">
            <a:avLst/>
          </a:prstGeom>
          <a:noFill/>
          <a:ln w="9525">
            <a:noFill/>
            <a:miter lim="800000"/>
            <a:headEnd/>
            <a:tailEnd/>
          </a:ln>
        </p:spPr>
        <p:txBody>
          <a:bodyPr anchor="ctr"/>
          <a:lstStyle/>
          <a:p>
            <a:endParaRPr kumimoji="0" lang="ja-JP" altLang="en-US" sz="2400" b="1" dirty="0">
              <a:solidFill>
                <a:srgbClr val="0C4B9D"/>
              </a:solidFill>
              <a:latin typeface="Arial Unicode MS"/>
              <a:ea typeface="Arial Unicode MS"/>
              <a:cs typeface="Arial Unicode MS"/>
            </a:endParaRPr>
          </a:p>
        </p:txBody>
      </p:sp>
      <p:sp>
        <p:nvSpPr>
          <p:cNvPr id="3" name="縦書きテキスト プレースホルダー 2"/>
          <p:cNvSpPr>
            <a:spLocks noGrp="1"/>
          </p:cNvSpPr>
          <p:nvPr>
            <p:ph type="body" orient="vert" idx="1"/>
          </p:nvPr>
        </p:nvSpPr>
        <p:spPr>
          <a:xfrm>
            <a:off x="900112" y="1989137"/>
            <a:ext cx="7773987" cy="4319587"/>
          </a:xfrm>
        </p:spPr>
        <p:txBody>
          <a:bodyPr vert="horz"/>
          <a:lstStyle/>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３．欧州</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おけるスマートグリッドの動向</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の事例紹介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368300" y="3937000"/>
            <a:ext cx="8280400" cy="150336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20700" y="1981200"/>
            <a:ext cx="8280400" cy="1397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0748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659828"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 City</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kern="0" dirty="0" smtClean="0"/>
              <a:t/>
            </a:r>
            <a:br>
              <a:rPr kumimoji="1" lang="en-US" altLang="ja-JP" kern="0" dirty="0" smtClean="0"/>
            </a:br>
            <a:endParaRPr kumimoji="1" lang="ja-JP" altLang="en-US" kern="0" dirty="0"/>
          </a:p>
        </p:txBody>
      </p:sp>
      <p:pic>
        <p:nvPicPr>
          <p:cNvPr id="51202" name="Picture 2" descr="D:\インターテックリサーチ\１）ITRCorp\images\KNXCit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936" y="1410564"/>
            <a:ext cx="7328222" cy="430975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006309" y="3916829"/>
            <a:ext cx="7229476" cy="1938992"/>
          </a:xfrm>
          <a:prstGeom prst="rect">
            <a:avLst/>
          </a:prstGeom>
          <a:solidFill>
            <a:schemeClr val="bg1"/>
          </a:solidFill>
        </p:spPr>
        <p:txBody>
          <a:bodyPr wrap="square">
            <a:spAutoFit/>
          </a:bodyPr>
          <a:lstStyle/>
          <a:p>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が今でもできるビルのエネルギー管理を、住宅／ビルの個別最適目的から、スマートシティ、ひいてはスマートグリッドに役立つようにする。</a:t>
            </a:r>
            <a:endPar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⇒そのためには、ビル間、あるいは、ビルとスマートシティ／スマートグリッドのインフラ間でのコミュニケーションをどうすればよいか？</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9559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748728"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 City</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kern="0" dirty="0" smtClean="0"/>
              <a:t/>
            </a:r>
            <a:br>
              <a:rPr kumimoji="1" lang="en-US" altLang="ja-JP" kern="0" dirty="0" smtClean="0"/>
            </a:br>
            <a:endParaRPr kumimoji="1" lang="ja-JP" altLang="en-US" kern="0" dirty="0"/>
          </a:p>
        </p:txBody>
      </p:sp>
      <p:pic>
        <p:nvPicPr>
          <p:cNvPr id="52226" name="Picture 2" descr="D:\インターテックリサーチ\１）ITRCorp\images\KNXC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93" y="1382913"/>
            <a:ext cx="7098549" cy="424913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985572" y="3784801"/>
            <a:ext cx="7229476" cy="1938992"/>
          </a:xfrm>
          <a:prstGeom prst="rect">
            <a:avLst/>
          </a:prstGeom>
          <a:solidFill>
            <a:schemeClr val="bg1"/>
          </a:solidFill>
        </p:spPr>
        <p:txBody>
          <a:bodyPr wrap="square">
            <a:spAutoFit/>
          </a:bodyPr>
          <a:lstStyle/>
          <a:p>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電気自動車（</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EV</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削減できる手段として注目</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されている</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が、その</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EV</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充電のためにこれまで以上に火力発電所が</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000" dirty="0" err="1"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を排</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出していては何にもならない。</a:t>
            </a:r>
            <a:endPar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⇒ビルと</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EV</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充電装置の連系を図り、かつ、太陽光パネルなどの再生可能エネルギーを</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EV</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充電に使うことで、この問題を回避できるのではないか？　そのために</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は何をすべきか？</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479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el 1"/>
          <p:cNvSpPr txBox="1">
            <a:spLocks/>
          </p:cNvSpPr>
          <p:nvPr/>
        </p:nvSpPr>
        <p:spPr bwMode="auto">
          <a:xfrm>
            <a:off x="879475" y="549275"/>
            <a:ext cx="7077075" cy="719138"/>
          </a:xfrm>
          <a:prstGeom prst="rect">
            <a:avLst/>
          </a:prstGeom>
          <a:noFill/>
          <a:ln w="9525">
            <a:noFill/>
            <a:miter lim="800000"/>
            <a:headEnd/>
            <a:tailEnd/>
          </a:ln>
        </p:spPr>
        <p:txBody>
          <a:bodyPr anchor="ctr"/>
          <a:lstStyle/>
          <a:p>
            <a:endParaRPr kumimoji="0" lang="ja-JP" altLang="en-US" sz="2400" b="1" dirty="0">
              <a:solidFill>
                <a:srgbClr val="0C4B9D"/>
              </a:solidFill>
              <a:latin typeface="Arial Unicode MS"/>
              <a:ea typeface="Arial Unicode MS"/>
              <a:cs typeface="Arial Unicode MS"/>
            </a:endParaRPr>
          </a:p>
        </p:txBody>
      </p:sp>
      <p:sp>
        <p:nvSpPr>
          <p:cNvPr id="3" name="縦書きテキスト プレースホルダー 2"/>
          <p:cNvSpPr>
            <a:spLocks noGrp="1"/>
          </p:cNvSpPr>
          <p:nvPr>
            <p:ph type="body" orient="vert" idx="1"/>
          </p:nvPr>
        </p:nvSpPr>
        <p:spPr>
          <a:xfrm>
            <a:off x="900112" y="1989137"/>
            <a:ext cx="7773987" cy="4319587"/>
          </a:xfrm>
        </p:spPr>
        <p:txBody>
          <a:bodyPr vert="horz"/>
          <a:lstStyle/>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３．欧州</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おけるスマートグリッドの動向</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の事例紹介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723328"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 City</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kern="0" dirty="0" smtClean="0"/>
              <a:t/>
            </a:r>
            <a:br>
              <a:rPr kumimoji="1" lang="en-US" altLang="ja-JP" kern="0" dirty="0" smtClean="0"/>
            </a:br>
            <a:endParaRPr kumimoji="1" lang="ja-JP" altLang="en-US" kern="0" dirty="0"/>
          </a:p>
        </p:txBody>
      </p:sp>
      <p:pic>
        <p:nvPicPr>
          <p:cNvPr id="54274" name="Picture 2" descr="D:\インターテックリサーチ\１）ITRCorp\images\KNXCity-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130" y="1570205"/>
            <a:ext cx="7185368" cy="408109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985572" y="3949901"/>
            <a:ext cx="7229476" cy="1938992"/>
          </a:xfrm>
          <a:prstGeom prst="rect">
            <a:avLst/>
          </a:prstGeom>
          <a:solidFill>
            <a:schemeClr val="bg1"/>
          </a:solidFill>
        </p:spPr>
        <p:txBody>
          <a:bodyPr wrap="square">
            <a:spAutoFit/>
          </a:bodyPr>
          <a:lstStyle/>
          <a:p>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今後大規模な風力発電・太陽光発電が増えていく。</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それは地球温暖化対策と</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しては良いが、出力が不安定で系統への悪影響が懸念されている</a:t>
            </a:r>
            <a:endPar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⇒住宅・ビルのエネルギー管理技術を通して</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は何をすべきか？</a:t>
            </a:r>
            <a:endPar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479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659828"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 City</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kern="0" dirty="0" smtClean="0"/>
              <a:t/>
            </a:r>
            <a:br>
              <a:rPr kumimoji="1" lang="en-US" altLang="ja-JP" kern="0" dirty="0" smtClean="0"/>
            </a:br>
            <a:endParaRPr kumimoji="1" lang="ja-JP" altLang="en-US" kern="0" dirty="0"/>
          </a:p>
        </p:txBody>
      </p:sp>
      <p:pic>
        <p:nvPicPr>
          <p:cNvPr id="53250" name="Picture 2" descr="D:\インターテックリサーチ\１）ITRCorp\images\KNXCity-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008" y="1518247"/>
            <a:ext cx="7252816" cy="356395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985572" y="3759401"/>
            <a:ext cx="7229476" cy="1631216"/>
          </a:xfrm>
          <a:prstGeom prst="rect">
            <a:avLst/>
          </a:prstGeom>
          <a:solidFill>
            <a:schemeClr val="bg1"/>
          </a:solidFill>
        </p:spPr>
        <p:txBody>
          <a:bodyPr wrap="square">
            <a:spAutoFit/>
          </a:bodyPr>
          <a:lstStyle/>
          <a:p>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スマートグリッドの仕組みを系統側からではなく、需要家側から考えた場合、個々の住宅・ビルの</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EMS</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EV</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充電器、再生可能エネルギーを利用した分散電源の運転を最適化し、電力融通／電力需給バランスをとるためのインフラが必要</a:t>
            </a:r>
            <a:endPar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⇒そのために</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は何をすれば良いのか？</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479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786828"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 City</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kern="0" dirty="0" smtClean="0"/>
              <a:t/>
            </a:r>
            <a:br>
              <a:rPr kumimoji="1" lang="en-US" altLang="ja-JP" kern="0" dirty="0" smtClean="0"/>
            </a:br>
            <a:endParaRPr kumimoji="1" lang="ja-JP" altLang="en-US" kern="0" dirty="0"/>
          </a:p>
        </p:txBody>
      </p:sp>
      <p:pic>
        <p:nvPicPr>
          <p:cNvPr id="55299" name="Picture 3" descr="D:\インターテックリサーチ\１）ITRCorp\images\DRandKNX4-8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484" y="1925645"/>
            <a:ext cx="7461502" cy="359091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972872" y="5699095"/>
            <a:ext cx="7229476" cy="400110"/>
          </a:xfrm>
          <a:prstGeom prst="rect">
            <a:avLst/>
          </a:prstGeom>
          <a:solidFill>
            <a:schemeClr val="bg1"/>
          </a:solidFill>
        </p:spPr>
        <p:txBody>
          <a:bodyPr wrap="square">
            <a:spAutoFit/>
          </a:bodyPr>
          <a:lstStyle/>
          <a:p>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このような観点で検討されているのが</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 City</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です</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479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634428"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 City</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kern="0" dirty="0" smtClean="0"/>
              <a:t/>
            </a:r>
            <a:br>
              <a:rPr kumimoji="1" lang="en-US" altLang="ja-JP" kern="0" dirty="0" smtClean="0"/>
            </a:br>
            <a:endParaRPr kumimoji="1" lang="ja-JP" altLang="en-US" kern="0" dirty="0"/>
          </a:p>
        </p:txBody>
      </p:sp>
      <p:pic>
        <p:nvPicPr>
          <p:cNvPr id="56322" name="Picture 2" descr="D:\インターテックリサーチ\１）ITRCorp\images\KNXCity-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241" y="1597055"/>
            <a:ext cx="7282107" cy="463934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972872" y="1533495"/>
            <a:ext cx="7229476" cy="400110"/>
          </a:xfrm>
          <a:prstGeom prst="rect">
            <a:avLst/>
          </a:prstGeom>
          <a:solidFill>
            <a:schemeClr val="bg1"/>
          </a:solidFill>
        </p:spPr>
        <p:txBody>
          <a:bodyPr wrap="square">
            <a:spAutoFit/>
          </a:bodyPr>
          <a:lstStyle/>
          <a:p>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 City</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は：</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1341172" y="2219295"/>
            <a:ext cx="7229476" cy="400110"/>
          </a:xfrm>
          <a:prstGeom prst="rect">
            <a:avLst/>
          </a:prstGeom>
          <a:solidFill>
            <a:schemeClr val="bg1"/>
          </a:solidFill>
        </p:spPr>
        <p:txBody>
          <a:bodyPr wrap="square">
            <a:spAutoFit/>
          </a:bodyPr>
          <a:lstStyle/>
          <a:p>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ビルのエネルギー管理だけではなく、</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315772" y="2765395"/>
            <a:ext cx="7229476" cy="400110"/>
          </a:xfrm>
          <a:prstGeom prst="rect">
            <a:avLst/>
          </a:prstGeom>
          <a:solidFill>
            <a:schemeClr val="bg1"/>
          </a:solidFill>
        </p:spPr>
        <p:txBody>
          <a:bodyPr wrap="square">
            <a:spAutoFit/>
          </a:bodyPr>
          <a:lstStyle/>
          <a:p>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を使った</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EV</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充電制御も実施し、　　　　</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315772" y="3197195"/>
            <a:ext cx="7739328" cy="400110"/>
          </a:xfrm>
          <a:prstGeom prst="rect">
            <a:avLst/>
          </a:prstGeom>
          <a:solidFill>
            <a:schemeClr val="bg1"/>
          </a:solidFill>
        </p:spPr>
        <p:txBody>
          <a:bodyPr wrap="square">
            <a:spAutoFit/>
          </a:bodyPr>
          <a:lstStyle/>
          <a:p>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分散して</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存在</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する設備を</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err="1"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全体的なネットワークにつなぎ、　　　</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315772" y="3755995"/>
            <a:ext cx="7229476" cy="400110"/>
          </a:xfrm>
          <a:prstGeom prst="rect">
            <a:avLst/>
          </a:prstGeom>
          <a:solidFill>
            <a:schemeClr val="bg1"/>
          </a:solidFill>
        </p:spPr>
        <p:txBody>
          <a:bodyPr wrap="square">
            <a:spAutoFit/>
          </a:bodyPr>
          <a:lstStyle/>
          <a:p>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を使って再生可能エネルギーの統合を図ります　　　</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954748" y="6115685"/>
            <a:ext cx="4709452" cy="400110"/>
          </a:xfrm>
          <a:prstGeom prst="rect">
            <a:avLst/>
          </a:prstGeom>
          <a:solidFill>
            <a:schemeClr val="bg1"/>
          </a:solidFill>
        </p:spPr>
        <p:txBody>
          <a:bodyPr wrap="square">
            <a:spAutoFit/>
          </a:bodyPr>
          <a:lstStyle/>
          <a:p>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では、具体的に何をするのか？　　　</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8376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インターテックリサーチ\１）ITRCorp\images\DRandKNX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2031" y="1541463"/>
            <a:ext cx="6210300" cy="458152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040734" y="1639477"/>
            <a:ext cx="7156967" cy="984885"/>
          </a:xfrm>
          <a:prstGeom prst="rect">
            <a:avLst/>
          </a:prstGeom>
          <a:solidFill>
            <a:schemeClr val="bg1"/>
          </a:solidFill>
        </p:spPr>
        <p:txBody>
          <a:bodyPr wrap="square" rtlCol="0">
            <a:spAutoFit/>
          </a:bodyPr>
          <a:lstStyle/>
          <a:p>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 City</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は、スマートグリッド</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とスマートな建物（＝</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で制御された建物）</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の対話を可能にします</a:t>
            </a:r>
            <a:endPar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115" y="2288304"/>
            <a:ext cx="6332132" cy="396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txBox="1">
            <a:spLocks/>
          </p:cNvSpPr>
          <p:nvPr/>
        </p:nvSpPr>
        <p:spPr>
          <a:xfrm>
            <a:off x="807772" y="476250"/>
            <a:ext cx="6634428"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 City</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kern="0" dirty="0" smtClean="0"/>
              <a:t/>
            </a:r>
            <a:br>
              <a:rPr kumimoji="1" lang="en-US" altLang="ja-JP" kern="0" dirty="0" smtClean="0"/>
            </a:br>
            <a:endParaRPr kumimoji="1" lang="ja-JP" altLang="en-US" kern="0" dirty="0"/>
          </a:p>
        </p:txBody>
      </p:sp>
    </p:spTree>
    <p:extLst>
      <p:ext uri="{BB962C8B-B14F-4D97-AF65-F5344CB8AC3E}">
        <p14:creationId xmlns:p14="http://schemas.microsoft.com/office/powerpoint/2010/main" val="58006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el 1"/>
          <p:cNvSpPr txBox="1">
            <a:spLocks/>
          </p:cNvSpPr>
          <p:nvPr/>
        </p:nvSpPr>
        <p:spPr bwMode="auto">
          <a:xfrm>
            <a:off x="879475" y="549275"/>
            <a:ext cx="7077075" cy="719138"/>
          </a:xfrm>
          <a:prstGeom prst="rect">
            <a:avLst/>
          </a:prstGeom>
          <a:noFill/>
          <a:ln w="9525">
            <a:noFill/>
            <a:miter lim="800000"/>
            <a:headEnd/>
            <a:tailEnd/>
          </a:ln>
        </p:spPr>
        <p:txBody>
          <a:bodyPr anchor="ctr"/>
          <a:lstStyle/>
          <a:p>
            <a:endParaRPr kumimoji="0" lang="ja-JP" altLang="en-US" sz="2400" b="1" dirty="0">
              <a:solidFill>
                <a:srgbClr val="0C4B9D"/>
              </a:solidFill>
              <a:latin typeface="Arial Unicode MS"/>
              <a:ea typeface="Arial Unicode MS"/>
              <a:cs typeface="Arial Unicode MS"/>
            </a:endParaRPr>
          </a:p>
        </p:txBody>
      </p:sp>
      <p:sp>
        <p:nvSpPr>
          <p:cNvPr id="3" name="縦書きテキスト プレースホルダー 2"/>
          <p:cNvSpPr>
            <a:spLocks noGrp="1"/>
          </p:cNvSpPr>
          <p:nvPr>
            <p:ph type="body" orient="vert" idx="1"/>
          </p:nvPr>
        </p:nvSpPr>
        <p:spPr>
          <a:xfrm>
            <a:off x="900112" y="1989137"/>
            <a:ext cx="7773987" cy="4319587"/>
          </a:xfrm>
        </p:spPr>
        <p:txBody>
          <a:bodyPr vert="horz"/>
          <a:lstStyle/>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３．欧州</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おけるスマートグリッドの動向</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の事例紹介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368300" y="4394200"/>
            <a:ext cx="8280400" cy="104616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20700" y="1981200"/>
            <a:ext cx="8280400" cy="19304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0150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p>
          <a:p>
            <a:r>
              <a:rPr kumimoji="1" lang="en-US" altLang="ja-JP" kern="0" dirty="0" smtClean="0"/>
              <a:t/>
            </a:r>
            <a:br>
              <a:rPr kumimoji="1" lang="en-US" altLang="ja-JP" kern="0" dirty="0" smtClean="0"/>
            </a:br>
            <a:endParaRPr kumimoji="1" lang="ja-JP" altLang="en-US" kern="0" dirty="0"/>
          </a:p>
        </p:txBody>
      </p:sp>
      <p:pic>
        <p:nvPicPr>
          <p:cNvPr id="59394" name="Picture 2" descr="D:\インターテックリサーチ\１）ITRCorp\images\DRandKNX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494" y="1260256"/>
            <a:ext cx="7408124" cy="459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772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p>
          <a:p>
            <a:r>
              <a:rPr kumimoji="1" lang="en-US" altLang="ja-JP" kern="0" dirty="0" smtClean="0"/>
              <a:t/>
            </a:r>
            <a:br>
              <a:rPr kumimoji="1" lang="en-US" altLang="ja-JP" kern="0" dirty="0" smtClean="0"/>
            </a:br>
            <a:endParaRPr kumimoji="1" lang="ja-JP" altLang="en-US" kern="0" dirty="0"/>
          </a:p>
        </p:txBody>
      </p:sp>
      <p:pic>
        <p:nvPicPr>
          <p:cNvPr id="60418" name="Picture 2" descr="D:\インターテックリサーチ\１）ITRCorp\images\DRandKNX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788" y="1504988"/>
            <a:ext cx="6391275" cy="4803738"/>
          </a:xfrm>
          <a:prstGeom prst="rect">
            <a:avLst/>
          </a:prstGeom>
          <a:noFill/>
          <a:extLst>
            <a:ext uri="{909E8E84-426E-40DD-AFC4-6F175D3DCCD1}">
              <a14:hiddenFill xmlns:a14="http://schemas.microsoft.com/office/drawing/2010/main">
                <a:solidFill>
                  <a:srgbClr val="FFFFFF"/>
                </a:solidFill>
              </a14:hiddenFill>
            </a:ext>
          </a:extLst>
        </p:spPr>
      </p:pic>
      <p:pic>
        <p:nvPicPr>
          <p:cNvPr id="60419" name="Picture 3" descr="D:\インターテックリサーチ\１）ITRCorp\images\DRandKNX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263" y="1275905"/>
            <a:ext cx="6402389" cy="503282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977900" y="1345492"/>
            <a:ext cx="7177272" cy="646331"/>
          </a:xfrm>
          <a:prstGeom prst="rect">
            <a:avLst/>
          </a:prstGeom>
          <a:solidFill>
            <a:schemeClr val="bg1"/>
          </a:solid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技術的には、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より内側（建物内）で、</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M/490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に対応するものが</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KNX city</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ある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660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fade">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p>
          <a:p>
            <a:r>
              <a:rPr kumimoji="1" lang="en-US" altLang="ja-JP" kern="0" dirty="0" smtClean="0"/>
              <a:t/>
            </a:r>
            <a:br>
              <a:rPr kumimoji="1" lang="en-US" altLang="ja-JP" kern="0" dirty="0" smtClean="0"/>
            </a:br>
            <a:endParaRPr kumimoji="1" lang="ja-JP" altLang="en-US" kern="0" dirty="0"/>
          </a:p>
        </p:txBody>
      </p:sp>
      <p:pic>
        <p:nvPicPr>
          <p:cNvPr id="61443" name="Picture 3" descr="D:\インターテックリサーチ\１）ITRCorp\images\DRandKNX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900" y="1275061"/>
            <a:ext cx="6402864"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38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p>
          <a:p>
            <a:r>
              <a:rPr kumimoji="1" lang="en-US" altLang="ja-JP" kern="0" dirty="0" smtClean="0"/>
              <a:t/>
            </a:r>
            <a:br>
              <a:rPr kumimoji="1" lang="en-US" altLang="ja-JP" kern="0" dirty="0" smtClean="0"/>
            </a:br>
            <a:endParaRPr kumimoji="1" lang="ja-JP" altLang="en-US" kern="0" dirty="0"/>
          </a:p>
        </p:txBody>
      </p:sp>
      <p:sp>
        <p:nvSpPr>
          <p:cNvPr id="3" name="テキスト ボックス 2"/>
          <p:cNvSpPr txBox="1"/>
          <p:nvPr/>
        </p:nvSpPr>
        <p:spPr>
          <a:xfrm>
            <a:off x="977900" y="1765005"/>
            <a:ext cx="7347393" cy="830997"/>
          </a:xfrm>
          <a:prstGeom prst="rect">
            <a:avLst/>
          </a:prstGeom>
          <a:noFill/>
        </p:spPr>
        <p:txBody>
          <a:bodyPr wrap="square" rtlCol="0">
            <a:spAutoFit/>
          </a:bodyPr>
          <a:lstStyle/>
          <a:p>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協会では、</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という新たなブランドネームのもと、</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EU</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マンデート</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M/490</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に対する</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CENELEC</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EN50090</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に対する以下の</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種類の</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DPT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を追加する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標準化</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作業の一環で、</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のデマンドレスポンス対応が検討されている：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2466" name="Picture 2" descr="D:\インターテックリサーチ\１）ITRCorp\images\DRandKNX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432" y="2688335"/>
            <a:ext cx="7379289" cy="316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375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el 1"/>
          <p:cNvSpPr txBox="1">
            <a:spLocks/>
          </p:cNvSpPr>
          <p:nvPr/>
        </p:nvSpPr>
        <p:spPr bwMode="auto">
          <a:xfrm>
            <a:off x="879475" y="549275"/>
            <a:ext cx="7077075" cy="719138"/>
          </a:xfrm>
          <a:prstGeom prst="rect">
            <a:avLst/>
          </a:prstGeom>
          <a:noFill/>
          <a:ln w="9525">
            <a:noFill/>
            <a:miter lim="800000"/>
            <a:headEnd/>
            <a:tailEnd/>
          </a:ln>
        </p:spPr>
        <p:txBody>
          <a:bodyPr anchor="ctr"/>
          <a:lstStyle/>
          <a:p>
            <a:endParaRPr kumimoji="0" lang="ja-JP" altLang="en-US" sz="2400" b="1" dirty="0">
              <a:solidFill>
                <a:srgbClr val="0C4B9D"/>
              </a:solidFill>
              <a:latin typeface="Arial Unicode MS"/>
              <a:ea typeface="Arial Unicode MS"/>
              <a:cs typeface="Arial Unicode MS"/>
            </a:endParaRPr>
          </a:p>
        </p:txBody>
      </p:sp>
      <p:sp>
        <p:nvSpPr>
          <p:cNvPr id="3" name="縦書きテキスト プレースホルダー 2"/>
          <p:cNvSpPr>
            <a:spLocks noGrp="1"/>
          </p:cNvSpPr>
          <p:nvPr>
            <p:ph type="body" orient="vert" idx="1"/>
          </p:nvPr>
        </p:nvSpPr>
        <p:spPr>
          <a:xfrm>
            <a:off x="900112" y="1989137"/>
            <a:ext cx="7773987" cy="4319587"/>
          </a:xfrm>
        </p:spPr>
        <p:txBody>
          <a:bodyPr vert="horz"/>
          <a:lstStyle/>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３．欧州</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おけるスマートグリッドの動向</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の事例紹介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368300" y="2438400"/>
            <a:ext cx="8280400" cy="33528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6921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el 1"/>
          <p:cNvSpPr txBox="1">
            <a:spLocks/>
          </p:cNvSpPr>
          <p:nvPr/>
        </p:nvSpPr>
        <p:spPr bwMode="auto">
          <a:xfrm>
            <a:off x="879475" y="549275"/>
            <a:ext cx="7077075" cy="719138"/>
          </a:xfrm>
          <a:prstGeom prst="rect">
            <a:avLst/>
          </a:prstGeom>
          <a:noFill/>
          <a:ln w="9525">
            <a:noFill/>
            <a:miter lim="800000"/>
            <a:headEnd/>
            <a:tailEnd/>
          </a:ln>
        </p:spPr>
        <p:txBody>
          <a:bodyPr anchor="ctr"/>
          <a:lstStyle/>
          <a:p>
            <a:endParaRPr kumimoji="0" lang="ja-JP" altLang="en-US" sz="2400" b="1" dirty="0">
              <a:solidFill>
                <a:srgbClr val="0C4B9D"/>
              </a:solidFill>
              <a:latin typeface="Arial Unicode MS"/>
              <a:ea typeface="Arial Unicode MS"/>
              <a:cs typeface="Arial Unicode MS"/>
            </a:endParaRPr>
          </a:p>
        </p:txBody>
      </p:sp>
      <p:sp>
        <p:nvSpPr>
          <p:cNvPr id="3" name="縦書きテキスト プレースホルダー 2"/>
          <p:cNvSpPr>
            <a:spLocks noGrp="1"/>
          </p:cNvSpPr>
          <p:nvPr>
            <p:ph type="body" orient="vert" idx="1"/>
          </p:nvPr>
        </p:nvSpPr>
        <p:spPr>
          <a:xfrm>
            <a:off x="900112" y="1989137"/>
            <a:ext cx="7773987" cy="4319587"/>
          </a:xfrm>
        </p:spPr>
        <p:txBody>
          <a:bodyPr vert="horz"/>
          <a:lstStyle/>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３．欧州</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おけるスマートグリッドの動向</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の事例紹介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368300" y="4787900"/>
            <a:ext cx="8280400" cy="65246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20700" y="1981200"/>
            <a:ext cx="8280400" cy="23241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1944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nterTech\Pictures\KNXD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541" y="1940062"/>
            <a:ext cx="7035571" cy="454091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400" kern="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City</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の事例紹介</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kern="0" dirty="0" smtClean="0"/>
              <a:t/>
            </a:r>
            <a:br>
              <a:rPr kumimoji="1" lang="en-US" altLang="ja-JP" kern="0" dirty="0" smtClean="0"/>
            </a:br>
            <a:endParaRPr kumimoji="1" lang="ja-JP" altLang="en-US" kern="0" dirty="0"/>
          </a:p>
        </p:txBody>
      </p:sp>
      <p:sp>
        <p:nvSpPr>
          <p:cNvPr id="3" name="テキスト ボックス 2"/>
          <p:cNvSpPr txBox="1"/>
          <p:nvPr/>
        </p:nvSpPr>
        <p:spPr>
          <a:xfrm>
            <a:off x="882203" y="1297153"/>
            <a:ext cx="7187909" cy="830997"/>
          </a:xfrm>
          <a:prstGeom prst="rect">
            <a:avLst/>
          </a:prstGeom>
          <a:noFill/>
        </p:spPr>
        <p:txBody>
          <a:bodyPr wrap="square" rtlCol="0">
            <a:spAutoFit/>
          </a:bodyPr>
          <a:lstStyle/>
          <a:p>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CENELEC</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EN50090</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に対する</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DPT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拡張作業はまだ完了していないが、直接負荷制御に対応する</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デバイスの提供や、</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err="1" smtClean="0">
                <a:latin typeface="メイリオ" panose="020B0604030504040204" pitchFamily="50" charset="-128"/>
                <a:ea typeface="メイリオ" panose="020B0604030504040204" pitchFamily="50" charset="-128"/>
                <a:cs typeface="メイリオ" panose="020B0604030504040204" pitchFamily="50" charset="-128"/>
              </a:rPr>
              <a:t>の提</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供する様々なセンサーと連動する</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HEMS/BEMS</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の取り組みが始まっている。</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1" y="2083986"/>
            <a:ext cx="7035571" cy="4407628"/>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86" y="1339685"/>
            <a:ext cx="7505146" cy="5097674"/>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139" y="876162"/>
            <a:ext cx="7543800" cy="5572125"/>
          </a:xfrm>
          <a:prstGeom prst="rect">
            <a:avLst/>
          </a:prstGeom>
        </p:spPr>
      </p:pic>
    </p:spTree>
    <p:extLst>
      <p:ext uri="{BB962C8B-B14F-4D97-AF65-F5344CB8AC3E}">
        <p14:creationId xmlns:p14="http://schemas.microsoft.com/office/powerpoint/2010/main" val="255325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el 1"/>
          <p:cNvSpPr txBox="1">
            <a:spLocks/>
          </p:cNvSpPr>
          <p:nvPr/>
        </p:nvSpPr>
        <p:spPr bwMode="auto">
          <a:xfrm>
            <a:off x="879475" y="549275"/>
            <a:ext cx="7077075" cy="719138"/>
          </a:xfrm>
          <a:prstGeom prst="rect">
            <a:avLst/>
          </a:prstGeom>
          <a:noFill/>
          <a:ln w="9525">
            <a:noFill/>
            <a:miter lim="800000"/>
            <a:headEnd/>
            <a:tailEnd/>
          </a:ln>
        </p:spPr>
        <p:txBody>
          <a:bodyPr anchor="ctr"/>
          <a:lstStyle/>
          <a:p>
            <a:endParaRPr kumimoji="0" lang="ja-JP" altLang="en-US" sz="2400" b="1" dirty="0">
              <a:solidFill>
                <a:srgbClr val="0C4B9D"/>
              </a:solidFill>
              <a:latin typeface="Arial Unicode MS"/>
              <a:ea typeface="Arial Unicode MS"/>
              <a:cs typeface="Arial Unicode MS"/>
            </a:endParaRPr>
          </a:p>
        </p:txBody>
      </p:sp>
      <p:sp>
        <p:nvSpPr>
          <p:cNvPr id="3" name="縦書きテキスト プレースホルダー 2"/>
          <p:cNvSpPr>
            <a:spLocks noGrp="1"/>
          </p:cNvSpPr>
          <p:nvPr>
            <p:ph type="body" orient="vert" idx="1"/>
          </p:nvPr>
        </p:nvSpPr>
        <p:spPr>
          <a:xfrm>
            <a:off x="900112" y="1989137"/>
            <a:ext cx="7773987" cy="4319587"/>
          </a:xfrm>
        </p:spPr>
        <p:txBody>
          <a:bodyPr vert="horz"/>
          <a:lstStyle/>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３．欧州</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おけるスマートグリッドの動向</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の事例紹介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20700" y="1981200"/>
            <a:ext cx="8280400" cy="27686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7022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InterTech\Pictures\TSBLYy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197" y="976730"/>
            <a:ext cx="6964325" cy="5200534"/>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807772" y="476250"/>
            <a:ext cx="6402389" cy="4905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400" kern="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r>
              <a:rPr kumimoji="1" lang="en-US" altLang="ja-JP" kern="0" dirty="0" smtClean="0"/>
              <a:t/>
            </a:r>
            <a:br>
              <a:rPr kumimoji="1" lang="en-US" altLang="ja-JP" kern="0" dirty="0" smtClean="0"/>
            </a:br>
            <a:endParaRPr kumimoji="1" lang="ja-JP" altLang="en-US" kern="0" dirty="0"/>
          </a:p>
        </p:txBody>
      </p:sp>
      <p:sp>
        <p:nvSpPr>
          <p:cNvPr id="6" name="テキスト ボックス 5"/>
          <p:cNvSpPr txBox="1"/>
          <p:nvPr/>
        </p:nvSpPr>
        <p:spPr>
          <a:xfrm>
            <a:off x="946298" y="6177504"/>
            <a:ext cx="7581014" cy="400110"/>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東芝</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、「スマートコミュニティサミット</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2014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リヨンスマートコミュニティプロジェクト</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通して分かったこと</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報</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本プロジェクトは</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NEDO</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委託事業です。</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35538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nterTech\Pictures\TSBLYyo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425" y="981481"/>
            <a:ext cx="7029523" cy="520977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807772" y="476250"/>
            <a:ext cx="6402389" cy="4905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400" kern="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r>
              <a:rPr kumimoji="1" lang="en-US" altLang="ja-JP" kern="0" dirty="0" smtClean="0"/>
              <a:t/>
            </a:r>
            <a:br>
              <a:rPr kumimoji="1" lang="en-US" altLang="ja-JP" kern="0" dirty="0" smtClean="0"/>
            </a:br>
            <a:endParaRPr kumimoji="1" lang="ja-JP" altLang="en-US" kern="0" dirty="0"/>
          </a:p>
        </p:txBody>
      </p:sp>
      <p:sp>
        <p:nvSpPr>
          <p:cNvPr id="6" name="テキスト ボックス 5"/>
          <p:cNvSpPr txBox="1"/>
          <p:nvPr/>
        </p:nvSpPr>
        <p:spPr>
          <a:xfrm>
            <a:off x="946298" y="6177504"/>
            <a:ext cx="7581014" cy="400110"/>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東芝</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、「スマートコミュニティサミット</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2014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リヨンスマートコミュニティプロジェクト</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通して分かったこと</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報</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本プロジェクトは</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NEDO</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委託事業です。</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91865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4905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400" kern="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r>
              <a:rPr kumimoji="1" lang="en-US" altLang="ja-JP" kern="0" dirty="0" smtClean="0"/>
              <a:t/>
            </a:r>
            <a:br>
              <a:rPr kumimoji="1" lang="en-US" altLang="ja-JP" kern="0" dirty="0" smtClean="0"/>
            </a:br>
            <a:endParaRPr kumimoji="1" lang="ja-JP" altLang="en-US" kern="0" dirty="0"/>
          </a:p>
        </p:txBody>
      </p:sp>
      <p:sp>
        <p:nvSpPr>
          <p:cNvPr id="4" name="テキスト ボックス 3"/>
          <p:cNvSpPr txBox="1"/>
          <p:nvPr/>
        </p:nvSpPr>
        <p:spPr>
          <a:xfrm>
            <a:off x="946298" y="6177504"/>
            <a:ext cx="7581014" cy="400110"/>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東芝</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、「スマートコミュニティサミット</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2014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リヨンスマートコミュニティプロジェクト</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通して分かったこと</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報</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本プロジェクトは</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NEDO</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委託事業です。</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9" name="Picture 3" descr="C:\Users\InterTech\Pictures\TSBLYyon-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24" y="970392"/>
            <a:ext cx="7060023" cy="521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865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nterTech\Pictures\TSBLYyon-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31" y="966788"/>
            <a:ext cx="7091913" cy="522446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946298" y="6177504"/>
            <a:ext cx="7581014" cy="400110"/>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東芝</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、「スマートコミュニティサミット</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2014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リヨンスマートコミュニティプロジェクト</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通して分かったこと</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報</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本プロジェクトは</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NEDO</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委託事業です。</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1"/>
          <p:cNvSpPr txBox="1">
            <a:spLocks/>
          </p:cNvSpPr>
          <p:nvPr/>
        </p:nvSpPr>
        <p:spPr>
          <a:xfrm>
            <a:off x="807772" y="476250"/>
            <a:ext cx="6402389" cy="4905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400" kern="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r>
              <a:rPr kumimoji="1" lang="en-US" altLang="ja-JP" kern="0" dirty="0" smtClean="0"/>
              <a:t/>
            </a:r>
            <a:br>
              <a:rPr kumimoji="1" lang="en-US" altLang="ja-JP" kern="0" dirty="0" smtClean="0"/>
            </a:br>
            <a:endParaRPr kumimoji="1" lang="ja-JP" altLang="en-US" kern="0" dirty="0"/>
          </a:p>
        </p:txBody>
      </p:sp>
      <p:sp>
        <p:nvSpPr>
          <p:cNvPr id="2" name="正方形/長方形 1"/>
          <p:cNvSpPr/>
          <p:nvPr/>
        </p:nvSpPr>
        <p:spPr>
          <a:xfrm>
            <a:off x="4981079" y="2470484"/>
            <a:ext cx="513350" cy="144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739140" y="2474477"/>
            <a:ext cx="513350" cy="144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1865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el 1"/>
          <p:cNvSpPr txBox="1">
            <a:spLocks/>
          </p:cNvSpPr>
          <p:nvPr/>
        </p:nvSpPr>
        <p:spPr bwMode="auto">
          <a:xfrm>
            <a:off x="879475" y="549275"/>
            <a:ext cx="7077075" cy="719138"/>
          </a:xfrm>
          <a:prstGeom prst="rect">
            <a:avLst/>
          </a:prstGeom>
          <a:noFill/>
          <a:ln w="9525">
            <a:noFill/>
            <a:miter lim="800000"/>
            <a:headEnd/>
            <a:tailEnd/>
          </a:ln>
        </p:spPr>
        <p:txBody>
          <a:bodyPr anchor="ctr"/>
          <a:lstStyle/>
          <a:p>
            <a:endParaRPr kumimoji="0" lang="ja-JP" altLang="en-US" sz="2400" b="1" dirty="0">
              <a:solidFill>
                <a:srgbClr val="0C4B9D"/>
              </a:solidFill>
              <a:latin typeface="Arial Unicode MS"/>
              <a:ea typeface="Arial Unicode MS"/>
              <a:cs typeface="Arial Unicode MS"/>
            </a:endParaRPr>
          </a:p>
        </p:txBody>
      </p:sp>
      <p:sp>
        <p:nvSpPr>
          <p:cNvPr id="3" name="縦書きテキスト プレースホルダー 2"/>
          <p:cNvSpPr>
            <a:spLocks noGrp="1"/>
          </p:cNvSpPr>
          <p:nvPr>
            <p:ph type="body" orient="vert" idx="1"/>
          </p:nvPr>
        </p:nvSpPr>
        <p:spPr>
          <a:xfrm>
            <a:off x="900112" y="1989137"/>
            <a:ext cx="7773987" cy="4319587"/>
          </a:xfrm>
        </p:spPr>
        <p:txBody>
          <a:bodyPr vert="horz"/>
          <a:lstStyle/>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３．欧州</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おけるスマートグリッドの動向</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の事例紹介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ご清聴ありがとうございました</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サブタイトル 2"/>
          <p:cNvSpPr>
            <a:spLocks noGrp="1"/>
          </p:cNvSpPr>
          <p:nvPr>
            <p:ph type="subTitle" idx="1"/>
          </p:nvPr>
        </p:nvSpPr>
        <p:spPr>
          <a:xfrm>
            <a:off x="4040364" y="3086507"/>
            <a:ext cx="4217397" cy="2055444"/>
          </a:xfrm>
        </p:spPr>
        <p:txBody>
          <a:bodyPr/>
          <a:lstStyle/>
          <a:p>
            <a:pPr algn="l"/>
            <a:r>
              <a:rPr kumimoji="1" lang="ja-JP" altLang="en-US"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インターテックリサーチ株式会社</a:t>
            </a:r>
          </a:p>
          <a:p>
            <a:pPr algn="l"/>
            <a:r>
              <a:rPr kumimoji="1" lang="ja-JP" altLang="en-US"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261-0001 </a:t>
            </a:r>
            <a:r>
              <a:rPr kumimoji="1" lang="ja-JP" altLang="en-US"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千葉市美浜区幸町</a:t>
            </a:r>
            <a:r>
              <a:rPr kumimoji="1" lang="en-US" altLang="ja-JP"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1-1-1-1419</a:t>
            </a:r>
          </a:p>
          <a:p>
            <a:pPr algn="l"/>
            <a:r>
              <a:rPr kumimoji="1" lang="en-US" altLang="ja-JP" sz="1600" dirty="0" err="1">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Tel&amp;Fax</a:t>
            </a:r>
            <a:r>
              <a:rPr kumimoji="1" lang="ja-JP" altLang="en-US"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043-246-0340</a:t>
            </a:r>
          </a:p>
          <a:p>
            <a:pPr algn="l"/>
            <a:r>
              <a:rPr kumimoji="1" lang="en-US" altLang="ja-JP"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E-mail</a:t>
            </a:r>
            <a:r>
              <a:rPr kumimoji="1" lang="ja-JP" altLang="en-US"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Takayuki.Shintani@itrco.jp</a:t>
            </a:r>
          </a:p>
          <a:p>
            <a:pPr algn="l"/>
            <a:r>
              <a:rPr kumimoji="1" lang="en-US" altLang="ja-JP"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HP</a:t>
            </a:r>
            <a:r>
              <a:rPr kumimoji="1" lang="ja-JP" altLang="en-US"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http://www.itrco.jp</a:t>
            </a:r>
          </a:p>
          <a:p>
            <a:pPr algn="l"/>
            <a:r>
              <a:rPr kumimoji="1" lang="en-US" altLang="ja-JP" sz="1600" dirty="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Blog: http://www.itrco.jp/wordpress</a:t>
            </a:r>
            <a:r>
              <a:rPr kumimoji="1" lang="en-US" altLang="ja-JP" sz="1600" dirty="0" smtClean="0">
                <a:solidFill>
                  <a:srgbClr val="225E18"/>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rgbClr val="225E18"/>
              </a:solidFill>
            </a:endParaRPr>
          </a:p>
        </p:txBody>
      </p:sp>
      <p:pic>
        <p:nvPicPr>
          <p:cNvPr id="4" name="Picture 2" descr="D:\インターテックリサーチ\１）ITRCorp\images\ITRcorp_Log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647" y="5834594"/>
            <a:ext cx="2833097" cy="45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80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4905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kumimoji="1" lang="ja-JP" altLang="en-US" kern="0" dirty="0" smtClean="0"/>
              <a:t>本日ご紹介させていただいた資料</a:t>
            </a:r>
            <a:r>
              <a:rPr kumimoji="1" lang="en-US" altLang="ja-JP" kern="0" dirty="0" smtClean="0"/>
              <a:t/>
            </a:r>
            <a:br>
              <a:rPr kumimoji="1" lang="en-US" altLang="ja-JP" kern="0" dirty="0" smtClean="0"/>
            </a:br>
            <a:endParaRPr kumimoji="1" lang="ja-JP" altLang="en-US" kern="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425" y="1346627"/>
            <a:ext cx="7077075" cy="5062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2552700" y="6280072"/>
            <a:ext cx="5765800" cy="1285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084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kumimoji="1"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r>
              <a:rPr kumimoji="1" lang="en-US" altLang="ja-JP" kern="0" dirty="0" smtClean="0"/>
              <a:t/>
            </a:r>
            <a:br>
              <a:rPr kumimoji="1" lang="en-US" altLang="ja-JP" kern="0" dirty="0" smtClean="0"/>
            </a:br>
            <a:endParaRPr kumimoji="1" lang="ja-JP" altLang="en-US" kern="0" dirty="0"/>
          </a:p>
        </p:txBody>
      </p:sp>
      <p:sp>
        <p:nvSpPr>
          <p:cNvPr id="4" name="テキスト ボックス 3"/>
          <p:cNvSpPr txBox="1"/>
          <p:nvPr/>
        </p:nvSpPr>
        <p:spPr>
          <a:xfrm>
            <a:off x="974725" y="1530350"/>
            <a:ext cx="8100294" cy="369332"/>
          </a:xfrm>
          <a:prstGeom prst="rect">
            <a:avLst/>
          </a:prstGeom>
          <a:noFill/>
        </p:spPr>
        <p:txBody>
          <a:bodyPr wrap="none" rtlCol="0">
            <a:spAutoFit/>
          </a:bodyPr>
          <a:lstStyle/>
          <a:p>
            <a:pPr marL="285750" indent="-285750">
              <a:buFont typeface="Wingdings" panose="05000000000000000000" pitchFamily="2" charset="2"/>
              <a:buChar char="l"/>
            </a:pPr>
            <a:r>
              <a:rPr kumimoji="1" lang="en-US" altLang="ja-JP" dirty="0" smtClean="0">
                <a:solidFill>
                  <a:srgbClr val="C00000"/>
                </a:solidFill>
              </a:rPr>
              <a:t>1990</a:t>
            </a:r>
            <a:r>
              <a:rPr kumimoji="1" lang="ja-JP" altLang="en-US" dirty="0" smtClean="0">
                <a:solidFill>
                  <a:srgbClr val="C00000"/>
                </a:solidFill>
              </a:rPr>
              <a:t>年</a:t>
            </a:r>
            <a:r>
              <a:rPr lang="ja-JP" altLang="en-US" dirty="0" smtClean="0"/>
              <a:t>：</a:t>
            </a:r>
            <a:r>
              <a:rPr lang="ja-JP" altLang="en-US" dirty="0"/>
              <a:t>設備系オープンネットワーク標準の</a:t>
            </a:r>
            <a:r>
              <a:rPr lang="en-US" altLang="ja-JP" dirty="0"/>
              <a:t>EIB</a:t>
            </a:r>
            <a:r>
              <a:rPr lang="ja-JP" altLang="en-US" dirty="0"/>
              <a:t>　（</a:t>
            </a:r>
            <a:r>
              <a:rPr lang="en-US" altLang="ja-JP" dirty="0"/>
              <a:t>European Installation Bus</a:t>
            </a:r>
            <a:r>
              <a:rPr lang="ja-JP" altLang="en-US" dirty="0" smtClean="0"/>
              <a:t>）</a:t>
            </a:r>
            <a:endParaRPr kumimoji="1" lang="ja-JP" altLang="en-US" dirty="0"/>
          </a:p>
        </p:txBody>
      </p:sp>
      <p:sp>
        <p:nvSpPr>
          <p:cNvPr id="5" name="テキスト ボックス 4"/>
          <p:cNvSpPr txBox="1"/>
          <p:nvPr/>
        </p:nvSpPr>
        <p:spPr>
          <a:xfrm>
            <a:off x="974725" y="2025650"/>
            <a:ext cx="7953375" cy="923330"/>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smtClean="0">
                <a:solidFill>
                  <a:srgbClr val="C00000"/>
                </a:solidFill>
              </a:rPr>
              <a:t>1999</a:t>
            </a:r>
            <a:r>
              <a:rPr lang="ja-JP" altLang="en-US" dirty="0" smtClean="0">
                <a:solidFill>
                  <a:srgbClr val="C00000"/>
                </a:solidFill>
              </a:rPr>
              <a:t>年</a:t>
            </a:r>
            <a:r>
              <a:rPr lang="ja-JP" altLang="en-US" dirty="0" smtClean="0"/>
              <a:t>：これに、同じく欧州内で生まれたホームオートメーション</a:t>
            </a:r>
            <a:r>
              <a:rPr lang="ja-JP" altLang="en-US" dirty="0"/>
              <a:t>標準の</a:t>
            </a:r>
            <a:r>
              <a:rPr lang="en-US" altLang="ja-JP" dirty="0"/>
              <a:t>EHS</a:t>
            </a:r>
            <a:r>
              <a:rPr lang="ja-JP" altLang="en-US" dirty="0"/>
              <a:t>　（</a:t>
            </a:r>
            <a:r>
              <a:rPr lang="en-US" altLang="ja-JP" dirty="0"/>
              <a:t>European Home System) </a:t>
            </a:r>
            <a:r>
              <a:rPr lang="ja-JP" altLang="en-US" dirty="0" smtClean="0"/>
              <a:t>および</a:t>
            </a:r>
            <a:r>
              <a:rPr lang="en-US" altLang="ja-JP" dirty="0" smtClean="0"/>
              <a:t>HVAC</a:t>
            </a:r>
            <a:r>
              <a:rPr lang="ja-JP" altLang="en-US" dirty="0"/>
              <a:t>ネットワーク標準の</a:t>
            </a:r>
            <a:r>
              <a:rPr lang="en-US" altLang="ja-JP" dirty="0" smtClean="0"/>
              <a:t>BatiBUS</a:t>
            </a:r>
            <a:r>
              <a:rPr lang="ja-JP" altLang="en-US" dirty="0" err="1" smtClean="0"/>
              <a:t>を統</a:t>
            </a:r>
            <a:r>
              <a:rPr lang="ja-JP" altLang="en-US" dirty="0" smtClean="0"/>
              <a:t>合することで合意が得られ、</a:t>
            </a:r>
            <a:r>
              <a:rPr lang="en-US" altLang="ja-JP" dirty="0" smtClean="0"/>
              <a:t>KNX</a:t>
            </a:r>
            <a:r>
              <a:rPr lang="ja-JP" altLang="en-US" dirty="0" smtClean="0"/>
              <a:t>協会発足</a:t>
            </a:r>
            <a:endParaRPr kumimoji="1" lang="ja-JP" altLang="en-US" dirty="0"/>
          </a:p>
        </p:txBody>
      </p:sp>
      <p:sp>
        <p:nvSpPr>
          <p:cNvPr id="6" name="テキスト ボックス 5"/>
          <p:cNvSpPr txBox="1"/>
          <p:nvPr/>
        </p:nvSpPr>
        <p:spPr>
          <a:xfrm>
            <a:off x="974726" y="2978150"/>
            <a:ext cx="7712368" cy="646331"/>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dirty="0" smtClean="0">
                <a:solidFill>
                  <a:srgbClr val="C00000"/>
                </a:solidFill>
              </a:rPr>
              <a:t>2002</a:t>
            </a:r>
            <a:r>
              <a:rPr kumimoji="1" lang="ja-JP" altLang="en-US" dirty="0" smtClean="0">
                <a:solidFill>
                  <a:srgbClr val="C00000"/>
                </a:solidFill>
              </a:rPr>
              <a:t>年</a:t>
            </a:r>
            <a:r>
              <a:rPr lang="ja-JP" altLang="en-US" dirty="0" smtClean="0"/>
              <a:t>：ホームオートメーション</a:t>
            </a:r>
            <a:r>
              <a:rPr lang="ja-JP" altLang="en-US" dirty="0"/>
              <a:t>からビルオートメーションまでをカバーする</a:t>
            </a:r>
            <a:r>
              <a:rPr lang="ja-JP" altLang="en-US" dirty="0" smtClean="0"/>
              <a:t>標準：</a:t>
            </a:r>
            <a:r>
              <a:rPr lang="en-US" altLang="ja-JP" dirty="0" smtClean="0"/>
              <a:t>KNX</a:t>
            </a:r>
            <a:r>
              <a:rPr lang="ja-JP" altLang="en-US" dirty="0" smtClean="0"/>
              <a:t>を完成</a:t>
            </a:r>
            <a:endParaRPr kumimoji="1" lang="ja-JP" altLang="en-US" dirty="0"/>
          </a:p>
        </p:txBody>
      </p:sp>
      <p:sp>
        <p:nvSpPr>
          <p:cNvPr id="7" name="テキスト ボックス 6"/>
          <p:cNvSpPr txBox="1"/>
          <p:nvPr/>
        </p:nvSpPr>
        <p:spPr>
          <a:xfrm>
            <a:off x="974726" y="3670300"/>
            <a:ext cx="7953374" cy="927100"/>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smtClean="0">
                <a:solidFill>
                  <a:srgbClr val="C00000"/>
                </a:solidFill>
              </a:rPr>
              <a:t>2003</a:t>
            </a:r>
            <a:r>
              <a:rPr lang="ja-JP" altLang="en-US" dirty="0" smtClean="0">
                <a:solidFill>
                  <a:srgbClr val="C00000"/>
                </a:solidFill>
              </a:rPr>
              <a:t>年</a:t>
            </a:r>
            <a:r>
              <a:rPr lang="ja-JP" altLang="en-US" dirty="0" smtClean="0"/>
              <a:t>：</a:t>
            </a:r>
            <a:r>
              <a:rPr lang="zh-TW" altLang="en-US" dirty="0"/>
              <a:t> 欧州電気標準化</a:t>
            </a:r>
            <a:r>
              <a:rPr lang="zh-TW" altLang="en-US" dirty="0" smtClean="0"/>
              <a:t>委員会</a:t>
            </a:r>
            <a:r>
              <a:rPr lang="en-US" altLang="ja-JP" dirty="0" smtClean="0"/>
              <a:t>CENELEC</a:t>
            </a:r>
            <a:r>
              <a:rPr lang="en-US" altLang="ja-JP" dirty="0"/>
              <a:t> </a:t>
            </a:r>
            <a:r>
              <a:rPr lang="ja-JP" altLang="en-US" dirty="0" smtClean="0"/>
              <a:t>が</a:t>
            </a:r>
            <a:r>
              <a:rPr lang="en-US" altLang="ja-JP" dirty="0" smtClean="0"/>
              <a:t>KNX</a:t>
            </a:r>
            <a:r>
              <a:rPr lang="ja-JP" altLang="en-US" dirty="0" smtClean="0"/>
              <a:t>を</a:t>
            </a:r>
            <a:r>
              <a:rPr lang="ja-JP" altLang="en-US" dirty="0"/>
              <a:t>欧州標準</a:t>
            </a:r>
            <a:r>
              <a:rPr lang="en-US" altLang="ja-JP" dirty="0"/>
              <a:t>EN 50090</a:t>
            </a:r>
            <a:r>
              <a:rPr lang="ja-JP" altLang="en-US" dirty="0"/>
              <a:t>（ </a:t>
            </a:r>
            <a:r>
              <a:rPr lang="en-US" altLang="ja-JP" dirty="0"/>
              <a:t>European standard for electrical installations for home and building </a:t>
            </a:r>
            <a:r>
              <a:rPr lang="ja-JP" altLang="en-US" dirty="0"/>
              <a:t>）に認定</a:t>
            </a:r>
            <a:endParaRPr kumimoji="1" lang="ja-JP" altLang="en-US" dirty="0"/>
          </a:p>
        </p:txBody>
      </p:sp>
      <p:sp>
        <p:nvSpPr>
          <p:cNvPr id="8" name="テキスト ボックス 7"/>
          <p:cNvSpPr txBox="1"/>
          <p:nvPr/>
        </p:nvSpPr>
        <p:spPr>
          <a:xfrm>
            <a:off x="977900" y="4648200"/>
            <a:ext cx="7950200" cy="923330"/>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smtClean="0">
                <a:solidFill>
                  <a:srgbClr val="C00000"/>
                </a:solidFill>
              </a:rPr>
              <a:t>2006</a:t>
            </a:r>
            <a:r>
              <a:rPr lang="ja-JP" altLang="en-US" dirty="0" smtClean="0">
                <a:solidFill>
                  <a:srgbClr val="C00000"/>
                </a:solidFill>
              </a:rPr>
              <a:t>年</a:t>
            </a:r>
            <a:r>
              <a:rPr lang="ja-JP" altLang="en-US" dirty="0" smtClean="0"/>
              <a:t>：</a:t>
            </a:r>
            <a:r>
              <a:rPr lang="zh-TW" altLang="en-US" dirty="0"/>
              <a:t>国際標準策定</a:t>
            </a:r>
            <a:r>
              <a:rPr lang="zh-TW" altLang="en-US" dirty="0" smtClean="0"/>
              <a:t>機関</a:t>
            </a:r>
            <a:r>
              <a:rPr lang="en-US" altLang="ja-JP" dirty="0" smtClean="0"/>
              <a:t>ISO/IEC</a:t>
            </a:r>
            <a:r>
              <a:rPr lang="ja-JP" altLang="en-US" dirty="0" smtClean="0"/>
              <a:t>が</a:t>
            </a:r>
            <a:r>
              <a:rPr lang="en-US" altLang="ja-JP" dirty="0" smtClean="0"/>
              <a:t>KNX</a:t>
            </a:r>
            <a:r>
              <a:rPr lang="ja-JP" altLang="en-US" dirty="0" smtClean="0"/>
              <a:t>の通信プロトコル</a:t>
            </a:r>
            <a:r>
              <a:rPr lang="ja-JP" altLang="en-US" dirty="0"/>
              <a:t>と伝送メディア</a:t>
            </a:r>
            <a:r>
              <a:rPr lang="ja-JP" altLang="en-US" dirty="0" smtClean="0"/>
              <a:t>を国際</a:t>
            </a:r>
            <a:r>
              <a:rPr lang="ja-JP" altLang="en-US" dirty="0"/>
              <a:t>標準</a:t>
            </a:r>
            <a:r>
              <a:rPr lang="en-US" altLang="ja-JP" dirty="0"/>
              <a:t>ISO / IEC 14543-3 </a:t>
            </a:r>
            <a:r>
              <a:rPr lang="ja-JP" altLang="en-US" dirty="0"/>
              <a:t>（</a:t>
            </a:r>
            <a:r>
              <a:rPr lang="en-US" altLang="ja-JP" dirty="0"/>
              <a:t>Worldwide standard for home and building electronic systems</a:t>
            </a:r>
            <a:r>
              <a:rPr lang="ja-JP" altLang="en-US" dirty="0"/>
              <a:t>）に認定</a:t>
            </a:r>
            <a:endParaRPr kumimoji="1" lang="ja-JP" altLang="en-US" dirty="0"/>
          </a:p>
        </p:txBody>
      </p:sp>
      <p:sp>
        <p:nvSpPr>
          <p:cNvPr id="3" name="テキスト ボックス 2"/>
          <p:cNvSpPr txBox="1"/>
          <p:nvPr/>
        </p:nvSpPr>
        <p:spPr>
          <a:xfrm>
            <a:off x="987425" y="5664200"/>
            <a:ext cx="7851775" cy="923330"/>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smtClean="0">
                <a:solidFill>
                  <a:srgbClr val="C00000"/>
                </a:solidFill>
              </a:rPr>
              <a:t>2006</a:t>
            </a:r>
            <a:r>
              <a:rPr lang="ja-JP" altLang="en-US" dirty="0" smtClean="0">
                <a:solidFill>
                  <a:srgbClr val="C00000"/>
                </a:solidFill>
              </a:rPr>
              <a:t>年</a:t>
            </a:r>
            <a:r>
              <a:rPr lang="ja-JP" altLang="en-US" dirty="0" smtClean="0">
                <a:solidFill>
                  <a:schemeClr val="accent4"/>
                </a:solidFill>
              </a:rPr>
              <a:t>：</a:t>
            </a:r>
            <a:r>
              <a:rPr lang="zh-TW" altLang="en-US" dirty="0" smtClean="0">
                <a:solidFill>
                  <a:schemeClr val="accent4"/>
                </a:solidFill>
              </a:rPr>
              <a:t>欧州標準化</a:t>
            </a:r>
            <a:r>
              <a:rPr lang="zh-TW" altLang="en-US" dirty="0">
                <a:solidFill>
                  <a:schemeClr val="accent4"/>
                </a:solidFill>
              </a:rPr>
              <a:t>委員会</a:t>
            </a:r>
            <a:r>
              <a:rPr lang="en-US" altLang="zh-TW" dirty="0" smtClean="0">
                <a:solidFill>
                  <a:schemeClr val="accent4"/>
                </a:solidFill>
              </a:rPr>
              <a:t>CEN</a:t>
            </a:r>
            <a:r>
              <a:rPr lang="ja-JP" altLang="en-US" dirty="0" smtClean="0">
                <a:solidFill>
                  <a:schemeClr val="accent4"/>
                </a:solidFill>
              </a:rPr>
              <a:t>が</a:t>
            </a:r>
            <a:r>
              <a:rPr lang="en-US" altLang="ja-JP" dirty="0" smtClean="0">
                <a:solidFill>
                  <a:schemeClr val="accent4"/>
                </a:solidFill>
              </a:rPr>
              <a:t>KNX</a:t>
            </a:r>
            <a:r>
              <a:rPr lang="ja-JP" altLang="en-US" dirty="0">
                <a:solidFill>
                  <a:schemeClr val="accent4"/>
                </a:solidFill>
              </a:rPr>
              <a:t>のビルオートメーション制</a:t>
            </a:r>
            <a:r>
              <a:rPr lang="ja-JP" altLang="en-US" dirty="0" smtClean="0">
                <a:solidFill>
                  <a:schemeClr val="accent4"/>
                </a:solidFill>
              </a:rPr>
              <a:t>御システムを</a:t>
            </a:r>
            <a:r>
              <a:rPr lang="en-US" altLang="ja-JP" dirty="0" smtClean="0">
                <a:solidFill>
                  <a:schemeClr val="accent4"/>
                </a:solidFill>
              </a:rPr>
              <a:t>EN </a:t>
            </a:r>
            <a:r>
              <a:rPr lang="en-US" altLang="ja-JP" dirty="0">
                <a:solidFill>
                  <a:schemeClr val="accent4"/>
                </a:solidFill>
              </a:rPr>
              <a:t>13321-1</a:t>
            </a:r>
            <a:r>
              <a:rPr lang="ja-JP" altLang="en-US" dirty="0">
                <a:solidFill>
                  <a:schemeClr val="accent4"/>
                </a:solidFill>
              </a:rPr>
              <a:t>に、</a:t>
            </a:r>
            <a:r>
              <a:rPr lang="en-US" altLang="ja-JP" dirty="0">
                <a:solidFill>
                  <a:schemeClr val="accent4"/>
                </a:solidFill>
              </a:rPr>
              <a:t>KNXnet/IP</a:t>
            </a:r>
            <a:r>
              <a:rPr lang="ja-JP" altLang="en-US" dirty="0" smtClean="0">
                <a:solidFill>
                  <a:schemeClr val="accent4"/>
                </a:solidFill>
              </a:rPr>
              <a:t>プロトコルを</a:t>
            </a:r>
            <a:r>
              <a:rPr lang="en-US" altLang="ja-JP" dirty="0" smtClean="0">
                <a:solidFill>
                  <a:schemeClr val="accent4"/>
                </a:solidFill>
              </a:rPr>
              <a:t>EN13321-2 </a:t>
            </a:r>
            <a:r>
              <a:rPr lang="ja-JP" altLang="en-US" dirty="0">
                <a:solidFill>
                  <a:schemeClr val="accent4"/>
                </a:solidFill>
              </a:rPr>
              <a:t>に</a:t>
            </a:r>
            <a:r>
              <a:rPr lang="ja-JP" altLang="en-US" dirty="0" smtClean="0">
                <a:solidFill>
                  <a:schemeClr val="accent4"/>
                </a:solidFill>
              </a:rPr>
              <a:t>認定</a:t>
            </a:r>
            <a:endParaRPr lang="ja-JP" altLang="en-US" dirty="0">
              <a:solidFill>
                <a:schemeClr val="accent4"/>
              </a:solidFill>
            </a:endParaRPr>
          </a:p>
          <a:p>
            <a:endParaRPr kumimoji="1" lang="ja-JP" altLang="en-US" dirty="0"/>
          </a:p>
        </p:txBody>
      </p:sp>
    </p:spTree>
    <p:extLst>
      <p:ext uri="{BB962C8B-B14F-4D97-AF65-F5344CB8AC3E}">
        <p14:creationId xmlns:p14="http://schemas.microsoft.com/office/powerpoint/2010/main" val="72481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kumimoji="1"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r>
              <a:rPr kumimoji="1" lang="en-US" altLang="ja-JP" kern="0" dirty="0" smtClean="0"/>
              <a:t/>
            </a:r>
            <a:br>
              <a:rPr kumimoji="1" lang="en-US" altLang="ja-JP" kern="0" dirty="0" smtClean="0"/>
            </a:br>
            <a:endParaRPr kumimoji="1" lang="ja-JP" altLang="en-US" kern="0" dirty="0"/>
          </a:p>
        </p:txBody>
      </p:sp>
      <p:graphicFrame>
        <p:nvGraphicFramePr>
          <p:cNvPr id="9" name="Chart 7"/>
          <p:cNvGraphicFramePr>
            <a:graphicFrameLocks/>
          </p:cNvGraphicFramePr>
          <p:nvPr>
            <p:extLst>
              <p:ext uri="{D42A27DB-BD31-4B8C-83A1-F6EECF244321}">
                <p14:modId xmlns:p14="http://schemas.microsoft.com/office/powerpoint/2010/main" val="2788821010"/>
              </p:ext>
            </p:extLst>
          </p:nvPr>
        </p:nvGraphicFramePr>
        <p:xfrm>
          <a:off x="251520" y="1442424"/>
          <a:ext cx="8784976" cy="5010912"/>
        </p:xfrm>
        <a:graphic>
          <a:graphicData uri="http://schemas.openxmlformats.org/drawingml/2006/chart">
            <c:chart xmlns:c="http://schemas.openxmlformats.org/drawingml/2006/chart" xmlns:r="http://schemas.openxmlformats.org/officeDocument/2006/relationships" r:id="rId2"/>
          </a:graphicData>
        </a:graphic>
      </p:graphicFrame>
      <p:sp>
        <p:nvSpPr>
          <p:cNvPr id="11" name="Rounded Rectangular Callout 11"/>
          <p:cNvSpPr/>
          <p:nvPr/>
        </p:nvSpPr>
        <p:spPr>
          <a:xfrm>
            <a:off x="431096" y="5839936"/>
            <a:ext cx="1004004" cy="474408"/>
          </a:xfrm>
          <a:prstGeom prst="wedgeRoundRectCallout">
            <a:avLst>
              <a:gd name="adj1" fmla="val 77577"/>
              <a:gd name="adj2" fmla="val -18902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年間の会員増加数</a:t>
            </a:r>
            <a:endParaRPr lang="nl-BE"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739900" y="1543050"/>
            <a:ext cx="5971507" cy="369332"/>
          </a:xfrm>
          <a:prstGeom prst="rect">
            <a:avLst/>
          </a:prstGeom>
          <a:noFill/>
        </p:spPr>
        <p:txBody>
          <a:bodyPr wrap="none" rtlCol="0">
            <a:spAutoFit/>
          </a:bodyPr>
          <a:lstStyle/>
          <a:p>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国際標準となって以降、</a:t>
            </a:r>
            <a:r>
              <a:rPr lang="en-US" altLang="ja-JP"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協会の会員数は増加の一途</a:t>
            </a:r>
            <a:endPar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86390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kumimoji="1"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r>
              <a:rPr kumimoji="1" lang="en-US" altLang="ja-JP" kern="0" dirty="0" smtClean="0"/>
              <a:t/>
            </a:r>
            <a:br>
              <a:rPr kumimoji="1" lang="en-US" altLang="ja-JP" kern="0" dirty="0" smtClean="0"/>
            </a:br>
            <a:endParaRPr kumimoji="1" lang="ja-JP" altLang="en-US" kern="0" dirty="0"/>
          </a:p>
        </p:txBody>
      </p:sp>
      <p:grpSp>
        <p:nvGrpSpPr>
          <p:cNvPr id="6" name="Group 1326"/>
          <p:cNvGrpSpPr>
            <a:grpSpLocks/>
          </p:cNvGrpSpPr>
          <p:nvPr/>
        </p:nvGrpSpPr>
        <p:grpSpPr bwMode="auto">
          <a:xfrm>
            <a:off x="104400" y="2033844"/>
            <a:ext cx="8935200" cy="4359600"/>
            <a:chOff x="65" y="702"/>
            <a:chExt cx="5628" cy="2746"/>
          </a:xfrm>
        </p:grpSpPr>
        <p:grpSp>
          <p:nvGrpSpPr>
            <p:cNvPr id="7" name="Group 1325"/>
            <p:cNvGrpSpPr>
              <a:grpSpLocks/>
            </p:cNvGrpSpPr>
            <p:nvPr/>
          </p:nvGrpSpPr>
          <p:grpSpPr bwMode="auto">
            <a:xfrm>
              <a:off x="65" y="702"/>
              <a:ext cx="2523" cy="1460"/>
              <a:chOff x="65" y="702"/>
              <a:chExt cx="2523" cy="1460"/>
            </a:xfrm>
          </p:grpSpPr>
          <p:sp>
            <p:nvSpPr>
              <p:cNvPr id="170" name="USA (Alaska)" descr="© INSCALE GmbH, 18.06.2010"/>
              <p:cNvSpPr>
                <a:spLocks noEditPoints="1"/>
              </p:cNvSpPr>
              <p:nvPr/>
            </p:nvSpPr>
            <p:spPr bwMode="auto">
              <a:xfrm>
                <a:off x="65" y="886"/>
                <a:ext cx="786" cy="340"/>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71" name="USA" descr="© INSCALE GmbH, 18.06.2010"/>
              <p:cNvSpPr>
                <a:spLocks noEditPoints="1"/>
              </p:cNvSpPr>
              <p:nvPr/>
            </p:nvSpPr>
            <p:spPr bwMode="auto">
              <a:xfrm>
                <a:off x="579" y="1295"/>
                <a:ext cx="1002" cy="497"/>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72" name="Puerto Rico" descr="© INSCALE GmbH, 18.06.2010"/>
              <p:cNvSpPr>
                <a:spLocks/>
              </p:cNvSpPr>
              <p:nvPr/>
            </p:nvSpPr>
            <p:spPr bwMode="auto">
              <a:xfrm>
                <a:off x="1451" y="1931"/>
                <a:ext cx="35" cy="15"/>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73" name="Panama" descr="© INSCALE GmbH, 18.06.2010"/>
              <p:cNvSpPr>
                <a:spLocks/>
              </p:cNvSpPr>
              <p:nvPr/>
            </p:nvSpPr>
            <p:spPr bwMode="auto">
              <a:xfrm>
                <a:off x="1147" y="2112"/>
                <a:ext cx="104" cy="50"/>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74" name="Nicaragua" descr="© INSCALE GmbH, 18.06.2010"/>
              <p:cNvSpPr>
                <a:spLocks/>
              </p:cNvSpPr>
              <p:nvPr/>
            </p:nvSpPr>
            <p:spPr bwMode="auto">
              <a:xfrm>
                <a:off x="1070" y="2004"/>
                <a:ext cx="83" cy="85"/>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75" name="Newfoundland" descr="© INSCALE GmbH, 18.06.2010"/>
              <p:cNvSpPr>
                <a:spLocks/>
              </p:cNvSpPr>
              <p:nvPr/>
            </p:nvSpPr>
            <p:spPr bwMode="auto">
              <a:xfrm>
                <a:off x="1722" y="1254"/>
                <a:ext cx="109" cy="98"/>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76" name="Mexico" descr="© INSCALE GmbH, 18.06.2010"/>
              <p:cNvSpPr>
                <a:spLocks/>
              </p:cNvSpPr>
              <p:nvPr/>
            </p:nvSpPr>
            <p:spPr bwMode="auto">
              <a:xfrm>
                <a:off x="631" y="1637"/>
                <a:ext cx="476" cy="373"/>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77" name="Jamaica" descr="© INSCALE GmbH, 18.06.2010"/>
              <p:cNvSpPr>
                <a:spLocks/>
              </p:cNvSpPr>
              <p:nvPr/>
            </p:nvSpPr>
            <p:spPr bwMode="auto">
              <a:xfrm>
                <a:off x="1246" y="1931"/>
                <a:ext cx="40" cy="13"/>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78" name="Honduras" descr="© INSCALE GmbH, 18.06.2010"/>
              <p:cNvSpPr>
                <a:spLocks/>
              </p:cNvSpPr>
              <p:nvPr/>
            </p:nvSpPr>
            <p:spPr bwMode="auto">
              <a:xfrm>
                <a:off x="1042" y="1980"/>
                <a:ext cx="114" cy="63"/>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79" name="Haiti" descr="© INSCALE GmbH, 18.06.2010"/>
              <p:cNvSpPr>
                <a:spLocks/>
              </p:cNvSpPr>
              <p:nvPr/>
            </p:nvSpPr>
            <p:spPr bwMode="auto">
              <a:xfrm>
                <a:off x="1322" y="1900"/>
                <a:ext cx="50" cy="40"/>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80" name="Guatemala" descr="© INSCALE GmbH, 18.06.2010"/>
              <p:cNvSpPr>
                <a:spLocks/>
              </p:cNvSpPr>
              <p:nvPr/>
            </p:nvSpPr>
            <p:spPr bwMode="auto">
              <a:xfrm>
                <a:off x="989" y="1941"/>
                <a:ext cx="76" cy="86"/>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81" name="Greenland" descr="© INSCALE GmbH, 18.06.2010"/>
              <p:cNvSpPr>
                <a:spLocks noEditPoints="1"/>
              </p:cNvSpPr>
              <p:nvPr/>
            </p:nvSpPr>
            <p:spPr bwMode="auto">
              <a:xfrm>
                <a:off x="1871" y="702"/>
                <a:ext cx="717" cy="390"/>
              </a:xfrm>
              <a:custGeom>
                <a:avLst/>
                <a:gdLst>
                  <a:gd name="T0" fmla="*/ 939201 w 732"/>
                  <a:gd name="T1" fmla="*/ 56001 h 398"/>
                  <a:gd name="T2" fmla="*/ 880112 w 732"/>
                  <a:gd name="T3" fmla="*/ 40445 h 398"/>
                  <a:gd name="T4" fmla="*/ 813249 w 732"/>
                  <a:gd name="T5" fmla="*/ 34223 h 398"/>
                  <a:gd name="T6" fmla="*/ 976520 w 732"/>
                  <a:gd name="T7" fmla="*/ 18667 h 398"/>
                  <a:gd name="T8" fmla="*/ 894107 w 732"/>
                  <a:gd name="T9" fmla="*/ 3111 h 398"/>
                  <a:gd name="T10" fmla="*/ 695071 w 732"/>
                  <a:gd name="T11" fmla="*/ 7778 h 398"/>
                  <a:gd name="T12" fmla="*/ 662417 w 732"/>
                  <a:gd name="T13" fmla="*/ 21778 h 398"/>
                  <a:gd name="T14" fmla="*/ 569119 w 732"/>
                  <a:gd name="T15" fmla="*/ 37334 h 398"/>
                  <a:gd name="T16" fmla="*/ 418287 w 732"/>
                  <a:gd name="T17" fmla="*/ 37334 h 398"/>
                  <a:gd name="T18" fmla="*/ 314104 w 732"/>
                  <a:gd name="T19" fmla="*/ 34223 h 398"/>
                  <a:gd name="T20" fmla="*/ 158607 w 732"/>
                  <a:gd name="T21" fmla="*/ 63779 h 398"/>
                  <a:gd name="T22" fmla="*/ 62199 w 732"/>
                  <a:gd name="T23" fmla="*/ 104225 h 398"/>
                  <a:gd name="T24" fmla="*/ 51314 w 732"/>
                  <a:gd name="T25" fmla="*/ 133781 h 398"/>
                  <a:gd name="T26" fmla="*/ 88633 w 732"/>
                  <a:gd name="T27" fmla="*/ 141559 h 398"/>
                  <a:gd name="T28" fmla="*/ 10885 w 732"/>
                  <a:gd name="T29" fmla="*/ 152448 h 398"/>
                  <a:gd name="T30" fmla="*/ 80858 w 732"/>
                  <a:gd name="T31" fmla="*/ 163337 h 398"/>
                  <a:gd name="T32" fmla="*/ 150832 w 732"/>
                  <a:gd name="T33" fmla="*/ 163337 h 398"/>
                  <a:gd name="T34" fmla="*/ 222361 w 732"/>
                  <a:gd name="T35" fmla="*/ 208449 h 398"/>
                  <a:gd name="T36" fmla="*/ 228580 w 732"/>
                  <a:gd name="T37" fmla="*/ 264450 h 398"/>
                  <a:gd name="T38" fmla="*/ 225470 w 732"/>
                  <a:gd name="T39" fmla="*/ 286229 h 398"/>
                  <a:gd name="T40" fmla="*/ 265900 w 732"/>
                  <a:gd name="T41" fmla="*/ 290895 h 398"/>
                  <a:gd name="T42" fmla="*/ 217696 w 732"/>
                  <a:gd name="T43" fmla="*/ 304896 h 398"/>
                  <a:gd name="T44" fmla="*/ 269010 w 732"/>
                  <a:gd name="T45" fmla="*/ 331341 h 398"/>
                  <a:gd name="T46" fmla="*/ 265900 w 732"/>
                  <a:gd name="T47" fmla="*/ 354675 h 398"/>
                  <a:gd name="T48" fmla="*/ 247240 w 732"/>
                  <a:gd name="T49" fmla="*/ 392009 h 398"/>
                  <a:gd name="T50" fmla="*/ 206811 w 732"/>
                  <a:gd name="T51" fmla="*/ 379564 h 398"/>
                  <a:gd name="T52" fmla="*/ 217696 w 732"/>
                  <a:gd name="T53" fmla="*/ 392009 h 398"/>
                  <a:gd name="T54" fmla="*/ 177266 w 732"/>
                  <a:gd name="T55" fmla="*/ 406009 h 398"/>
                  <a:gd name="T56" fmla="*/ 150832 w 732"/>
                  <a:gd name="T57" fmla="*/ 427787 h 398"/>
                  <a:gd name="T58" fmla="*/ 166382 w 732"/>
                  <a:gd name="T59" fmla="*/ 458899 h 398"/>
                  <a:gd name="T60" fmla="*/ 163272 w 732"/>
                  <a:gd name="T61" fmla="*/ 480677 h 398"/>
                  <a:gd name="T62" fmla="*/ 192816 w 732"/>
                  <a:gd name="T63" fmla="*/ 488455 h 398"/>
                  <a:gd name="T64" fmla="*/ 169492 w 732"/>
                  <a:gd name="T65" fmla="*/ 514900 h 398"/>
                  <a:gd name="T66" fmla="*/ 177266 w 732"/>
                  <a:gd name="T67" fmla="*/ 547568 h 398"/>
                  <a:gd name="T68" fmla="*/ 209921 w 732"/>
                  <a:gd name="T69" fmla="*/ 584902 h 398"/>
                  <a:gd name="T70" fmla="*/ 255015 w 732"/>
                  <a:gd name="T71" fmla="*/ 592680 h 398"/>
                  <a:gd name="T72" fmla="*/ 284559 w 732"/>
                  <a:gd name="T73" fmla="*/ 619125 h 398"/>
                  <a:gd name="T74" fmla="*/ 324988 w 732"/>
                  <a:gd name="T75" fmla="*/ 584902 h 398"/>
                  <a:gd name="T76" fmla="*/ 335873 w 732"/>
                  <a:gd name="T77" fmla="*/ 533568 h 398"/>
                  <a:gd name="T78" fmla="*/ 399627 w 732"/>
                  <a:gd name="T79" fmla="*/ 514900 h 398"/>
                  <a:gd name="T80" fmla="*/ 469601 w 732"/>
                  <a:gd name="T81" fmla="*/ 454232 h 398"/>
                  <a:gd name="T82" fmla="*/ 510030 w 732"/>
                  <a:gd name="T83" fmla="*/ 440232 h 398"/>
                  <a:gd name="T84" fmla="*/ 620432 w 732"/>
                  <a:gd name="T85" fmla="*/ 392009 h 398"/>
                  <a:gd name="T86" fmla="*/ 705956 w 732"/>
                  <a:gd name="T87" fmla="*/ 373342 h 398"/>
                  <a:gd name="T88" fmla="*/ 842793 w 732"/>
                  <a:gd name="T89" fmla="*/ 331341 h 398"/>
                  <a:gd name="T90" fmla="*/ 768154 w 732"/>
                  <a:gd name="T91" fmla="*/ 317340 h 398"/>
                  <a:gd name="T92" fmla="*/ 754160 w 732"/>
                  <a:gd name="T93" fmla="*/ 298673 h 398"/>
                  <a:gd name="T94" fmla="*/ 754160 w 732"/>
                  <a:gd name="T95" fmla="*/ 272228 h 398"/>
                  <a:gd name="T96" fmla="*/ 821024 w 732"/>
                  <a:gd name="T97" fmla="*/ 294007 h 398"/>
                  <a:gd name="T98" fmla="*/ 869228 w 732"/>
                  <a:gd name="T99" fmla="*/ 317340 h 398"/>
                  <a:gd name="T100" fmla="*/ 824133 w 732"/>
                  <a:gd name="T101" fmla="*/ 256672 h 398"/>
                  <a:gd name="T102" fmla="*/ 864563 w 732"/>
                  <a:gd name="T103" fmla="*/ 245783 h 398"/>
                  <a:gd name="T104" fmla="*/ 923651 w 732"/>
                  <a:gd name="T105" fmla="*/ 234894 h 398"/>
                  <a:gd name="T106" fmla="*/ 931426 w 732"/>
                  <a:gd name="T107" fmla="*/ 200671 h 398"/>
                  <a:gd name="T108" fmla="*/ 942311 w 732"/>
                  <a:gd name="T109" fmla="*/ 186671 h 398"/>
                  <a:gd name="T110" fmla="*/ 950086 w 732"/>
                  <a:gd name="T111" fmla="*/ 149337 h 398"/>
                  <a:gd name="T112" fmla="*/ 960971 w 732"/>
                  <a:gd name="T113" fmla="*/ 122892 h 398"/>
                  <a:gd name="T114" fmla="*/ 960971 w 732"/>
                  <a:gd name="T115" fmla="*/ 101113 h 398"/>
                  <a:gd name="T116" fmla="*/ 1020059 w 732"/>
                  <a:gd name="T117" fmla="*/ 82446 h 398"/>
                  <a:gd name="T118" fmla="*/ 1054269 w 732"/>
                  <a:gd name="T119" fmla="*/ 66890 h 398"/>
                  <a:gd name="T120" fmla="*/ 1124242 w 732"/>
                  <a:gd name="T121" fmla="*/ 45112 h 398"/>
                  <a:gd name="T122" fmla="*/ 233245 w 732"/>
                  <a:gd name="T123" fmla="*/ 336008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82" name="El Salvador" descr="© INSCALE GmbH, 18.06.2010"/>
              <p:cNvSpPr>
                <a:spLocks/>
              </p:cNvSpPr>
              <p:nvPr/>
            </p:nvSpPr>
            <p:spPr bwMode="auto">
              <a:xfrm>
                <a:off x="1024" y="2012"/>
                <a:ext cx="44" cy="29"/>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83" name="Dominican Republic" descr="© INSCALE GmbH, 18.06.2010"/>
              <p:cNvSpPr>
                <a:spLocks/>
              </p:cNvSpPr>
              <p:nvPr/>
            </p:nvSpPr>
            <p:spPr bwMode="auto">
              <a:xfrm>
                <a:off x="1365" y="1900"/>
                <a:ext cx="64" cy="43"/>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84" name="Cuba" descr="© INSCALE GmbH, 18.06.2010"/>
              <p:cNvSpPr>
                <a:spLocks noEditPoints="1"/>
              </p:cNvSpPr>
              <p:nvPr/>
            </p:nvSpPr>
            <p:spPr bwMode="auto">
              <a:xfrm>
                <a:off x="1142" y="1831"/>
                <a:ext cx="189" cy="69"/>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85" name="Costa Rica" descr="© INSCALE GmbH, 18.06.2010"/>
              <p:cNvSpPr>
                <a:spLocks/>
              </p:cNvSpPr>
              <p:nvPr/>
            </p:nvSpPr>
            <p:spPr bwMode="auto">
              <a:xfrm>
                <a:off x="1095" y="2079"/>
                <a:ext cx="61" cy="59"/>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86" name="Canada" descr="© INSCALE GmbH, 18.06.2010"/>
              <p:cNvSpPr>
                <a:spLocks noEditPoints="1"/>
              </p:cNvSpPr>
              <p:nvPr/>
            </p:nvSpPr>
            <p:spPr bwMode="auto">
              <a:xfrm>
                <a:off x="633" y="708"/>
                <a:ext cx="1425" cy="738"/>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87" name="Belize" descr="© INSCALE GmbH, 18.06.2010"/>
              <p:cNvSpPr>
                <a:spLocks/>
              </p:cNvSpPr>
              <p:nvPr/>
            </p:nvSpPr>
            <p:spPr bwMode="auto">
              <a:xfrm>
                <a:off x="1047" y="1929"/>
                <a:ext cx="28" cy="54"/>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grpSp>
        <p:grpSp>
          <p:nvGrpSpPr>
            <p:cNvPr id="8" name="Group 1324"/>
            <p:cNvGrpSpPr>
              <a:grpSpLocks/>
            </p:cNvGrpSpPr>
            <p:nvPr/>
          </p:nvGrpSpPr>
          <p:grpSpPr bwMode="auto">
            <a:xfrm>
              <a:off x="4384" y="2193"/>
              <a:ext cx="1309" cy="1075"/>
              <a:chOff x="4384" y="2193"/>
              <a:chExt cx="1309" cy="1075"/>
            </a:xfrm>
          </p:grpSpPr>
          <p:sp>
            <p:nvSpPr>
              <p:cNvPr id="164" name="Solomon Islands" descr="© INSCALE GmbH, 18.06.2010"/>
              <p:cNvSpPr>
                <a:spLocks noEditPoints="1"/>
              </p:cNvSpPr>
              <p:nvPr/>
            </p:nvSpPr>
            <p:spPr bwMode="auto">
              <a:xfrm>
                <a:off x="5498" y="2448"/>
                <a:ext cx="95" cy="89"/>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65" name="Papua New Guinea" descr="© INSCALE GmbH, 18.06.2010"/>
              <p:cNvSpPr>
                <a:spLocks noEditPoints="1"/>
              </p:cNvSpPr>
              <p:nvPr/>
            </p:nvSpPr>
            <p:spPr bwMode="auto">
              <a:xfrm>
                <a:off x="5208" y="2348"/>
                <a:ext cx="278" cy="186"/>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66" name="New Zealand" descr="© INSCALE GmbH, 18.06.2010"/>
              <p:cNvSpPr>
                <a:spLocks noEditPoints="1"/>
              </p:cNvSpPr>
              <p:nvPr/>
            </p:nvSpPr>
            <p:spPr bwMode="auto">
              <a:xfrm>
                <a:off x="5368" y="3017"/>
                <a:ext cx="325" cy="251"/>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67" name="Indonesia" descr="© INSCALE GmbH, 18.06.2010"/>
              <p:cNvSpPr>
                <a:spLocks noEditPoints="1"/>
              </p:cNvSpPr>
              <p:nvPr/>
            </p:nvSpPr>
            <p:spPr bwMode="auto">
              <a:xfrm>
                <a:off x="4384" y="2193"/>
                <a:ext cx="835" cy="333"/>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68" name="East Timor" descr="© INSCALE GmbH, 18.06.2010"/>
              <p:cNvSpPr>
                <a:spLocks noEditPoints="1"/>
              </p:cNvSpPr>
              <p:nvPr/>
            </p:nvSpPr>
            <p:spPr bwMode="auto">
              <a:xfrm>
                <a:off x="4903" y="2480"/>
                <a:ext cx="64" cy="30"/>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69" name="Australia" descr="© INSCALE GmbH, 18.06.2010"/>
              <p:cNvSpPr>
                <a:spLocks noEditPoints="1"/>
              </p:cNvSpPr>
              <p:nvPr/>
            </p:nvSpPr>
            <p:spPr bwMode="auto">
              <a:xfrm>
                <a:off x="4633" y="2529"/>
                <a:ext cx="726" cy="681"/>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grpSp>
        <p:grpSp>
          <p:nvGrpSpPr>
            <p:cNvPr id="10" name="Group 1323"/>
            <p:cNvGrpSpPr>
              <a:grpSpLocks/>
            </p:cNvGrpSpPr>
            <p:nvPr/>
          </p:nvGrpSpPr>
          <p:grpSpPr bwMode="auto">
            <a:xfrm>
              <a:off x="1173" y="2053"/>
              <a:ext cx="848" cy="1395"/>
              <a:chOff x="1173" y="2053"/>
              <a:chExt cx="848" cy="1395"/>
            </a:xfrm>
          </p:grpSpPr>
          <p:sp>
            <p:nvSpPr>
              <p:cNvPr id="151" name="Venezuela" descr="© INSCALE GmbH, 18.06.2010"/>
              <p:cNvSpPr>
                <a:spLocks noEditPoints="1"/>
              </p:cNvSpPr>
              <p:nvPr/>
            </p:nvSpPr>
            <p:spPr bwMode="auto">
              <a:xfrm>
                <a:off x="1323" y="2059"/>
                <a:ext cx="244" cy="238"/>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52" name="Uruguay" descr="© INSCALE GmbH, 18.06.2010"/>
              <p:cNvSpPr>
                <a:spLocks/>
              </p:cNvSpPr>
              <p:nvPr/>
            </p:nvSpPr>
            <p:spPr bwMode="auto">
              <a:xfrm>
                <a:off x="1648" y="2931"/>
                <a:ext cx="94" cy="98"/>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53" name="Suriname" descr="© INSCALE GmbH, 18.06.2010"/>
              <p:cNvSpPr>
                <a:spLocks/>
              </p:cNvSpPr>
              <p:nvPr/>
            </p:nvSpPr>
            <p:spPr bwMode="auto">
              <a:xfrm>
                <a:off x="1596" y="2187"/>
                <a:ext cx="75" cy="86"/>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54" name="Peru" descr="© INSCALE GmbH, 18.06.2010"/>
              <p:cNvSpPr>
                <a:spLocks/>
              </p:cNvSpPr>
              <p:nvPr/>
            </p:nvSpPr>
            <p:spPr bwMode="auto">
              <a:xfrm>
                <a:off x="1173" y="2309"/>
                <a:ext cx="241" cy="381"/>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55" name="Paraguay" descr="© INSCALE GmbH, 18.06.2010"/>
              <p:cNvSpPr>
                <a:spLocks/>
              </p:cNvSpPr>
              <p:nvPr/>
            </p:nvSpPr>
            <p:spPr bwMode="auto">
              <a:xfrm>
                <a:off x="1541" y="2707"/>
                <a:ext cx="153" cy="173"/>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56" name="Guyane (French Guiana)" descr="© INSCALE GmbH, 18.06.2010"/>
              <p:cNvSpPr>
                <a:spLocks/>
              </p:cNvSpPr>
              <p:nvPr/>
            </p:nvSpPr>
            <p:spPr bwMode="auto">
              <a:xfrm>
                <a:off x="1658" y="2191"/>
                <a:ext cx="52" cy="76"/>
              </a:xfrm>
              <a:custGeom>
                <a:avLst/>
                <a:gdLst>
                  <a:gd name="T0" fmla="*/ 131048136 w 52"/>
                  <a:gd name="T1" fmla="*/ 80644992 h 76"/>
                  <a:gd name="T2" fmla="*/ 126007825 w 52"/>
                  <a:gd name="T3" fmla="*/ 65524061 h 76"/>
                  <a:gd name="T4" fmla="*/ 120967514 w 52"/>
                  <a:gd name="T5" fmla="*/ 60483751 h 76"/>
                  <a:gd name="T6" fmla="*/ 115927203 w 52"/>
                  <a:gd name="T7" fmla="*/ 55443440 h 76"/>
                  <a:gd name="T8" fmla="*/ 115927203 w 52"/>
                  <a:gd name="T9" fmla="*/ 50403117 h 76"/>
                  <a:gd name="T10" fmla="*/ 100806245 w 52"/>
                  <a:gd name="T11" fmla="*/ 50403117 h 76"/>
                  <a:gd name="T12" fmla="*/ 80645001 w 52"/>
                  <a:gd name="T13" fmla="*/ 15120938 h 76"/>
                  <a:gd name="T14" fmla="*/ 60483757 w 52"/>
                  <a:gd name="T15" fmla="*/ 15120938 h 76"/>
                  <a:gd name="T16" fmla="*/ 55443446 w 52"/>
                  <a:gd name="T17" fmla="*/ 10080624 h 76"/>
                  <a:gd name="T18" fmla="*/ 50403123 w 52"/>
                  <a:gd name="T19" fmla="*/ 10080624 h 76"/>
                  <a:gd name="T20" fmla="*/ 40322501 w 52"/>
                  <a:gd name="T21" fmla="*/ 5040312 h 76"/>
                  <a:gd name="T22" fmla="*/ 35282190 w 52"/>
                  <a:gd name="T23" fmla="*/ 0 h 76"/>
                  <a:gd name="T24" fmla="*/ 30241879 w 52"/>
                  <a:gd name="T25" fmla="*/ 10080624 h 76"/>
                  <a:gd name="T26" fmla="*/ 30241879 w 52"/>
                  <a:gd name="T27" fmla="*/ 25201559 h 76"/>
                  <a:gd name="T28" fmla="*/ 25201561 w 52"/>
                  <a:gd name="T29" fmla="*/ 25201559 h 76"/>
                  <a:gd name="T30" fmla="*/ 20161250 w 52"/>
                  <a:gd name="T31" fmla="*/ 30241875 h 76"/>
                  <a:gd name="T32" fmla="*/ 15120939 w 52"/>
                  <a:gd name="T33" fmla="*/ 35282186 h 76"/>
                  <a:gd name="T34" fmla="*/ 10080625 w 52"/>
                  <a:gd name="T35" fmla="*/ 40322496 h 76"/>
                  <a:gd name="T36" fmla="*/ 5040313 w 52"/>
                  <a:gd name="T37" fmla="*/ 50403117 h 76"/>
                  <a:gd name="T38" fmla="*/ 5040313 w 52"/>
                  <a:gd name="T39" fmla="*/ 70564371 h 76"/>
                  <a:gd name="T40" fmla="*/ 10080625 w 52"/>
                  <a:gd name="T41" fmla="*/ 80644992 h 76"/>
                  <a:gd name="T42" fmla="*/ 10080625 w 52"/>
                  <a:gd name="T43" fmla="*/ 90725613 h 76"/>
                  <a:gd name="T44" fmla="*/ 15120939 w 52"/>
                  <a:gd name="T45" fmla="*/ 100806234 h 76"/>
                  <a:gd name="T46" fmla="*/ 25201561 w 52"/>
                  <a:gd name="T47" fmla="*/ 110886880 h 76"/>
                  <a:gd name="T48" fmla="*/ 30241879 w 52"/>
                  <a:gd name="T49" fmla="*/ 115927191 h 76"/>
                  <a:gd name="T50" fmla="*/ 30241879 w 52"/>
                  <a:gd name="T51" fmla="*/ 120967501 h 76"/>
                  <a:gd name="T52" fmla="*/ 15120939 w 52"/>
                  <a:gd name="T53" fmla="*/ 136088432 h 76"/>
                  <a:gd name="T54" fmla="*/ 20161250 w 52"/>
                  <a:gd name="T55" fmla="*/ 156249674 h 76"/>
                  <a:gd name="T56" fmla="*/ 15120939 w 52"/>
                  <a:gd name="T57" fmla="*/ 161289985 h 76"/>
                  <a:gd name="T58" fmla="*/ 10080625 w 52"/>
                  <a:gd name="T59" fmla="*/ 161289985 h 76"/>
                  <a:gd name="T60" fmla="*/ 10080625 w 52"/>
                  <a:gd name="T61" fmla="*/ 166330295 h 76"/>
                  <a:gd name="T62" fmla="*/ 5040313 w 52"/>
                  <a:gd name="T63" fmla="*/ 171370606 h 76"/>
                  <a:gd name="T64" fmla="*/ 0 w 52"/>
                  <a:gd name="T65" fmla="*/ 181451227 h 76"/>
                  <a:gd name="T66" fmla="*/ 0 w 52"/>
                  <a:gd name="T67" fmla="*/ 181451227 h 76"/>
                  <a:gd name="T68" fmla="*/ 10080625 w 52"/>
                  <a:gd name="T69" fmla="*/ 191531848 h 76"/>
                  <a:gd name="T70" fmla="*/ 25201561 w 52"/>
                  <a:gd name="T71" fmla="*/ 191531848 h 76"/>
                  <a:gd name="T72" fmla="*/ 30241879 w 52"/>
                  <a:gd name="T73" fmla="*/ 186491537 h 76"/>
                  <a:gd name="T74" fmla="*/ 30241879 w 52"/>
                  <a:gd name="T75" fmla="*/ 181451227 h 76"/>
                  <a:gd name="T76" fmla="*/ 35282190 w 52"/>
                  <a:gd name="T77" fmla="*/ 181451227 h 76"/>
                  <a:gd name="T78" fmla="*/ 40322501 w 52"/>
                  <a:gd name="T79" fmla="*/ 181451227 h 76"/>
                  <a:gd name="T80" fmla="*/ 45362812 w 52"/>
                  <a:gd name="T81" fmla="*/ 181451227 h 76"/>
                  <a:gd name="T82" fmla="*/ 50403123 w 52"/>
                  <a:gd name="T83" fmla="*/ 181451227 h 76"/>
                  <a:gd name="T84" fmla="*/ 55443446 w 52"/>
                  <a:gd name="T85" fmla="*/ 181451227 h 76"/>
                  <a:gd name="T86" fmla="*/ 65524068 w 52"/>
                  <a:gd name="T87" fmla="*/ 186491537 h 76"/>
                  <a:gd name="T88" fmla="*/ 75604690 w 52"/>
                  <a:gd name="T89" fmla="*/ 186491537 h 76"/>
                  <a:gd name="T90" fmla="*/ 80645001 w 52"/>
                  <a:gd name="T91" fmla="*/ 181451227 h 76"/>
                  <a:gd name="T92" fmla="*/ 80645001 w 52"/>
                  <a:gd name="T93" fmla="*/ 181451227 h 76"/>
                  <a:gd name="T94" fmla="*/ 100806245 w 52"/>
                  <a:gd name="T95" fmla="*/ 161289985 h 76"/>
                  <a:gd name="T96" fmla="*/ 100806245 w 52"/>
                  <a:gd name="T97" fmla="*/ 151209364 h 76"/>
                  <a:gd name="T98" fmla="*/ 110886892 w 52"/>
                  <a:gd name="T99" fmla="*/ 126007812 h 76"/>
                  <a:gd name="T100" fmla="*/ 115927203 w 52"/>
                  <a:gd name="T101" fmla="*/ 115927191 h 76"/>
                  <a:gd name="T102" fmla="*/ 120967514 w 52"/>
                  <a:gd name="T103" fmla="*/ 110886880 h 76"/>
                  <a:gd name="T104" fmla="*/ 126007825 w 52"/>
                  <a:gd name="T105" fmla="*/ 105846570 h 76"/>
                  <a:gd name="T106" fmla="*/ 126007825 w 52"/>
                  <a:gd name="T107" fmla="*/ 100806234 h 76"/>
                  <a:gd name="T108" fmla="*/ 131048136 w 52"/>
                  <a:gd name="T109" fmla="*/ 95765924 h 76"/>
                  <a:gd name="T110" fmla="*/ 131048136 w 52"/>
                  <a:gd name="T111" fmla="*/ 90725613 h 76"/>
                  <a:gd name="T112" fmla="*/ 131048136 w 52"/>
                  <a:gd name="T113" fmla="*/ 85685303 h 76"/>
                  <a:gd name="T114" fmla="*/ 131048136 w 52"/>
                  <a:gd name="T115" fmla="*/ 80644992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57" name="Guyana" descr="© INSCALE GmbH, 18.06.2010"/>
              <p:cNvSpPr>
                <a:spLocks/>
              </p:cNvSpPr>
              <p:nvPr/>
            </p:nvSpPr>
            <p:spPr bwMode="auto">
              <a:xfrm>
                <a:off x="1536" y="2136"/>
                <a:ext cx="83" cy="149"/>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58" name="Ecuador" descr="© INSCALE GmbH, 18.06.2010"/>
              <p:cNvSpPr>
                <a:spLocks noEditPoints="1"/>
              </p:cNvSpPr>
              <p:nvPr/>
            </p:nvSpPr>
            <p:spPr bwMode="auto">
              <a:xfrm>
                <a:off x="1176" y="2277"/>
                <a:ext cx="106" cy="135"/>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59" name="Colombia" descr="© INSCALE GmbH, 18.06.2010"/>
              <p:cNvSpPr>
                <a:spLocks/>
              </p:cNvSpPr>
              <p:nvPr/>
            </p:nvSpPr>
            <p:spPr bwMode="auto">
              <a:xfrm>
                <a:off x="1213" y="2053"/>
                <a:ext cx="222" cy="344"/>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60" name="Chile" descr="© INSCALE GmbH, 18.06.2010"/>
              <p:cNvSpPr>
                <a:spLocks noEditPoints="1"/>
              </p:cNvSpPr>
              <p:nvPr/>
            </p:nvSpPr>
            <p:spPr bwMode="auto">
              <a:xfrm>
                <a:off x="1392" y="2673"/>
                <a:ext cx="296" cy="775"/>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61" name="Brazil" descr="© INSCALE GmbH, 18.06.2010"/>
              <p:cNvSpPr>
                <a:spLocks noEditPoints="1"/>
              </p:cNvSpPr>
              <p:nvPr/>
            </p:nvSpPr>
            <p:spPr bwMode="auto">
              <a:xfrm>
                <a:off x="1309" y="2201"/>
                <a:ext cx="712" cy="805"/>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solidFill>
                <a:schemeClr val="bg1">
                  <a:lumMod val="75000"/>
                </a:schemeClr>
              </a:solidFill>
              <a:ln w="3175" algn="ctr">
                <a:solidFill>
                  <a:schemeClr val="bg1"/>
                </a:solidFill>
                <a:round/>
                <a:headEnd/>
                <a:tailEnd/>
              </a:ln>
              <a:effectLst/>
            </p:spPr>
            <p:txBody>
              <a:bodyPr/>
              <a:lstStyle/>
              <a:p>
                <a:pPr>
                  <a:spcBef>
                    <a:spcPct val="0"/>
                  </a:spcBef>
                </a:pPr>
                <a:endParaRPr lang="en-US" sz="1800" noProof="1">
                  <a:solidFill>
                    <a:srgbClr val="369226"/>
                  </a:solidFill>
                  <a:latin typeface="Calibri" pitchFamily="34" charset="0"/>
                </a:endParaRPr>
              </a:p>
            </p:txBody>
          </p:sp>
          <p:sp>
            <p:nvSpPr>
              <p:cNvPr id="162" name="Bolivia" descr="© INSCALE GmbH, 18.06.2010"/>
              <p:cNvSpPr>
                <a:spLocks/>
              </p:cNvSpPr>
              <p:nvPr/>
            </p:nvSpPr>
            <p:spPr bwMode="auto">
              <a:xfrm>
                <a:off x="1394" y="2510"/>
                <a:ext cx="228" cy="271"/>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63" name="Argentina" descr="© INSCALE GmbH, 18.06.2010"/>
              <p:cNvSpPr>
                <a:spLocks noEditPoints="1"/>
              </p:cNvSpPr>
              <p:nvPr/>
            </p:nvSpPr>
            <p:spPr bwMode="auto">
              <a:xfrm>
                <a:off x="1431" y="2761"/>
                <a:ext cx="279" cy="624"/>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grpSp>
        <p:grpSp>
          <p:nvGrpSpPr>
            <p:cNvPr id="12" name="Group 1322"/>
            <p:cNvGrpSpPr>
              <a:grpSpLocks/>
            </p:cNvGrpSpPr>
            <p:nvPr/>
          </p:nvGrpSpPr>
          <p:grpSpPr bwMode="auto">
            <a:xfrm>
              <a:off x="2363" y="743"/>
              <a:ext cx="952" cy="848"/>
              <a:chOff x="2363" y="743"/>
              <a:chExt cx="952" cy="848"/>
            </a:xfrm>
          </p:grpSpPr>
          <p:sp>
            <p:nvSpPr>
              <p:cNvPr id="111" name="United Kingdom" descr="© INSCALE GmbH, 18.06.2010"/>
              <p:cNvSpPr>
                <a:spLocks noEditPoints="1"/>
              </p:cNvSpPr>
              <p:nvPr/>
            </p:nvSpPr>
            <p:spPr bwMode="auto">
              <a:xfrm>
                <a:off x="2558" y="1074"/>
                <a:ext cx="148" cy="211"/>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12" name="Ukraine" descr="© INSCALE GmbH, 18.06.2010"/>
              <p:cNvSpPr>
                <a:spLocks/>
              </p:cNvSpPr>
              <p:nvPr/>
            </p:nvSpPr>
            <p:spPr bwMode="auto">
              <a:xfrm>
                <a:off x="3029" y="1237"/>
                <a:ext cx="286" cy="160"/>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13" name="Switzerland" descr="© INSCALE GmbH, 18.06.2010"/>
              <p:cNvSpPr>
                <a:spLocks/>
              </p:cNvSpPr>
              <p:nvPr/>
            </p:nvSpPr>
            <p:spPr bwMode="auto">
              <a:xfrm>
                <a:off x="2770" y="1326"/>
                <a:ext cx="74" cy="41"/>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14" name="Sweden" descr="© INSCALE GmbH, 18.06.2010"/>
              <p:cNvSpPr>
                <a:spLocks noEditPoints="1"/>
              </p:cNvSpPr>
              <p:nvPr/>
            </p:nvSpPr>
            <p:spPr bwMode="auto">
              <a:xfrm>
                <a:off x="2854" y="924"/>
                <a:ext cx="177" cy="253"/>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rgbClr val="00990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15" name="Spain" descr="© INSCALE GmbH, 18.06.2010"/>
              <p:cNvSpPr>
                <a:spLocks noEditPoints="1"/>
              </p:cNvSpPr>
              <p:nvPr/>
            </p:nvSpPr>
            <p:spPr bwMode="auto">
              <a:xfrm>
                <a:off x="2515" y="1409"/>
                <a:ext cx="224" cy="158"/>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rgbClr val="FF0000"/>
                  </a:solidFill>
                  <a:latin typeface="Calibri" pitchFamily="34" charset="0"/>
                </a:endParaRPr>
              </a:p>
            </p:txBody>
          </p:sp>
          <p:sp>
            <p:nvSpPr>
              <p:cNvPr id="116" name="Slovenia" descr="© INSCALE GmbH, 18.06.2010"/>
              <p:cNvSpPr>
                <a:spLocks/>
              </p:cNvSpPr>
              <p:nvPr/>
            </p:nvSpPr>
            <p:spPr bwMode="auto">
              <a:xfrm>
                <a:off x="2888" y="1344"/>
                <a:ext cx="54" cy="31"/>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17" name="Slovakia" descr="© INSCALE GmbH, 18.06.2010"/>
              <p:cNvSpPr>
                <a:spLocks/>
              </p:cNvSpPr>
              <p:nvPr/>
            </p:nvSpPr>
            <p:spPr bwMode="auto">
              <a:xfrm>
                <a:off x="2943" y="1292"/>
                <a:ext cx="91" cy="37"/>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18" name="Serbia" descr="© INSCALE GmbH, 18.06.2010"/>
              <p:cNvSpPr>
                <a:spLocks noEditPoints="1"/>
              </p:cNvSpPr>
              <p:nvPr/>
            </p:nvSpPr>
            <p:spPr bwMode="auto">
              <a:xfrm>
                <a:off x="2977" y="1360"/>
                <a:ext cx="71" cy="87"/>
              </a:xfrm>
              <a:custGeom>
                <a:avLst/>
                <a:gdLst>
                  <a:gd name="T0" fmla="*/ 2147483647 w 276"/>
                  <a:gd name="T1" fmla="*/ 2147483647 h 342"/>
                  <a:gd name="T2" fmla="*/ 2147483647 w 276"/>
                  <a:gd name="T3" fmla="*/ 2147483647 h 342"/>
                  <a:gd name="T4" fmla="*/ 2147483647 w 276"/>
                  <a:gd name="T5" fmla="*/ 2147483647 h 342"/>
                  <a:gd name="T6" fmla="*/ 2147483647 w 276"/>
                  <a:gd name="T7" fmla="*/ 2147483647 h 342"/>
                  <a:gd name="T8" fmla="*/ 2147483647 w 276"/>
                  <a:gd name="T9" fmla="*/ 2147483647 h 342"/>
                  <a:gd name="T10" fmla="*/ 2147483647 w 276"/>
                  <a:gd name="T11" fmla="*/ 2147483647 h 342"/>
                  <a:gd name="T12" fmla="*/ 2147483647 w 276"/>
                  <a:gd name="T13" fmla="*/ 2147483647 h 342"/>
                  <a:gd name="T14" fmla="*/ 2147483647 w 276"/>
                  <a:gd name="T15" fmla="*/ 2147483647 h 342"/>
                  <a:gd name="T16" fmla="*/ 2147483647 w 276"/>
                  <a:gd name="T17" fmla="*/ 2147483647 h 342"/>
                  <a:gd name="T18" fmla="*/ 2147483647 w 276"/>
                  <a:gd name="T19" fmla="*/ 2147483647 h 342"/>
                  <a:gd name="T20" fmla="*/ 2147483647 w 276"/>
                  <a:gd name="T21" fmla="*/ 2147483647 h 342"/>
                  <a:gd name="T22" fmla="*/ 2147483647 w 276"/>
                  <a:gd name="T23" fmla="*/ 2147483647 h 342"/>
                  <a:gd name="T24" fmla="*/ 2147483647 w 276"/>
                  <a:gd name="T25" fmla="*/ 0 h 342"/>
                  <a:gd name="T26" fmla="*/ 2147483647 w 276"/>
                  <a:gd name="T27" fmla="*/ 2147483647 h 342"/>
                  <a:gd name="T28" fmla="*/ 0 w 276"/>
                  <a:gd name="T29" fmla="*/ 2147483647 h 342"/>
                  <a:gd name="T30" fmla="*/ 2147483647 w 276"/>
                  <a:gd name="T31" fmla="*/ 2147483647 h 342"/>
                  <a:gd name="T32" fmla="*/ 2147483647 w 276"/>
                  <a:gd name="T33" fmla="*/ 2147483647 h 342"/>
                  <a:gd name="T34" fmla="*/ 2147483647 w 276"/>
                  <a:gd name="T35" fmla="*/ 2147483647 h 342"/>
                  <a:gd name="T36" fmla="*/ 2147483647 w 276"/>
                  <a:gd name="T37" fmla="*/ 2147483647 h 342"/>
                  <a:gd name="T38" fmla="*/ 2147483647 w 276"/>
                  <a:gd name="T39" fmla="*/ 2147483647 h 342"/>
                  <a:gd name="T40" fmla="*/ 2147483647 w 276"/>
                  <a:gd name="T41" fmla="*/ 2147483647 h 342"/>
                  <a:gd name="T42" fmla="*/ 2147483647 w 276"/>
                  <a:gd name="T43" fmla="*/ 2147483647 h 342"/>
                  <a:gd name="T44" fmla="*/ 2147483647 w 276"/>
                  <a:gd name="T45" fmla="*/ 2147483647 h 342"/>
                  <a:gd name="T46" fmla="*/ 2147483647 w 276"/>
                  <a:gd name="T47" fmla="*/ 2147483647 h 342"/>
                  <a:gd name="T48" fmla="*/ 2147483647 w 276"/>
                  <a:gd name="T49" fmla="*/ 2147483647 h 342"/>
                  <a:gd name="T50" fmla="*/ 2147483647 w 276"/>
                  <a:gd name="T51" fmla="*/ 2147483647 h 342"/>
                  <a:gd name="T52" fmla="*/ 2147483647 w 276"/>
                  <a:gd name="T53" fmla="*/ 2147483647 h 342"/>
                  <a:gd name="T54" fmla="*/ 2147483647 w 276"/>
                  <a:gd name="T55" fmla="*/ 2147483647 h 342"/>
                  <a:gd name="T56" fmla="*/ 2147483647 w 276"/>
                  <a:gd name="T57" fmla="*/ 2147483647 h 342"/>
                  <a:gd name="T58" fmla="*/ 2147483647 w 276"/>
                  <a:gd name="T59" fmla="*/ 2147483647 h 342"/>
                  <a:gd name="T60" fmla="*/ 2147483647 w 276"/>
                  <a:gd name="T61" fmla="*/ 2147483647 h 342"/>
                  <a:gd name="T62" fmla="*/ 2147483647 w 276"/>
                  <a:gd name="T63" fmla="*/ 2147483647 h 342"/>
                  <a:gd name="T64" fmla="*/ 2147483647 w 276"/>
                  <a:gd name="T65" fmla="*/ 2147483647 h 342"/>
                  <a:gd name="T66" fmla="*/ 2147483647 w 276"/>
                  <a:gd name="T67" fmla="*/ 2147483647 h 342"/>
                  <a:gd name="T68" fmla="*/ 2147483647 w 276"/>
                  <a:gd name="T69" fmla="*/ 2147483647 h 342"/>
                  <a:gd name="T70" fmla="*/ 2147483647 w 276"/>
                  <a:gd name="T71" fmla="*/ 2147483647 h 342"/>
                  <a:gd name="T72" fmla="*/ 2147483647 w 276"/>
                  <a:gd name="T73" fmla="*/ 2147483647 h 342"/>
                  <a:gd name="T74" fmla="*/ 2147483647 w 276"/>
                  <a:gd name="T75" fmla="*/ 2147483647 h 342"/>
                  <a:gd name="T76" fmla="*/ 2147483647 w 276"/>
                  <a:gd name="T77" fmla="*/ 2147483647 h 342"/>
                  <a:gd name="T78" fmla="*/ 2147483647 w 276"/>
                  <a:gd name="T79" fmla="*/ 2147483647 h 342"/>
                  <a:gd name="T80" fmla="*/ 2147483647 w 276"/>
                  <a:gd name="T81" fmla="*/ 2147483647 h 342"/>
                  <a:gd name="T82" fmla="*/ 2147483647 w 276"/>
                  <a:gd name="T83" fmla="*/ 2147483647 h 342"/>
                  <a:gd name="T84" fmla="*/ 2147483647 w 276"/>
                  <a:gd name="T85" fmla="*/ 2147483647 h 342"/>
                  <a:gd name="T86" fmla="*/ 2147483647 w 276"/>
                  <a:gd name="T87" fmla="*/ 2147483647 h 3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6"/>
                  <a:gd name="T133" fmla="*/ 0 h 342"/>
                  <a:gd name="T134" fmla="*/ 276 w 276"/>
                  <a:gd name="T135" fmla="*/ 342 h 3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6" h="342">
                    <a:moveTo>
                      <a:pt x="270" y="228"/>
                    </a:moveTo>
                    <a:lnTo>
                      <a:pt x="252" y="222"/>
                    </a:lnTo>
                    <a:lnTo>
                      <a:pt x="258" y="210"/>
                    </a:lnTo>
                    <a:lnTo>
                      <a:pt x="240" y="204"/>
                    </a:lnTo>
                    <a:lnTo>
                      <a:pt x="240" y="186"/>
                    </a:lnTo>
                    <a:lnTo>
                      <a:pt x="252" y="174"/>
                    </a:lnTo>
                    <a:lnTo>
                      <a:pt x="252" y="150"/>
                    </a:lnTo>
                    <a:lnTo>
                      <a:pt x="246" y="144"/>
                    </a:lnTo>
                    <a:lnTo>
                      <a:pt x="252" y="132"/>
                    </a:lnTo>
                    <a:lnTo>
                      <a:pt x="258" y="126"/>
                    </a:lnTo>
                    <a:lnTo>
                      <a:pt x="234" y="120"/>
                    </a:lnTo>
                    <a:lnTo>
                      <a:pt x="210" y="126"/>
                    </a:lnTo>
                    <a:lnTo>
                      <a:pt x="204" y="120"/>
                    </a:lnTo>
                    <a:lnTo>
                      <a:pt x="180" y="114"/>
                    </a:lnTo>
                    <a:lnTo>
                      <a:pt x="168" y="96"/>
                    </a:lnTo>
                    <a:lnTo>
                      <a:pt x="174" y="90"/>
                    </a:lnTo>
                    <a:lnTo>
                      <a:pt x="174" y="72"/>
                    </a:lnTo>
                    <a:lnTo>
                      <a:pt x="162" y="66"/>
                    </a:lnTo>
                    <a:lnTo>
                      <a:pt x="156" y="66"/>
                    </a:lnTo>
                    <a:lnTo>
                      <a:pt x="150" y="72"/>
                    </a:lnTo>
                    <a:lnTo>
                      <a:pt x="144" y="72"/>
                    </a:lnTo>
                    <a:lnTo>
                      <a:pt x="138" y="66"/>
                    </a:lnTo>
                    <a:lnTo>
                      <a:pt x="126" y="30"/>
                    </a:lnTo>
                    <a:lnTo>
                      <a:pt x="120" y="30"/>
                    </a:lnTo>
                    <a:lnTo>
                      <a:pt x="96" y="12"/>
                    </a:lnTo>
                    <a:lnTo>
                      <a:pt x="72" y="0"/>
                    </a:lnTo>
                    <a:lnTo>
                      <a:pt x="48" y="0"/>
                    </a:lnTo>
                    <a:lnTo>
                      <a:pt x="30" y="18"/>
                    </a:lnTo>
                    <a:lnTo>
                      <a:pt x="6" y="18"/>
                    </a:lnTo>
                    <a:lnTo>
                      <a:pt x="0" y="24"/>
                    </a:lnTo>
                    <a:lnTo>
                      <a:pt x="6" y="24"/>
                    </a:lnTo>
                    <a:lnTo>
                      <a:pt x="12" y="54"/>
                    </a:lnTo>
                    <a:lnTo>
                      <a:pt x="18" y="54"/>
                    </a:lnTo>
                    <a:lnTo>
                      <a:pt x="12" y="72"/>
                    </a:lnTo>
                    <a:lnTo>
                      <a:pt x="24" y="72"/>
                    </a:lnTo>
                    <a:lnTo>
                      <a:pt x="36" y="78"/>
                    </a:lnTo>
                    <a:lnTo>
                      <a:pt x="42" y="78"/>
                    </a:lnTo>
                    <a:lnTo>
                      <a:pt x="36" y="84"/>
                    </a:lnTo>
                    <a:lnTo>
                      <a:pt x="30" y="84"/>
                    </a:lnTo>
                    <a:lnTo>
                      <a:pt x="24" y="90"/>
                    </a:lnTo>
                    <a:lnTo>
                      <a:pt x="18" y="90"/>
                    </a:lnTo>
                    <a:lnTo>
                      <a:pt x="18" y="102"/>
                    </a:lnTo>
                    <a:lnTo>
                      <a:pt x="12" y="102"/>
                    </a:lnTo>
                    <a:lnTo>
                      <a:pt x="12" y="108"/>
                    </a:lnTo>
                    <a:lnTo>
                      <a:pt x="18" y="108"/>
                    </a:lnTo>
                    <a:lnTo>
                      <a:pt x="30" y="102"/>
                    </a:lnTo>
                    <a:lnTo>
                      <a:pt x="42" y="102"/>
                    </a:lnTo>
                    <a:lnTo>
                      <a:pt x="42" y="114"/>
                    </a:lnTo>
                    <a:lnTo>
                      <a:pt x="24" y="132"/>
                    </a:lnTo>
                    <a:lnTo>
                      <a:pt x="24" y="150"/>
                    </a:lnTo>
                    <a:lnTo>
                      <a:pt x="48" y="150"/>
                    </a:lnTo>
                    <a:lnTo>
                      <a:pt x="54" y="156"/>
                    </a:lnTo>
                    <a:lnTo>
                      <a:pt x="60" y="168"/>
                    </a:lnTo>
                    <a:lnTo>
                      <a:pt x="36" y="174"/>
                    </a:lnTo>
                    <a:lnTo>
                      <a:pt x="48" y="186"/>
                    </a:lnTo>
                    <a:lnTo>
                      <a:pt x="54" y="198"/>
                    </a:lnTo>
                    <a:lnTo>
                      <a:pt x="54" y="204"/>
                    </a:lnTo>
                    <a:lnTo>
                      <a:pt x="48" y="204"/>
                    </a:lnTo>
                    <a:lnTo>
                      <a:pt x="48" y="210"/>
                    </a:lnTo>
                    <a:lnTo>
                      <a:pt x="66" y="222"/>
                    </a:lnTo>
                    <a:lnTo>
                      <a:pt x="78" y="234"/>
                    </a:lnTo>
                    <a:lnTo>
                      <a:pt x="90" y="252"/>
                    </a:lnTo>
                    <a:lnTo>
                      <a:pt x="96" y="246"/>
                    </a:lnTo>
                    <a:lnTo>
                      <a:pt x="96" y="294"/>
                    </a:lnTo>
                    <a:lnTo>
                      <a:pt x="96" y="288"/>
                    </a:lnTo>
                    <a:lnTo>
                      <a:pt x="108" y="306"/>
                    </a:lnTo>
                    <a:lnTo>
                      <a:pt x="120" y="306"/>
                    </a:lnTo>
                    <a:lnTo>
                      <a:pt x="126" y="324"/>
                    </a:lnTo>
                    <a:lnTo>
                      <a:pt x="126" y="342"/>
                    </a:lnTo>
                    <a:lnTo>
                      <a:pt x="144" y="336"/>
                    </a:lnTo>
                    <a:lnTo>
                      <a:pt x="150" y="324"/>
                    </a:lnTo>
                    <a:lnTo>
                      <a:pt x="174" y="324"/>
                    </a:lnTo>
                    <a:lnTo>
                      <a:pt x="174" y="312"/>
                    </a:lnTo>
                    <a:lnTo>
                      <a:pt x="192" y="312"/>
                    </a:lnTo>
                    <a:lnTo>
                      <a:pt x="198" y="306"/>
                    </a:lnTo>
                    <a:lnTo>
                      <a:pt x="240" y="300"/>
                    </a:lnTo>
                    <a:lnTo>
                      <a:pt x="252" y="300"/>
                    </a:lnTo>
                    <a:lnTo>
                      <a:pt x="252" y="276"/>
                    </a:lnTo>
                    <a:lnTo>
                      <a:pt x="246" y="270"/>
                    </a:lnTo>
                    <a:lnTo>
                      <a:pt x="246" y="264"/>
                    </a:lnTo>
                    <a:lnTo>
                      <a:pt x="270" y="264"/>
                    </a:lnTo>
                    <a:lnTo>
                      <a:pt x="276" y="258"/>
                    </a:lnTo>
                    <a:lnTo>
                      <a:pt x="276" y="234"/>
                    </a:lnTo>
                    <a:lnTo>
                      <a:pt x="270" y="228"/>
                    </a:lnTo>
                    <a:close/>
                    <a:moveTo>
                      <a:pt x="36" y="210"/>
                    </a:moveTo>
                    <a:lnTo>
                      <a:pt x="42" y="210"/>
                    </a:lnTo>
                    <a:lnTo>
                      <a:pt x="30" y="210"/>
                    </a:lnTo>
                    <a:lnTo>
                      <a:pt x="36" y="21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19" name="Romania" descr="© INSCALE GmbH, 18.06.2010"/>
              <p:cNvSpPr>
                <a:spLocks/>
              </p:cNvSpPr>
              <p:nvPr/>
            </p:nvSpPr>
            <p:spPr bwMode="auto">
              <a:xfrm>
                <a:off x="3000" y="1318"/>
                <a:ext cx="157" cy="94"/>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20" name="Portugal" descr="© INSCALE GmbH, 18.06.2010"/>
              <p:cNvSpPr>
                <a:spLocks/>
              </p:cNvSpPr>
              <p:nvPr/>
            </p:nvSpPr>
            <p:spPr bwMode="auto">
              <a:xfrm>
                <a:off x="2506" y="1443"/>
                <a:ext cx="58" cy="105"/>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21" name="Poland" descr="© INSCALE GmbH, 18.06.2010"/>
              <p:cNvSpPr>
                <a:spLocks/>
              </p:cNvSpPr>
              <p:nvPr/>
            </p:nvSpPr>
            <p:spPr bwMode="auto">
              <a:xfrm>
                <a:off x="2899" y="1188"/>
                <a:ext cx="160" cy="115"/>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22" name="Norway" descr="© INSCALE GmbH, 18.06.2010"/>
              <p:cNvSpPr>
                <a:spLocks noEditPoints="1"/>
              </p:cNvSpPr>
              <p:nvPr/>
            </p:nvSpPr>
            <p:spPr bwMode="auto">
              <a:xfrm>
                <a:off x="2764" y="743"/>
                <a:ext cx="348" cy="383"/>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23" name="Netherlands" descr="© INSCALE GmbH, 18.06.2010"/>
              <p:cNvSpPr>
                <a:spLocks/>
              </p:cNvSpPr>
              <p:nvPr/>
            </p:nvSpPr>
            <p:spPr bwMode="auto">
              <a:xfrm>
                <a:off x="2724" y="1215"/>
                <a:ext cx="69" cy="54"/>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24" name="Montenegro" descr="© INSCALE GmbH, 18.06.2010"/>
              <p:cNvSpPr>
                <a:spLocks/>
              </p:cNvSpPr>
              <p:nvPr/>
            </p:nvSpPr>
            <p:spPr bwMode="auto">
              <a:xfrm>
                <a:off x="2973" y="1412"/>
                <a:ext cx="29" cy="35"/>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25" name="Moldova" descr="© INSCALE GmbH, 18.06.2010"/>
              <p:cNvSpPr>
                <a:spLocks/>
              </p:cNvSpPr>
              <p:nvPr/>
            </p:nvSpPr>
            <p:spPr bwMode="auto">
              <a:xfrm>
                <a:off x="3102" y="1314"/>
                <a:ext cx="55" cy="61"/>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26" name="Malta" descr="© INSCALE GmbH, 18.06.2010"/>
              <p:cNvSpPr>
                <a:spLocks/>
              </p:cNvSpPr>
              <p:nvPr/>
            </p:nvSpPr>
            <p:spPr bwMode="auto">
              <a:xfrm>
                <a:off x="2905" y="1564"/>
                <a:ext cx="8" cy="7"/>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27" name="Macedonia" descr="© INSCALE GmbH, 18.06.2010"/>
              <p:cNvSpPr>
                <a:spLocks/>
              </p:cNvSpPr>
              <p:nvPr/>
            </p:nvSpPr>
            <p:spPr bwMode="auto">
              <a:xfrm>
                <a:off x="3009" y="1436"/>
                <a:ext cx="42" cy="33"/>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28" name="Luxembourg" descr="© INSCALE GmbH, 18.06.2010"/>
              <p:cNvSpPr>
                <a:spLocks/>
              </p:cNvSpPr>
              <p:nvPr/>
            </p:nvSpPr>
            <p:spPr bwMode="auto">
              <a:xfrm>
                <a:off x="2766" y="1281"/>
                <a:ext cx="13" cy="11"/>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29" name="Lithuania" descr="© INSCALE GmbH, 18.06.2010"/>
              <p:cNvSpPr>
                <a:spLocks/>
              </p:cNvSpPr>
              <p:nvPr/>
            </p:nvSpPr>
            <p:spPr bwMode="auto">
              <a:xfrm>
                <a:off x="3002" y="1156"/>
                <a:ext cx="87" cy="50"/>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30" name="Liechtenstein" descr="© INSCALE GmbH, 18.06.2010"/>
              <p:cNvSpPr>
                <a:spLocks/>
              </p:cNvSpPr>
              <p:nvPr/>
            </p:nvSpPr>
            <p:spPr bwMode="auto">
              <a:xfrm>
                <a:off x="2824" y="1337"/>
                <a:ext cx="4" cy="6"/>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31" name="Latvia" descr="© INSCALE GmbH, 18.06.2010"/>
              <p:cNvSpPr>
                <a:spLocks/>
              </p:cNvSpPr>
              <p:nvPr/>
            </p:nvSpPr>
            <p:spPr bwMode="auto">
              <a:xfrm>
                <a:off x="3000" y="1125"/>
                <a:ext cx="109" cy="46"/>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32" name="Italy" descr="© INSCALE GmbH, 18.06.2010"/>
              <p:cNvSpPr>
                <a:spLocks noEditPoints="1"/>
              </p:cNvSpPr>
              <p:nvPr/>
            </p:nvSpPr>
            <p:spPr bwMode="auto">
              <a:xfrm>
                <a:off x="2778" y="1341"/>
                <a:ext cx="199" cy="212"/>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33" name="Ireland" descr="© INSCALE GmbH, 18.06.2010"/>
              <p:cNvSpPr>
                <a:spLocks/>
              </p:cNvSpPr>
              <p:nvPr/>
            </p:nvSpPr>
            <p:spPr bwMode="auto">
              <a:xfrm>
                <a:off x="2517" y="1179"/>
                <a:ext cx="72" cy="76"/>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34" name="Iceland" descr="© INSCALE GmbH, 18.06.2010"/>
              <p:cNvSpPr>
                <a:spLocks/>
              </p:cNvSpPr>
              <p:nvPr/>
            </p:nvSpPr>
            <p:spPr bwMode="auto">
              <a:xfrm>
                <a:off x="2363" y="968"/>
                <a:ext cx="146" cy="57"/>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35" name="Hungary" descr="© INSCALE GmbH, 18.06.2010"/>
              <p:cNvSpPr>
                <a:spLocks/>
              </p:cNvSpPr>
              <p:nvPr/>
            </p:nvSpPr>
            <p:spPr bwMode="auto">
              <a:xfrm>
                <a:off x="2934" y="1312"/>
                <a:ext cx="109" cy="57"/>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36" name="Greece" descr="© INSCALE GmbH, 18.06.2010"/>
              <p:cNvSpPr>
                <a:spLocks noEditPoints="1"/>
              </p:cNvSpPr>
              <p:nvPr/>
            </p:nvSpPr>
            <p:spPr bwMode="auto">
              <a:xfrm>
                <a:off x="3008" y="1450"/>
                <a:ext cx="136" cy="141"/>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37" name="Germany" descr="© INSCALE GmbH, 18.06.2010"/>
              <p:cNvSpPr>
                <a:spLocks/>
              </p:cNvSpPr>
              <p:nvPr/>
            </p:nvSpPr>
            <p:spPr bwMode="auto">
              <a:xfrm>
                <a:off x="2770" y="1186"/>
                <a:ext cx="144" cy="151"/>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38" name="France" descr="© INSCALE GmbH, 18.06.2010"/>
              <p:cNvSpPr>
                <a:spLocks noEditPoints="1"/>
              </p:cNvSpPr>
              <p:nvPr/>
            </p:nvSpPr>
            <p:spPr bwMode="auto">
              <a:xfrm>
                <a:off x="2595" y="1259"/>
                <a:ext cx="233" cy="201"/>
              </a:xfrm>
              <a:custGeom>
                <a:avLst/>
                <a:gdLst>
                  <a:gd name="T0" fmla="*/ 589681941 w 230"/>
                  <a:gd name="T1" fmla="*/ 431117225 h 198"/>
                  <a:gd name="T2" fmla="*/ 568990789 w 230"/>
                  <a:gd name="T3" fmla="*/ 446700914 h 198"/>
                  <a:gd name="T4" fmla="*/ 563818806 w 230"/>
                  <a:gd name="T5" fmla="*/ 483059093 h 198"/>
                  <a:gd name="T6" fmla="*/ 563818806 w 230"/>
                  <a:gd name="T7" fmla="*/ 503836808 h 198"/>
                  <a:gd name="T8" fmla="*/ 594853925 w 230"/>
                  <a:gd name="T9" fmla="*/ 498642782 h 198"/>
                  <a:gd name="T10" fmla="*/ 594853925 w 230"/>
                  <a:gd name="T11" fmla="*/ 446700914 h 198"/>
                  <a:gd name="T12" fmla="*/ 496573367 w 230"/>
                  <a:gd name="T13" fmla="*/ 103883762 h 198"/>
                  <a:gd name="T14" fmla="*/ 475883823 w 230"/>
                  <a:gd name="T15" fmla="*/ 88301685 h 198"/>
                  <a:gd name="T16" fmla="*/ 450020688 w 230"/>
                  <a:gd name="T17" fmla="*/ 88301685 h 198"/>
                  <a:gd name="T18" fmla="*/ 418983860 w 230"/>
                  <a:gd name="T19" fmla="*/ 72717996 h 198"/>
                  <a:gd name="T20" fmla="*/ 393120724 w 230"/>
                  <a:gd name="T21" fmla="*/ 62329945 h 198"/>
                  <a:gd name="T22" fmla="*/ 367257589 w 230"/>
                  <a:gd name="T23" fmla="*/ 36359804 h 198"/>
                  <a:gd name="T24" fmla="*/ 325876894 w 230"/>
                  <a:gd name="T25" fmla="*/ 15582083 h 198"/>
                  <a:gd name="T26" fmla="*/ 289668183 w 230"/>
                  <a:gd name="T27" fmla="*/ 5194027 h 198"/>
                  <a:gd name="T28" fmla="*/ 268977031 w 230"/>
                  <a:gd name="T29" fmla="*/ 20776109 h 198"/>
                  <a:gd name="T30" fmla="*/ 268977031 w 230"/>
                  <a:gd name="T31" fmla="*/ 57135919 h 198"/>
                  <a:gd name="T32" fmla="*/ 222424352 w 230"/>
                  <a:gd name="T33" fmla="*/ 88301685 h 198"/>
                  <a:gd name="T34" fmla="*/ 175870015 w 230"/>
                  <a:gd name="T35" fmla="*/ 98689736 h 198"/>
                  <a:gd name="T36" fmla="*/ 144833287 w 230"/>
                  <a:gd name="T37" fmla="*/ 72717996 h 198"/>
                  <a:gd name="T38" fmla="*/ 139661303 w 230"/>
                  <a:gd name="T39" fmla="*/ 88301685 h 198"/>
                  <a:gd name="T40" fmla="*/ 144833287 w 230"/>
                  <a:gd name="T41" fmla="*/ 124659890 h 198"/>
                  <a:gd name="T42" fmla="*/ 98280583 w 230"/>
                  <a:gd name="T43" fmla="*/ 140243578 h 198"/>
                  <a:gd name="T44" fmla="*/ 77589432 w 230"/>
                  <a:gd name="T45" fmla="*/ 119465864 h 198"/>
                  <a:gd name="T46" fmla="*/ 51726283 w 230"/>
                  <a:gd name="T47" fmla="*/ 124659890 h 198"/>
                  <a:gd name="T48" fmla="*/ 15517566 w 230"/>
                  <a:gd name="T49" fmla="*/ 135049553 h 198"/>
                  <a:gd name="T50" fmla="*/ 20691158 w 230"/>
                  <a:gd name="T51" fmla="*/ 145437604 h 198"/>
                  <a:gd name="T52" fmla="*/ 5171985 w 230"/>
                  <a:gd name="T53" fmla="*/ 155825655 h 198"/>
                  <a:gd name="T54" fmla="*/ 31035132 w 230"/>
                  <a:gd name="T55" fmla="*/ 171407732 h 198"/>
                  <a:gd name="T56" fmla="*/ 98280583 w 230"/>
                  <a:gd name="T57" fmla="*/ 197379472 h 198"/>
                  <a:gd name="T58" fmla="*/ 113798168 w 230"/>
                  <a:gd name="T59" fmla="*/ 223349651 h 198"/>
                  <a:gd name="T60" fmla="*/ 150006879 w 230"/>
                  <a:gd name="T61" fmla="*/ 275291519 h 198"/>
                  <a:gd name="T62" fmla="*/ 150006879 w 230"/>
                  <a:gd name="T63" fmla="*/ 306457285 h 198"/>
                  <a:gd name="T64" fmla="*/ 134489320 w 230"/>
                  <a:gd name="T65" fmla="*/ 373981230 h 198"/>
                  <a:gd name="T66" fmla="*/ 124143744 w 230"/>
                  <a:gd name="T67" fmla="*/ 394758945 h 198"/>
                  <a:gd name="T68" fmla="*/ 118970152 w 230"/>
                  <a:gd name="T69" fmla="*/ 415535047 h 198"/>
                  <a:gd name="T70" fmla="*/ 134489320 w 230"/>
                  <a:gd name="T71" fmla="*/ 420729073 h 198"/>
                  <a:gd name="T72" fmla="*/ 170698031 w 230"/>
                  <a:gd name="T73" fmla="*/ 431117225 h 198"/>
                  <a:gd name="T74" fmla="*/ 201733150 w 230"/>
                  <a:gd name="T75" fmla="*/ 446700914 h 198"/>
                  <a:gd name="T76" fmla="*/ 232768320 w 230"/>
                  <a:gd name="T77" fmla="*/ 431117225 h 198"/>
                  <a:gd name="T78" fmla="*/ 248287487 w 230"/>
                  <a:gd name="T79" fmla="*/ 446700914 h 198"/>
                  <a:gd name="T80" fmla="*/ 289668183 w 230"/>
                  <a:gd name="T81" fmla="*/ 457088965 h 198"/>
                  <a:gd name="T82" fmla="*/ 305185742 w 230"/>
                  <a:gd name="T83" fmla="*/ 451894939 h 198"/>
                  <a:gd name="T84" fmla="*/ 336222470 w 230"/>
                  <a:gd name="T85" fmla="*/ 415535047 h 198"/>
                  <a:gd name="T86" fmla="*/ 362085605 w 230"/>
                  <a:gd name="T87" fmla="*/ 394758945 h 198"/>
                  <a:gd name="T88" fmla="*/ 393120724 w 230"/>
                  <a:gd name="T89" fmla="*/ 405146996 h 198"/>
                  <a:gd name="T90" fmla="*/ 439675112 w 230"/>
                  <a:gd name="T91" fmla="*/ 420729073 h 198"/>
                  <a:gd name="T92" fmla="*/ 475883823 w 230"/>
                  <a:gd name="T93" fmla="*/ 415535047 h 198"/>
                  <a:gd name="T94" fmla="*/ 506918943 w 230"/>
                  <a:gd name="T95" fmla="*/ 384369282 h 198"/>
                  <a:gd name="T96" fmla="*/ 496573367 w 230"/>
                  <a:gd name="T97" fmla="*/ 363593179 h 198"/>
                  <a:gd name="T98" fmla="*/ 481055807 w 230"/>
                  <a:gd name="T99" fmla="*/ 353205128 h 198"/>
                  <a:gd name="T100" fmla="*/ 491401383 w 230"/>
                  <a:gd name="T101" fmla="*/ 337623051 h 198"/>
                  <a:gd name="T102" fmla="*/ 470710231 w 230"/>
                  <a:gd name="T103" fmla="*/ 311651311 h 198"/>
                  <a:gd name="T104" fmla="*/ 481055807 w 230"/>
                  <a:gd name="T105" fmla="*/ 280485545 h 198"/>
                  <a:gd name="T106" fmla="*/ 481055807 w 230"/>
                  <a:gd name="T107" fmla="*/ 259709442 h 198"/>
                  <a:gd name="T108" fmla="*/ 455192672 w 230"/>
                  <a:gd name="T109" fmla="*/ 259709442 h 198"/>
                  <a:gd name="T110" fmla="*/ 450020688 w 230"/>
                  <a:gd name="T111" fmla="*/ 244127365 h 198"/>
                  <a:gd name="T112" fmla="*/ 470710231 w 230"/>
                  <a:gd name="T113" fmla="*/ 212961600 h 198"/>
                  <a:gd name="T114" fmla="*/ 496573367 w 230"/>
                  <a:gd name="T115" fmla="*/ 197379472 h 198"/>
                  <a:gd name="T116" fmla="*/ 512090926 w 230"/>
                  <a:gd name="T117" fmla="*/ 155825655 h 198"/>
                  <a:gd name="T118" fmla="*/ 527610094 w 230"/>
                  <a:gd name="T119" fmla="*/ 129855527 h 198"/>
                  <a:gd name="T120" fmla="*/ 512090926 w 230"/>
                  <a:gd name="T121" fmla="*/ 103883762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39" name="Finland" descr="© INSCALE GmbH, 18.06.2010"/>
              <p:cNvSpPr>
                <a:spLocks/>
              </p:cNvSpPr>
              <p:nvPr/>
            </p:nvSpPr>
            <p:spPr bwMode="auto">
              <a:xfrm>
                <a:off x="2977" y="907"/>
                <a:ext cx="161" cy="183"/>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40" name="Estonia" descr="© INSCALE GmbH, 18.06.2010"/>
              <p:cNvSpPr>
                <a:spLocks noEditPoints="1"/>
              </p:cNvSpPr>
              <p:nvPr/>
            </p:nvSpPr>
            <p:spPr bwMode="auto">
              <a:xfrm>
                <a:off x="3009" y="1096"/>
                <a:ext cx="89" cy="40"/>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41" name="Denmark" descr="© INSCALE GmbH, 18.06.2010"/>
              <p:cNvSpPr>
                <a:spLocks noEditPoints="1"/>
              </p:cNvSpPr>
              <p:nvPr/>
            </p:nvSpPr>
            <p:spPr bwMode="auto">
              <a:xfrm>
                <a:off x="2805" y="1134"/>
                <a:ext cx="71" cy="60"/>
              </a:xfrm>
              <a:custGeom>
                <a:avLst/>
                <a:gdLst>
                  <a:gd name="T0" fmla="*/ 106362 w 71"/>
                  <a:gd name="T1" fmla="*/ 73025 h 60"/>
                  <a:gd name="T2" fmla="*/ 109537 w 71"/>
                  <a:gd name="T3" fmla="*/ 68263 h 60"/>
                  <a:gd name="T4" fmla="*/ 106362 w 71"/>
                  <a:gd name="T5" fmla="*/ 68263 h 60"/>
                  <a:gd name="T6" fmla="*/ 98425 w 71"/>
                  <a:gd name="T7" fmla="*/ 60325 h 60"/>
                  <a:gd name="T8" fmla="*/ 101600 w 71"/>
                  <a:gd name="T9" fmla="*/ 57150 h 60"/>
                  <a:gd name="T10" fmla="*/ 106362 w 71"/>
                  <a:gd name="T11" fmla="*/ 46038 h 60"/>
                  <a:gd name="T12" fmla="*/ 98425 w 71"/>
                  <a:gd name="T13" fmla="*/ 46038 h 60"/>
                  <a:gd name="T14" fmla="*/ 95250 w 71"/>
                  <a:gd name="T15" fmla="*/ 53975 h 60"/>
                  <a:gd name="T16" fmla="*/ 90487 w 71"/>
                  <a:gd name="T17" fmla="*/ 53975 h 60"/>
                  <a:gd name="T18" fmla="*/ 87312 w 71"/>
                  <a:gd name="T19" fmla="*/ 49212 h 60"/>
                  <a:gd name="T20" fmla="*/ 71437 w 71"/>
                  <a:gd name="T21" fmla="*/ 60325 h 60"/>
                  <a:gd name="T22" fmla="*/ 79375 w 71"/>
                  <a:gd name="T23" fmla="*/ 65088 h 60"/>
                  <a:gd name="T24" fmla="*/ 79375 w 71"/>
                  <a:gd name="T25" fmla="*/ 73025 h 60"/>
                  <a:gd name="T26" fmla="*/ 76200 w 71"/>
                  <a:gd name="T27" fmla="*/ 76200 h 60"/>
                  <a:gd name="T28" fmla="*/ 79375 w 71"/>
                  <a:gd name="T29" fmla="*/ 79375 h 60"/>
                  <a:gd name="T30" fmla="*/ 87312 w 71"/>
                  <a:gd name="T31" fmla="*/ 76200 h 60"/>
                  <a:gd name="T32" fmla="*/ 90487 w 71"/>
                  <a:gd name="T33" fmla="*/ 79375 h 60"/>
                  <a:gd name="T34" fmla="*/ 95250 w 71"/>
                  <a:gd name="T35" fmla="*/ 87313 h 60"/>
                  <a:gd name="T36" fmla="*/ 98425 w 71"/>
                  <a:gd name="T37" fmla="*/ 84138 h 60"/>
                  <a:gd name="T38" fmla="*/ 112712 w 71"/>
                  <a:gd name="T39" fmla="*/ 84138 h 60"/>
                  <a:gd name="T40" fmla="*/ 98425 w 71"/>
                  <a:gd name="T41" fmla="*/ 87313 h 60"/>
                  <a:gd name="T42" fmla="*/ 90487 w 71"/>
                  <a:gd name="T43" fmla="*/ 92075 h 60"/>
                  <a:gd name="T44" fmla="*/ 87312 w 71"/>
                  <a:gd name="T45" fmla="*/ 87313 h 60"/>
                  <a:gd name="T46" fmla="*/ 71437 w 71"/>
                  <a:gd name="T47" fmla="*/ 84138 h 60"/>
                  <a:gd name="T48" fmla="*/ 79375 w 71"/>
                  <a:gd name="T49" fmla="*/ 92075 h 60"/>
                  <a:gd name="T50" fmla="*/ 87312 w 71"/>
                  <a:gd name="T51" fmla="*/ 95250 h 60"/>
                  <a:gd name="T52" fmla="*/ 95250 w 71"/>
                  <a:gd name="T53" fmla="*/ 95250 h 60"/>
                  <a:gd name="T54" fmla="*/ 109537 w 71"/>
                  <a:gd name="T55" fmla="*/ 92075 h 60"/>
                  <a:gd name="T56" fmla="*/ 112712 w 71"/>
                  <a:gd name="T57" fmla="*/ 92075 h 60"/>
                  <a:gd name="T58" fmla="*/ 112712 w 71"/>
                  <a:gd name="T59" fmla="*/ 84138 h 60"/>
                  <a:gd name="T60" fmla="*/ 57150 w 71"/>
                  <a:gd name="T61" fmla="*/ 11113 h 60"/>
                  <a:gd name="T62" fmla="*/ 57150 w 71"/>
                  <a:gd name="T63" fmla="*/ 0 h 60"/>
                  <a:gd name="T64" fmla="*/ 41275 w 71"/>
                  <a:gd name="T65" fmla="*/ 4763 h 60"/>
                  <a:gd name="T66" fmla="*/ 33337 w 71"/>
                  <a:gd name="T67" fmla="*/ 15875 h 60"/>
                  <a:gd name="T68" fmla="*/ 30162 w 71"/>
                  <a:gd name="T69" fmla="*/ 30163 h 60"/>
                  <a:gd name="T70" fmla="*/ 19050 w 71"/>
                  <a:gd name="T71" fmla="*/ 11113 h 60"/>
                  <a:gd name="T72" fmla="*/ 11112 w 71"/>
                  <a:gd name="T73" fmla="*/ 15875 h 60"/>
                  <a:gd name="T74" fmla="*/ 7937 w 71"/>
                  <a:gd name="T75" fmla="*/ 19050 h 60"/>
                  <a:gd name="T76" fmla="*/ 7937 w 71"/>
                  <a:gd name="T77" fmla="*/ 22225 h 60"/>
                  <a:gd name="T78" fmla="*/ 19050 w 71"/>
                  <a:gd name="T79" fmla="*/ 30163 h 60"/>
                  <a:gd name="T80" fmla="*/ 7937 w 71"/>
                  <a:gd name="T81" fmla="*/ 30163 h 60"/>
                  <a:gd name="T82" fmla="*/ 0 w 71"/>
                  <a:gd name="T83" fmla="*/ 38100 h 60"/>
                  <a:gd name="T84" fmla="*/ 0 w 71"/>
                  <a:gd name="T85" fmla="*/ 46038 h 60"/>
                  <a:gd name="T86" fmla="*/ 7937 w 71"/>
                  <a:gd name="T87" fmla="*/ 53975 h 60"/>
                  <a:gd name="T88" fmla="*/ 11112 w 71"/>
                  <a:gd name="T89" fmla="*/ 53975 h 60"/>
                  <a:gd name="T90" fmla="*/ 3175 w 71"/>
                  <a:gd name="T91" fmla="*/ 65088 h 60"/>
                  <a:gd name="T92" fmla="*/ 11112 w 71"/>
                  <a:gd name="T93" fmla="*/ 68263 h 60"/>
                  <a:gd name="T94" fmla="*/ 7937 w 71"/>
                  <a:gd name="T95" fmla="*/ 84138 h 60"/>
                  <a:gd name="T96" fmla="*/ 26987 w 71"/>
                  <a:gd name="T97" fmla="*/ 84138 h 60"/>
                  <a:gd name="T98" fmla="*/ 38100 w 71"/>
                  <a:gd name="T99" fmla="*/ 87313 h 60"/>
                  <a:gd name="T100" fmla="*/ 41275 w 71"/>
                  <a:gd name="T101" fmla="*/ 87313 h 60"/>
                  <a:gd name="T102" fmla="*/ 38100 w 71"/>
                  <a:gd name="T103" fmla="*/ 76200 h 60"/>
                  <a:gd name="T104" fmla="*/ 38100 w 71"/>
                  <a:gd name="T105" fmla="*/ 65088 h 60"/>
                  <a:gd name="T106" fmla="*/ 33337 w 71"/>
                  <a:gd name="T107" fmla="*/ 60325 h 60"/>
                  <a:gd name="T108" fmla="*/ 49212 w 71"/>
                  <a:gd name="T109" fmla="*/ 53975 h 60"/>
                  <a:gd name="T110" fmla="*/ 52387 w 71"/>
                  <a:gd name="T111" fmla="*/ 41275 h 60"/>
                  <a:gd name="T112" fmla="*/ 65087 w 71"/>
                  <a:gd name="T113" fmla="*/ 30163 h 60"/>
                  <a:gd name="T114" fmla="*/ 49212 w 71"/>
                  <a:gd name="T115" fmla="*/ 19050 h 60"/>
                  <a:gd name="T116" fmla="*/ 49212 w 71"/>
                  <a:gd name="T117" fmla="*/ 76200 h 60"/>
                  <a:gd name="T118" fmla="*/ 57150 w 71"/>
                  <a:gd name="T119" fmla="*/ 84138 h 60"/>
                  <a:gd name="T120" fmla="*/ 52387 w 71"/>
                  <a:gd name="T121" fmla="*/ 65088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42" name="Czech Republic" descr="© INSCALE GmbH, 18.06.2010"/>
              <p:cNvSpPr>
                <a:spLocks/>
              </p:cNvSpPr>
              <p:nvPr/>
            </p:nvSpPr>
            <p:spPr bwMode="auto">
              <a:xfrm>
                <a:off x="2868" y="1263"/>
                <a:ext cx="108" cy="49"/>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43" name="Croatia" descr="© INSCALE GmbH, 18.06.2010"/>
              <p:cNvSpPr>
                <a:spLocks/>
              </p:cNvSpPr>
              <p:nvPr/>
            </p:nvSpPr>
            <p:spPr bwMode="auto">
              <a:xfrm>
                <a:off x="2901" y="1360"/>
                <a:ext cx="94" cy="70"/>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44" name="Bulgaria" descr="© INSCALE GmbH, 18.06.2010"/>
              <p:cNvSpPr>
                <a:spLocks/>
              </p:cNvSpPr>
              <p:nvPr/>
            </p:nvSpPr>
            <p:spPr bwMode="auto">
              <a:xfrm>
                <a:off x="3039" y="1401"/>
                <a:ext cx="101" cy="58"/>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45" name="Bosnia and Herzegovina" descr="© INSCALE GmbH, 18.06.2010"/>
              <p:cNvSpPr>
                <a:spLocks/>
              </p:cNvSpPr>
              <p:nvPr/>
            </p:nvSpPr>
            <p:spPr bwMode="auto">
              <a:xfrm>
                <a:off x="2925" y="1378"/>
                <a:ext cx="68" cy="60"/>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46" name="Belgium" descr="© INSCALE GmbH, 18.06.2010"/>
              <p:cNvSpPr>
                <a:spLocks/>
              </p:cNvSpPr>
              <p:nvPr/>
            </p:nvSpPr>
            <p:spPr bwMode="auto">
              <a:xfrm>
                <a:off x="2721" y="1255"/>
                <a:ext cx="57" cy="39"/>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47" name="Belarus" descr="© INSCALE GmbH, 18.06.2010"/>
              <p:cNvSpPr>
                <a:spLocks/>
              </p:cNvSpPr>
              <p:nvPr/>
            </p:nvSpPr>
            <p:spPr bwMode="auto">
              <a:xfrm>
                <a:off x="3040" y="1162"/>
                <a:ext cx="146" cy="95"/>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48" name="Austria" descr="© INSCALE GmbH, 18.06.2010"/>
              <p:cNvSpPr>
                <a:spLocks/>
              </p:cNvSpPr>
              <p:nvPr/>
            </p:nvSpPr>
            <p:spPr bwMode="auto">
              <a:xfrm>
                <a:off x="2828" y="1303"/>
                <a:ext cx="117" cy="52"/>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49" name="Andorra" descr="© INSCALE GmbH, 18.06.2010"/>
              <p:cNvSpPr>
                <a:spLocks/>
              </p:cNvSpPr>
              <p:nvPr/>
            </p:nvSpPr>
            <p:spPr bwMode="auto">
              <a:xfrm>
                <a:off x="2692" y="1432"/>
                <a:ext cx="8" cy="4"/>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50" name="Albania" descr="© INSCALE GmbH, 18.06.2010"/>
              <p:cNvSpPr>
                <a:spLocks/>
              </p:cNvSpPr>
              <p:nvPr/>
            </p:nvSpPr>
            <p:spPr bwMode="auto">
              <a:xfrm>
                <a:off x="2983" y="1432"/>
                <a:ext cx="37" cy="63"/>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grpSp>
        <p:grpSp>
          <p:nvGrpSpPr>
            <p:cNvPr id="13" name="Group 1321"/>
            <p:cNvGrpSpPr>
              <a:grpSpLocks/>
            </p:cNvGrpSpPr>
            <p:nvPr/>
          </p:nvGrpSpPr>
          <p:grpSpPr bwMode="auto">
            <a:xfrm>
              <a:off x="2350" y="1541"/>
              <a:ext cx="1232" cy="1487"/>
              <a:chOff x="2350" y="1541"/>
              <a:chExt cx="1232" cy="1487"/>
            </a:xfrm>
          </p:grpSpPr>
          <p:sp>
            <p:nvSpPr>
              <p:cNvPr id="62" name="Zimbabwe" descr="© INSCALE GmbH, 18.06.2010"/>
              <p:cNvSpPr>
                <a:spLocks/>
              </p:cNvSpPr>
              <p:nvPr/>
            </p:nvSpPr>
            <p:spPr bwMode="auto">
              <a:xfrm>
                <a:off x="3108" y="2632"/>
                <a:ext cx="141" cy="141"/>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63" name="Zambia" descr="© INSCALE GmbH, 18.06.2010"/>
              <p:cNvSpPr>
                <a:spLocks/>
              </p:cNvSpPr>
              <p:nvPr/>
            </p:nvSpPr>
            <p:spPr bwMode="auto">
              <a:xfrm>
                <a:off x="3051" y="2478"/>
                <a:ext cx="213" cy="204"/>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64" name="Western Sahara" descr="© INSCALE GmbH, 18.06.2010"/>
              <p:cNvSpPr>
                <a:spLocks/>
              </p:cNvSpPr>
              <p:nvPr/>
            </p:nvSpPr>
            <p:spPr bwMode="auto">
              <a:xfrm>
                <a:off x="2353" y="1740"/>
                <a:ext cx="153" cy="131"/>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65" name="Uganda" descr="© INSCALE GmbH, 18.06.2010"/>
              <p:cNvSpPr>
                <a:spLocks noEditPoints="1"/>
              </p:cNvSpPr>
              <p:nvPr/>
            </p:nvSpPr>
            <p:spPr bwMode="auto">
              <a:xfrm>
                <a:off x="3192" y="2224"/>
                <a:ext cx="100" cy="118"/>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66" name="Tunisia" descr="© INSCALE GmbH, 18.06.2010"/>
              <p:cNvSpPr>
                <a:spLocks/>
              </p:cNvSpPr>
              <p:nvPr/>
            </p:nvSpPr>
            <p:spPr bwMode="auto">
              <a:xfrm>
                <a:off x="2792" y="1541"/>
                <a:ext cx="70" cy="146"/>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67" name="Togo" descr="© INSCALE GmbH, 18.06.2010"/>
              <p:cNvSpPr>
                <a:spLocks/>
              </p:cNvSpPr>
              <p:nvPr/>
            </p:nvSpPr>
            <p:spPr bwMode="auto">
              <a:xfrm>
                <a:off x="2650" y="2082"/>
                <a:ext cx="36" cy="103"/>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68" name="Tanzania" descr="© INSCALE GmbH, 18.06.2010"/>
              <p:cNvSpPr>
                <a:spLocks noEditPoints="1"/>
              </p:cNvSpPr>
              <p:nvPr/>
            </p:nvSpPr>
            <p:spPr bwMode="auto">
              <a:xfrm>
                <a:off x="3191" y="2331"/>
                <a:ext cx="196" cy="222"/>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69" name="Swaziland" descr="© INSCALE GmbH, 18.06.2010"/>
              <p:cNvSpPr>
                <a:spLocks/>
              </p:cNvSpPr>
              <p:nvPr/>
            </p:nvSpPr>
            <p:spPr bwMode="auto">
              <a:xfrm>
                <a:off x="3203" y="2840"/>
                <a:ext cx="26" cy="34"/>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70" name="Sudan" descr="© INSCALE GmbH, 18.06.2010"/>
              <p:cNvSpPr>
                <a:spLocks/>
              </p:cNvSpPr>
              <p:nvPr/>
            </p:nvSpPr>
            <p:spPr bwMode="auto">
              <a:xfrm>
                <a:off x="3049" y="1834"/>
                <a:ext cx="298" cy="405"/>
              </a:xfrm>
              <a:custGeom>
                <a:avLst/>
                <a:gdLst>
                  <a:gd name="T0" fmla="*/ 2147483647 w 1164"/>
                  <a:gd name="T1" fmla="*/ 2147483647 h 1584"/>
                  <a:gd name="T2" fmla="*/ 2147483647 w 1164"/>
                  <a:gd name="T3" fmla="*/ 2147483647 h 1584"/>
                  <a:gd name="T4" fmla="*/ 2147483647 w 1164"/>
                  <a:gd name="T5" fmla="*/ 2147483647 h 1584"/>
                  <a:gd name="T6" fmla="*/ 2147483647 w 1164"/>
                  <a:gd name="T7" fmla="*/ 2147483647 h 1584"/>
                  <a:gd name="T8" fmla="*/ 2147483647 w 1164"/>
                  <a:gd name="T9" fmla="*/ 2147483647 h 1584"/>
                  <a:gd name="T10" fmla="*/ 2147483647 w 1164"/>
                  <a:gd name="T11" fmla="*/ 2147483647 h 1584"/>
                  <a:gd name="T12" fmla="*/ 2147483647 w 1164"/>
                  <a:gd name="T13" fmla="*/ 2147483647 h 1584"/>
                  <a:gd name="T14" fmla="*/ 2147483647 w 1164"/>
                  <a:gd name="T15" fmla="*/ 2147483647 h 1584"/>
                  <a:gd name="T16" fmla="*/ 0 w 1164"/>
                  <a:gd name="T17" fmla="*/ 2147483647 h 1584"/>
                  <a:gd name="T18" fmla="*/ 2147483647 w 1164"/>
                  <a:gd name="T19" fmla="*/ 2147483647 h 1584"/>
                  <a:gd name="T20" fmla="*/ 2147483647 w 1164"/>
                  <a:gd name="T21" fmla="*/ 2147483647 h 1584"/>
                  <a:gd name="T22" fmla="*/ 2147483647 w 1164"/>
                  <a:gd name="T23" fmla="*/ 2147483647 h 1584"/>
                  <a:gd name="T24" fmla="*/ 2147483647 w 1164"/>
                  <a:gd name="T25" fmla="*/ 2147483647 h 1584"/>
                  <a:gd name="T26" fmla="*/ 2147483647 w 1164"/>
                  <a:gd name="T27" fmla="*/ 2147483647 h 1584"/>
                  <a:gd name="T28" fmla="*/ 2147483647 w 1164"/>
                  <a:gd name="T29" fmla="*/ 2147483647 h 1584"/>
                  <a:gd name="T30" fmla="*/ 2147483647 w 1164"/>
                  <a:gd name="T31" fmla="*/ 2147483647 h 1584"/>
                  <a:gd name="T32" fmla="*/ 2147483647 w 1164"/>
                  <a:gd name="T33" fmla="*/ 2147483647 h 1584"/>
                  <a:gd name="T34" fmla="*/ 2147483647 w 1164"/>
                  <a:gd name="T35" fmla="*/ 2147483647 h 1584"/>
                  <a:gd name="T36" fmla="*/ 2147483647 w 1164"/>
                  <a:gd name="T37" fmla="*/ 2147483647 h 1584"/>
                  <a:gd name="T38" fmla="*/ 2147483647 w 1164"/>
                  <a:gd name="T39" fmla="*/ 2147483647 h 1584"/>
                  <a:gd name="T40" fmla="*/ 2147483647 w 1164"/>
                  <a:gd name="T41" fmla="*/ 2147483647 h 1584"/>
                  <a:gd name="T42" fmla="*/ 2147483647 w 1164"/>
                  <a:gd name="T43" fmla="*/ 2147483647 h 1584"/>
                  <a:gd name="T44" fmla="*/ 2147483647 w 1164"/>
                  <a:gd name="T45" fmla="*/ 2147483647 h 1584"/>
                  <a:gd name="T46" fmla="*/ 2147483647 w 1164"/>
                  <a:gd name="T47" fmla="*/ 2147483647 h 1584"/>
                  <a:gd name="T48" fmla="*/ 2147483647 w 1164"/>
                  <a:gd name="T49" fmla="*/ 2147483647 h 1584"/>
                  <a:gd name="T50" fmla="*/ 2147483647 w 1164"/>
                  <a:gd name="T51" fmla="*/ 2147483647 h 1584"/>
                  <a:gd name="T52" fmla="*/ 2147483647 w 1164"/>
                  <a:gd name="T53" fmla="*/ 2147483647 h 1584"/>
                  <a:gd name="T54" fmla="*/ 2147483647 w 1164"/>
                  <a:gd name="T55" fmla="*/ 2147483647 h 1584"/>
                  <a:gd name="T56" fmla="*/ 2147483647 w 1164"/>
                  <a:gd name="T57" fmla="*/ 2147483647 h 1584"/>
                  <a:gd name="T58" fmla="*/ 2147483647 w 1164"/>
                  <a:gd name="T59" fmla="*/ 2147483647 h 1584"/>
                  <a:gd name="T60" fmla="*/ 2147483647 w 1164"/>
                  <a:gd name="T61" fmla="*/ 2147483647 h 1584"/>
                  <a:gd name="T62" fmla="*/ 2147483647 w 1164"/>
                  <a:gd name="T63" fmla="*/ 2147483647 h 1584"/>
                  <a:gd name="T64" fmla="*/ 2147483647 w 1164"/>
                  <a:gd name="T65" fmla="*/ 2147483647 h 1584"/>
                  <a:gd name="T66" fmla="*/ 2147483647 w 1164"/>
                  <a:gd name="T67" fmla="*/ 2147483647 h 1584"/>
                  <a:gd name="T68" fmla="*/ 2147483647 w 1164"/>
                  <a:gd name="T69" fmla="*/ 2147483647 h 1584"/>
                  <a:gd name="T70" fmla="*/ 2147483647 w 1164"/>
                  <a:gd name="T71" fmla="*/ 2147483647 h 1584"/>
                  <a:gd name="T72" fmla="*/ 2147483647 w 1164"/>
                  <a:gd name="T73" fmla="*/ 2147483647 h 1584"/>
                  <a:gd name="T74" fmla="*/ 2147483647 w 1164"/>
                  <a:gd name="T75" fmla="*/ 2147483647 h 1584"/>
                  <a:gd name="T76" fmla="*/ 2147483647 w 1164"/>
                  <a:gd name="T77" fmla="*/ 2147483647 h 1584"/>
                  <a:gd name="T78" fmla="*/ 2147483647 w 1164"/>
                  <a:gd name="T79" fmla="*/ 2147483647 h 1584"/>
                  <a:gd name="T80" fmla="*/ 2147483647 w 1164"/>
                  <a:gd name="T81" fmla="*/ 2147483647 h 1584"/>
                  <a:gd name="T82" fmla="*/ 2147483647 w 1164"/>
                  <a:gd name="T83" fmla="*/ 2147483647 h 1584"/>
                  <a:gd name="T84" fmla="*/ 2147483647 w 1164"/>
                  <a:gd name="T85" fmla="*/ 2147483647 h 1584"/>
                  <a:gd name="T86" fmla="*/ 2147483647 w 1164"/>
                  <a:gd name="T87" fmla="*/ 2147483647 h 1584"/>
                  <a:gd name="T88" fmla="*/ 2147483647 w 1164"/>
                  <a:gd name="T89" fmla="*/ 2147483647 h 1584"/>
                  <a:gd name="T90" fmla="*/ 2147483647 w 1164"/>
                  <a:gd name="T91" fmla="*/ 2147483647 h 1584"/>
                  <a:gd name="T92" fmla="*/ 2147483647 w 1164"/>
                  <a:gd name="T93" fmla="*/ 2147483647 h 1584"/>
                  <a:gd name="T94" fmla="*/ 2147483647 w 1164"/>
                  <a:gd name="T95" fmla="*/ 2147483647 h 1584"/>
                  <a:gd name="T96" fmla="*/ 2147483647 w 1164"/>
                  <a:gd name="T97" fmla="*/ 2147483647 h 1584"/>
                  <a:gd name="T98" fmla="*/ 2147483647 w 1164"/>
                  <a:gd name="T99" fmla="*/ 2147483647 h 1584"/>
                  <a:gd name="T100" fmla="*/ 2147483647 w 1164"/>
                  <a:gd name="T101" fmla="*/ 2147483647 h 1584"/>
                  <a:gd name="T102" fmla="*/ 2147483647 w 1164"/>
                  <a:gd name="T103" fmla="*/ 2147483647 h 1584"/>
                  <a:gd name="T104" fmla="*/ 2147483647 w 1164"/>
                  <a:gd name="T105" fmla="*/ 2147483647 h 1584"/>
                  <a:gd name="T106" fmla="*/ 2147483647 w 1164"/>
                  <a:gd name="T107" fmla="*/ 2147483647 h 1584"/>
                  <a:gd name="T108" fmla="*/ 2147483647 w 1164"/>
                  <a:gd name="T109" fmla="*/ 2147483647 h 1584"/>
                  <a:gd name="T110" fmla="*/ 2147483647 w 1164"/>
                  <a:gd name="T111" fmla="*/ 2147483647 h 15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4"/>
                  <a:gd name="T169" fmla="*/ 0 h 1584"/>
                  <a:gd name="T170" fmla="*/ 1164 w 1164"/>
                  <a:gd name="T171" fmla="*/ 1584 h 15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4" h="1584">
                    <a:moveTo>
                      <a:pt x="894" y="24"/>
                    </a:moveTo>
                    <a:lnTo>
                      <a:pt x="894" y="48"/>
                    </a:lnTo>
                    <a:lnTo>
                      <a:pt x="888" y="60"/>
                    </a:lnTo>
                    <a:lnTo>
                      <a:pt x="882" y="66"/>
                    </a:lnTo>
                    <a:lnTo>
                      <a:pt x="864" y="66"/>
                    </a:lnTo>
                    <a:lnTo>
                      <a:pt x="858" y="72"/>
                    </a:lnTo>
                    <a:lnTo>
                      <a:pt x="846" y="72"/>
                    </a:lnTo>
                    <a:lnTo>
                      <a:pt x="834" y="84"/>
                    </a:lnTo>
                    <a:lnTo>
                      <a:pt x="822" y="108"/>
                    </a:lnTo>
                    <a:lnTo>
                      <a:pt x="816" y="114"/>
                    </a:lnTo>
                    <a:lnTo>
                      <a:pt x="798" y="114"/>
                    </a:lnTo>
                    <a:lnTo>
                      <a:pt x="792" y="108"/>
                    </a:lnTo>
                    <a:lnTo>
                      <a:pt x="786" y="96"/>
                    </a:lnTo>
                    <a:lnTo>
                      <a:pt x="780" y="90"/>
                    </a:lnTo>
                    <a:lnTo>
                      <a:pt x="660" y="84"/>
                    </a:lnTo>
                    <a:lnTo>
                      <a:pt x="660" y="72"/>
                    </a:lnTo>
                    <a:lnTo>
                      <a:pt x="654" y="72"/>
                    </a:lnTo>
                    <a:lnTo>
                      <a:pt x="636" y="90"/>
                    </a:lnTo>
                    <a:lnTo>
                      <a:pt x="210" y="84"/>
                    </a:lnTo>
                    <a:lnTo>
                      <a:pt x="210" y="246"/>
                    </a:lnTo>
                    <a:lnTo>
                      <a:pt x="138" y="246"/>
                    </a:lnTo>
                    <a:lnTo>
                      <a:pt x="144" y="600"/>
                    </a:lnTo>
                    <a:lnTo>
                      <a:pt x="132" y="600"/>
                    </a:lnTo>
                    <a:lnTo>
                      <a:pt x="120" y="594"/>
                    </a:lnTo>
                    <a:lnTo>
                      <a:pt x="78" y="594"/>
                    </a:lnTo>
                    <a:lnTo>
                      <a:pt x="66" y="606"/>
                    </a:lnTo>
                    <a:lnTo>
                      <a:pt x="72" y="612"/>
                    </a:lnTo>
                    <a:lnTo>
                      <a:pt x="72" y="624"/>
                    </a:lnTo>
                    <a:lnTo>
                      <a:pt x="78" y="630"/>
                    </a:lnTo>
                    <a:lnTo>
                      <a:pt x="78" y="636"/>
                    </a:lnTo>
                    <a:lnTo>
                      <a:pt x="72" y="642"/>
                    </a:lnTo>
                    <a:lnTo>
                      <a:pt x="60" y="648"/>
                    </a:lnTo>
                    <a:lnTo>
                      <a:pt x="48" y="660"/>
                    </a:lnTo>
                    <a:lnTo>
                      <a:pt x="48" y="678"/>
                    </a:lnTo>
                    <a:lnTo>
                      <a:pt x="36" y="678"/>
                    </a:lnTo>
                    <a:lnTo>
                      <a:pt x="42" y="702"/>
                    </a:lnTo>
                    <a:lnTo>
                      <a:pt x="48" y="720"/>
                    </a:lnTo>
                    <a:lnTo>
                      <a:pt x="30" y="732"/>
                    </a:lnTo>
                    <a:lnTo>
                      <a:pt x="12" y="750"/>
                    </a:lnTo>
                    <a:lnTo>
                      <a:pt x="18" y="756"/>
                    </a:lnTo>
                    <a:lnTo>
                      <a:pt x="30" y="780"/>
                    </a:lnTo>
                    <a:lnTo>
                      <a:pt x="30" y="792"/>
                    </a:lnTo>
                    <a:lnTo>
                      <a:pt x="18" y="804"/>
                    </a:lnTo>
                    <a:lnTo>
                      <a:pt x="6" y="810"/>
                    </a:lnTo>
                    <a:lnTo>
                      <a:pt x="0" y="822"/>
                    </a:lnTo>
                    <a:lnTo>
                      <a:pt x="0" y="840"/>
                    </a:lnTo>
                    <a:lnTo>
                      <a:pt x="6" y="846"/>
                    </a:lnTo>
                    <a:lnTo>
                      <a:pt x="18" y="846"/>
                    </a:lnTo>
                    <a:lnTo>
                      <a:pt x="24" y="840"/>
                    </a:lnTo>
                    <a:lnTo>
                      <a:pt x="36" y="840"/>
                    </a:lnTo>
                    <a:lnTo>
                      <a:pt x="42" y="846"/>
                    </a:lnTo>
                    <a:lnTo>
                      <a:pt x="42" y="888"/>
                    </a:lnTo>
                    <a:lnTo>
                      <a:pt x="60" y="900"/>
                    </a:lnTo>
                    <a:lnTo>
                      <a:pt x="42" y="906"/>
                    </a:lnTo>
                    <a:lnTo>
                      <a:pt x="48" y="930"/>
                    </a:lnTo>
                    <a:lnTo>
                      <a:pt x="54" y="930"/>
                    </a:lnTo>
                    <a:lnTo>
                      <a:pt x="66" y="936"/>
                    </a:lnTo>
                    <a:lnTo>
                      <a:pt x="78" y="954"/>
                    </a:lnTo>
                    <a:lnTo>
                      <a:pt x="84" y="960"/>
                    </a:lnTo>
                    <a:lnTo>
                      <a:pt x="84" y="966"/>
                    </a:lnTo>
                    <a:lnTo>
                      <a:pt x="72" y="966"/>
                    </a:lnTo>
                    <a:lnTo>
                      <a:pt x="72" y="990"/>
                    </a:lnTo>
                    <a:lnTo>
                      <a:pt x="102" y="1020"/>
                    </a:lnTo>
                    <a:lnTo>
                      <a:pt x="108" y="1032"/>
                    </a:lnTo>
                    <a:lnTo>
                      <a:pt x="120" y="1044"/>
                    </a:lnTo>
                    <a:lnTo>
                      <a:pt x="126" y="1062"/>
                    </a:lnTo>
                    <a:lnTo>
                      <a:pt x="132" y="1074"/>
                    </a:lnTo>
                    <a:lnTo>
                      <a:pt x="132" y="1104"/>
                    </a:lnTo>
                    <a:lnTo>
                      <a:pt x="126" y="1110"/>
                    </a:lnTo>
                    <a:lnTo>
                      <a:pt x="120" y="1122"/>
                    </a:lnTo>
                    <a:lnTo>
                      <a:pt x="114" y="1128"/>
                    </a:lnTo>
                    <a:lnTo>
                      <a:pt x="114" y="1134"/>
                    </a:lnTo>
                    <a:lnTo>
                      <a:pt x="120" y="1140"/>
                    </a:lnTo>
                    <a:lnTo>
                      <a:pt x="126" y="1140"/>
                    </a:lnTo>
                    <a:lnTo>
                      <a:pt x="120" y="1158"/>
                    </a:lnTo>
                    <a:lnTo>
                      <a:pt x="168" y="1164"/>
                    </a:lnTo>
                    <a:lnTo>
                      <a:pt x="168" y="1194"/>
                    </a:lnTo>
                    <a:lnTo>
                      <a:pt x="192" y="1206"/>
                    </a:lnTo>
                    <a:lnTo>
                      <a:pt x="222" y="1206"/>
                    </a:lnTo>
                    <a:lnTo>
                      <a:pt x="222" y="1224"/>
                    </a:lnTo>
                    <a:lnTo>
                      <a:pt x="228" y="1224"/>
                    </a:lnTo>
                    <a:lnTo>
                      <a:pt x="240" y="1230"/>
                    </a:lnTo>
                    <a:lnTo>
                      <a:pt x="252" y="1242"/>
                    </a:lnTo>
                    <a:lnTo>
                      <a:pt x="252" y="1248"/>
                    </a:lnTo>
                    <a:lnTo>
                      <a:pt x="246" y="1248"/>
                    </a:lnTo>
                    <a:lnTo>
                      <a:pt x="246" y="1254"/>
                    </a:lnTo>
                    <a:lnTo>
                      <a:pt x="240" y="1254"/>
                    </a:lnTo>
                    <a:lnTo>
                      <a:pt x="240" y="1260"/>
                    </a:lnTo>
                    <a:lnTo>
                      <a:pt x="252" y="1272"/>
                    </a:lnTo>
                    <a:lnTo>
                      <a:pt x="264" y="1278"/>
                    </a:lnTo>
                    <a:lnTo>
                      <a:pt x="270" y="1278"/>
                    </a:lnTo>
                    <a:lnTo>
                      <a:pt x="282" y="1284"/>
                    </a:lnTo>
                    <a:lnTo>
                      <a:pt x="294" y="1296"/>
                    </a:lnTo>
                    <a:lnTo>
                      <a:pt x="300" y="1308"/>
                    </a:lnTo>
                    <a:lnTo>
                      <a:pt x="306" y="1314"/>
                    </a:lnTo>
                    <a:lnTo>
                      <a:pt x="306" y="1320"/>
                    </a:lnTo>
                    <a:lnTo>
                      <a:pt x="324" y="1320"/>
                    </a:lnTo>
                    <a:lnTo>
                      <a:pt x="330" y="1326"/>
                    </a:lnTo>
                    <a:lnTo>
                      <a:pt x="330" y="1338"/>
                    </a:lnTo>
                    <a:lnTo>
                      <a:pt x="318" y="1338"/>
                    </a:lnTo>
                    <a:lnTo>
                      <a:pt x="318" y="1344"/>
                    </a:lnTo>
                    <a:lnTo>
                      <a:pt x="330" y="1356"/>
                    </a:lnTo>
                    <a:lnTo>
                      <a:pt x="330" y="1374"/>
                    </a:lnTo>
                    <a:lnTo>
                      <a:pt x="354" y="1380"/>
                    </a:lnTo>
                    <a:lnTo>
                      <a:pt x="360" y="1386"/>
                    </a:lnTo>
                    <a:lnTo>
                      <a:pt x="372" y="1392"/>
                    </a:lnTo>
                    <a:lnTo>
                      <a:pt x="378" y="1398"/>
                    </a:lnTo>
                    <a:lnTo>
                      <a:pt x="384" y="1410"/>
                    </a:lnTo>
                    <a:lnTo>
                      <a:pt x="384" y="1434"/>
                    </a:lnTo>
                    <a:lnTo>
                      <a:pt x="390" y="1446"/>
                    </a:lnTo>
                    <a:lnTo>
                      <a:pt x="420" y="1470"/>
                    </a:lnTo>
                    <a:lnTo>
                      <a:pt x="420" y="1494"/>
                    </a:lnTo>
                    <a:lnTo>
                      <a:pt x="468" y="1518"/>
                    </a:lnTo>
                    <a:lnTo>
                      <a:pt x="474" y="1512"/>
                    </a:lnTo>
                    <a:lnTo>
                      <a:pt x="480" y="1500"/>
                    </a:lnTo>
                    <a:lnTo>
                      <a:pt x="486" y="1494"/>
                    </a:lnTo>
                    <a:lnTo>
                      <a:pt x="498" y="1494"/>
                    </a:lnTo>
                    <a:lnTo>
                      <a:pt x="510" y="1500"/>
                    </a:lnTo>
                    <a:lnTo>
                      <a:pt x="510" y="1506"/>
                    </a:lnTo>
                    <a:lnTo>
                      <a:pt x="522" y="1512"/>
                    </a:lnTo>
                    <a:lnTo>
                      <a:pt x="528" y="1512"/>
                    </a:lnTo>
                    <a:lnTo>
                      <a:pt x="540" y="1500"/>
                    </a:lnTo>
                    <a:lnTo>
                      <a:pt x="540" y="1494"/>
                    </a:lnTo>
                    <a:lnTo>
                      <a:pt x="552" y="1482"/>
                    </a:lnTo>
                    <a:lnTo>
                      <a:pt x="558" y="1488"/>
                    </a:lnTo>
                    <a:lnTo>
                      <a:pt x="570" y="1494"/>
                    </a:lnTo>
                    <a:lnTo>
                      <a:pt x="576" y="1512"/>
                    </a:lnTo>
                    <a:lnTo>
                      <a:pt x="582" y="1524"/>
                    </a:lnTo>
                    <a:lnTo>
                      <a:pt x="594" y="1536"/>
                    </a:lnTo>
                    <a:lnTo>
                      <a:pt x="606" y="1542"/>
                    </a:lnTo>
                    <a:lnTo>
                      <a:pt x="612" y="1548"/>
                    </a:lnTo>
                    <a:lnTo>
                      <a:pt x="618" y="1548"/>
                    </a:lnTo>
                    <a:lnTo>
                      <a:pt x="624" y="1572"/>
                    </a:lnTo>
                    <a:lnTo>
                      <a:pt x="642" y="1572"/>
                    </a:lnTo>
                    <a:lnTo>
                      <a:pt x="660" y="1554"/>
                    </a:lnTo>
                    <a:lnTo>
                      <a:pt x="672" y="1554"/>
                    </a:lnTo>
                    <a:lnTo>
                      <a:pt x="678" y="1560"/>
                    </a:lnTo>
                    <a:lnTo>
                      <a:pt x="690" y="1566"/>
                    </a:lnTo>
                    <a:lnTo>
                      <a:pt x="702" y="1566"/>
                    </a:lnTo>
                    <a:lnTo>
                      <a:pt x="702" y="1560"/>
                    </a:lnTo>
                    <a:lnTo>
                      <a:pt x="708" y="1554"/>
                    </a:lnTo>
                    <a:lnTo>
                      <a:pt x="714" y="1554"/>
                    </a:lnTo>
                    <a:lnTo>
                      <a:pt x="738" y="1584"/>
                    </a:lnTo>
                    <a:lnTo>
                      <a:pt x="756" y="1560"/>
                    </a:lnTo>
                    <a:lnTo>
                      <a:pt x="780" y="1560"/>
                    </a:lnTo>
                    <a:lnTo>
                      <a:pt x="792" y="1548"/>
                    </a:lnTo>
                    <a:lnTo>
                      <a:pt x="804" y="1548"/>
                    </a:lnTo>
                    <a:lnTo>
                      <a:pt x="804" y="1554"/>
                    </a:lnTo>
                    <a:lnTo>
                      <a:pt x="810" y="1560"/>
                    </a:lnTo>
                    <a:lnTo>
                      <a:pt x="834" y="1560"/>
                    </a:lnTo>
                    <a:lnTo>
                      <a:pt x="852" y="1542"/>
                    </a:lnTo>
                    <a:lnTo>
                      <a:pt x="852" y="1536"/>
                    </a:lnTo>
                    <a:lnTo>
                      <a:pt x="858" y="1530"/>
                    </a:lnTo>
                    <a:lnTo>
                      <a:pt x="858" y="1524"/>
                    </a:lnTo>
                    <a:lnTo>
                      <a:pt x="870" y="1524"/>
                    </a:lnTo>
                    <a:lnTo>
                      <a:pt x="888" y="1494"/>
                    </a:lnTo>
                    <a:lnTo>
                      <a:pt x="978" y="1494"/>
                    </a:lnTo>
                    <a:lnTo>
                      <a:pt x="1002" y="1482"/>
                    </a:lnTo>
                    <a:lnTo>
                      <a:pt x="996" y="1464"/>
                    </a:lnTo>
                    <a:lnTo>
                      <a:pt x="996" y="1446"/>
                    </a:lnTo>
                    <a:lnTo>
                      <a:pt x="990" y="1434"/>
                    </a:lnTo>
                    <a:lnTo>
                      <a:pt x="984" y="1428"/>
                    </a:lnTo>
                    <a:lnTo>
                      <a:pt x="966" y="1428"/>
                    </a:lnTo>
                    <a:lnTo>
                      <a:pt x="954" y="1422"/>
                    </a:lnTo>
                    <a:lnTo>
                      <a:pt x="936" y="1386"/>
                    </a:lnTo>
                    <a:lnTo>
                      <a:pt x="936" y="1368"/>
                    </a:lnTo>
                    <a:lnTo>
                      <a:pt x="924" y="1362"/>
                    </a:lnTo>
                    <a:lnTo>
                      <a:pt x="924" y="1326"/>
                    </a:lnTo>
                    <a:lnTo>
                      <a:pt x="912" y="1326"/>
                    </a:lnTo>
                    <a:lnTo>
                      <a:pt x="906" y="1302"/>
                    </a:lnTo>
                    <a:lnTo>
                      <a:pt x="882" y="1302"/>
                    </a:lnTo>
                    <a:lnTo>
                      <a:pt x="876" y="1290"/>
                    </a:lnTo>
                    <a:lnTo>
                      <a:pt x="876" y="1272"/>
                    </a:lnTo>
                    <a:lnTo>
                      <a:pt x="864" y="1266"/>
                    </a:lnTo>
                    <a:lnTo>
                      <a:pt x="858" y="1254"/>
                    </a:lnTo>
                    <a:lnTo>
                      <a:pt x="846" y="1248"/>
                    </a:lnTo>
                    <a:lnTo>
                      <a:pt x="840" y="1242"/>
                    </a:lnTo>
                    <a:lnTo>
                      <a:pt x="816" y="1242"/>
                    </a:lnTo>
                    <a:lnTo>
                      <a:pt x="804" y="1236"/>
                    </a:lnTo>
                    <a:lnTo>
                      <a:pt x="798" y="1236"/>
                    </a:lnTo>
                    <a:lnTo>
                      <a:pt x="798" y="1224"/>
                    </a:lnTo>
                    <a:lnTo>
                      <a:pt x="804" y="1212"/>
                    </a:lnTo>
                    <a:lnTo>
                      <a:pt x="810" y="1206"/>
                    </a:lnTo>
                    <a:lnTo>
                      <a:pt x="804" y="1182"/>
                    </a:lnTo>
                    <a:lnTo>
                      <a:pt x="840" y="1182"/>
                    </a:lnTo>
                    <a:lnTo>
                      <a:pt x="846" y="1188"/>
                    </a:lnTo>
                    <a:lnTo>
                      <a:pt x="852" y="1182"/>
                    </a:lnTo>
                    <a:lnTo>
                      <a:pt x="864" y="1182"/>
                    </a:lnTo>
                    <a:lnTo>
                      <a:pt x="870" y="1176"/>
                    </a:lnTo>
                    <a:lnTo>
                      <a:pt x="870" y="1164"/>
                    </a:lnTo>
                    <a:lnTo>
                      <a:pt x="876" y="1152"/>
                    </a:lnTo>
                    <a:lnTo>
                      <a:pt x="876" y="1116"/>
                    </a:lnTo>
                    <a:lnTo>
                      <a:pt x="870" y="1110"/>
                    </a:lnTo>
                    <a:lnTo>
                      <a:pt x="870" y="1098"/>
                    </a:lnTo>
                    <a:lnTo>
                      <a:pt x="864" y="1086"/>
                    </a:lnTo>
                    <a:lnTo>
                      <a:pt x="864" y="1074"/>
                    </a:lnTo>
                    <a:lnTo>
                      <a:pt x="870" y="1062"/>
                    </a:lnTo>
                    <a:lnTo>
                      <a:pt x="882" y="1056"/>
                    </a:lnTo>
                    <a:lnTo>
                      <a:pt x="888" y="1050"/>
                    </a:lnTo>
                    <a:lnTo>
                      <a:pt x="888" y="1032"/>
                    </a:lnTo>
                    <a:lnTo>
                      <a:pt x="882" y="1020"/>
                    </a:lnTo>
                    <a:lnTo>
                      <a:pt x="882" y="1002"/>
                    </a:lnTo>
                    <a:lnTo>
                      <a:pt x="900" y="984"/>
                    </a:lnTo>
                    <a:lnTo>
                      <a:pt x="906" y="984"/>
                    </a:lnTo>
                    <a:lnTo>
                      <a:pt x="906" y="996"/>
                    </a:lnTo>
                    <a:lnTo>
                      <a:pt x="912" y="1002"/>
                    </a:lnTo>
                    <a:lnTo>
                      <a:pt x="924" y="1002"/>
                    </a:lnTo>
                    <a:lnTo>
                      <a:pt x="930" y="996"/>
                    </a:lnTo>
                    <a:lnTo>
                      <a:pt x="930" y="960"/>
                    </a:lnTo>
                    <a:lnTo>
                      <a:pt x="924" y="954"/>
                    </a:lnTo>
                    <a:lnTo>
                      <a:pt x="924" y="948"/>
                    </a:lnTo>
                    <a:lnTo>
                      <a:pt x="936" y="930"/>
                    </a:lnTo>
                    <a:lnTo>
                      <a:pt x="936" y="906"/>
                    </a:lnTo>
                    <a:lnTo>
                      <a:pt x="942" y="900"/>
                    </a:lnTo>
                    <a:lnTo>
                      <a:pt x="954" y="900"/>
                    </a:lnTo>
                    <a:lnTo>
                      <a:pt x="960" y="894"/>
                    </a:lnTo>
                    <a:lnTo>
                      <a:pt x="960" y="858"/>
                    </a:lnTo>
                    <a:lnTo>
                      <a:pt x="966" y="852"/>
                    </a:lnTo>
                    <a:lnTo>
                      <a:pt x="972" y="840"/>
                    </a:lnTo>
                    <a:lnTo>
                      <a:pt x="978" y="834"/>
                    </a:lnTo>
                    <a:lnTo>
                      <a:pt x="1008" y="834"/>
                    </a:lnTo>
                    <a:lnTo>
                      <a:pt x="1008" y="786"/>
                    </a:lnTo>
                    <a:lnTo>
                      <a:pt x="1014" y="774"/>
                    </a:lnTo>
                    <a:lnTo>
                      <a:pt x="1020" y="768"/>
                    </a:lnTo>
                    <a:lnTo>
                      <a:pt x="1026" y="756"/>
                    </a:lnTo>
                    <a:lnTo>
                      <a:pt x="1032" y="750"/>
                    </a:lnTo>
                    <a:lnTo>
                      <a:pt x="1032" y="708"/>
                    </a:lnTo>
                    <a:lnTo>
                      <a:pt x="1026" y="660"/>
                    </a:lnTo>
                    <a:lnTo>
                      <a:pt x="1020" y="654"/>
                    </a:lnTo>
                    <a:lnTo>
                      <a:pt x="1020" y="636"/>
                    </a:lnTo>
                    <a:lnTo>
                      <a:pt x="1032" y="630"/>
                    </a:lnTo>
                    <a:lnTo>
                      <a:pt x="1038" y="630"/>
                    </a:lnTo>
                    <a:lnTo>
                      <a:pt x="1038" y="594"/>
                    </a:lnTo>
                    <a:lnTo>
                      <a:pt x="1044" y="594"/>
                    </a:lnTo>
                    <a:lnTo>
                      <a:pt x="1050" y="588"/>
                    </a:lnTo>
                    <a:lnTo>
                      <a:pt x="1056" y="576"/>
                    </a:lnTo>
                    <a:lnTo>
                      <a:pt x="1056" y="534"/>
                    </a:lnTo>
                    <a:lnTo>
                      <a:pt x="1050" y="528"/>
                    </a:lnTo>
                    <a:lnTo>
                      <a:pt x="1050" y="516"/>
                    </a:lnTo>
                    <a:lnTo>
                      <a:pt x="1062" y="516"/>
                    </a:lnTo>
                    <a:lnTo>
                      <a:pt x="1068" y="510"/>
                    </a:lnTo>
                    <a:lnTo>
                      <a:pt x="1068" y="492"/>
                    </a:lnTo>
                    <a:lnTo>
                      <a:pt x="1086" y="492"/>
                    </a:lnTo>
                    <a:lnTo>
                      <a:pt x="1092" y="486"/>
                    </a:lnTo>
                    <a:lnTo>
                      <a:pt x="1092" y="480"/>
                    </a:lnTo>
                    <a:lnTo>
                      <a:pt x="1098" y="474"/>
                    </a:lnTo>
                    <a:lnTo>
                      <a:pt x="1098" y="462"/>
                    </a:lnTo>
                    <a:lnTo>
                      <a:pt x="1110" y="462"/>
                    </a:lnTo>
                    <a:lnTo>
                      <a:pt x="1128" y="456"/>
                    </a:lnTo>
                    <a:lnTo>
                      <a:pt x="1152" y="444"/>
                    </a:lnTo>
                    <a:lnTo>
                      <a:pt x="1164" y="420"/>
                    </a:lnTo>
                    <a:lnTo>
                      <a:pt x="1164" y="408"/>
                    </a:lnTo>
                    <a:lnTo>
                      <a:pt x="1128" y="384"/>
                    </a:lnTo>
                    <a:lnTo>
                      <a:pt x="1128" y="378"/>
                    </a:lnTo>
                    <a:lnTo>
                      <a:pt x="1122" y="372"/>
                    </a:lnTo>
                    <a:lnTo>
                      <a:pt x="1122" y="360"/>
                    </a:lnTo>
                    <a:lnTo>
                      <a:pt x="1116" y="354"/>
                    </a:lnTo>
                    <a:lnTo>
                      <a:pt x="1092" y="354"/>
                    </a:lnTo>
                    <a:lnTo>
                      <a:pt x="1080" y="342"/>
                    </a:lnTo>
                    <a:lnTo>
                      <a:pt x="1080" y="330"/>
                    </a:lnTo>
                    <a:lnTo>
                      <a:pt x="1074" y="312"/>
                    </a:lnTo>
                    <a:lnTo>
                      <a:pt x="1074" y="294"/>
                    </a:lnTo>
                    <a:lnTo>
                      <a:pt x="1068" y="282"/>
                    </a:lnTo>
                    <a:lnTo>
                      <a:pt x="1068" y="264"/>
                    </a:lnTo>
                    <a:lnTo>
                      <a:pt x="1062" y="264"/>
                    </a:lnTo>
                    <a:lnTo>
                      <a:pt x="1062" y="240"/>
                    </a:lnTo>
                    <a:lnTo>
                      <a:pt x="1056" y="222"/>
                    </a:lnTo>
                    <a:lnTo>
                      <a:pt x="1056" y="180"/>
                    </a:lnTo>
                    <a:lnTo>
                      <a:pt x="1050" y="168"/>
                    </a:lnTo>
                    <a:lnTo>
                      <a:pt x="1068" y="162"/>
                    </a:lnTo>
                    <a:lnTo>
                      <a:pt x="1038" y="132"/>
                    </a:lnTo>
                    <a:lnTo>
                      <a:pt x="1038" y="90"/>
                    </a:lnTo>
                    <a:lnTo>
                      <a:pt x="1032" y="78"/>
                    </a:lnTo>
                    <a:lnTo>
                      <a:pt x="1026" y="72"/>
                    </a:lnTo>
                    <a:lnTo>
                      <a:pt x="1014" y="66"/>
                    </a:lnTo>
                    <a:lnTo>
                      <a:pt x="984" y="36"/>
                    </a:lnTo>
                    <a:lnTo>
                      <a:pt x="972" y="36"/>
                    </a:lnTo>
                    <a:lnTo>
                      <a:pt x="954" y="18"/>
                    </a:lnTo>
                    <a:lnTo>
                      <a:pt x="948" y="0"/>
                    </a:lnTo>
                    <a:lnTo>
                      <a:pt x="924" y="24"/>
                    </a:lnTo>
                    <a:lnTo>
                      <a:pt x="894" y="2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71" name="Somalia" descr="© INSCALE GmbH, 18.06.2010"/>
              <p:cNvSpPr>
                <a:spLocks/>
              </p:cNvSpPr>
              <p:nvPr/>
            </p:nvSpPr>
            <p:spPr bwMode="auto">
              <a:xfrm>
                <a:off x="3399" y="2062"/>
                <a:ext cx="183" cy="283"/>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72" name="Sierra Leone" descr="© INSCALE GmbH, 18.06.2010"/>
              <p:cNvSpPr>
                <a:spLocks/>
              </p:cNvSpPr>
              <p:nvPr/>
            </p:nvSpPr>
            <p:spPr bwMode="auto">
              <a:xfrm>
                <a:off x="2413" y="2102"/>
                <a:ext cx="53" cy="69"/>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73" name="Senegal" descr="© INSCALE GmbH, 18.06.2010"/>
              <p:cNvSpPr>
                <a:spLocks/>
              </p:cNvSpPr>
              <p:nvPr/>
            </p:nvSpPr>
            <p:spPr bwMode="auto">
              <a:xfrm>
                <a:off x="2360" y="1963"/>
                <a:ext cx="106" cy="94"/>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74" name="Rwanda" descr="© INSCALE GmbH, 18.06.2010"/>
              <p:cNvSpPr>
                <a:spLocks/>
              </p:cNvSpPr>
              <p:nvPr/>
            </p:nvSpPr>
            <p:spPr bwMode="auto">
              <a:xfrm>
                <a:off x="3177" y="2331"/>
                <a:ext cx="38" cy="38"/>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75" name="Nigeria" descr="© INSCALE GmbH, 18.06.2010"/>
              <p:cNvSpPr>
                <a:spLocks/>
              </p:cNvSpPr>
              <p:nvPr/>
            </p:nvSpPr>
            <p:spPr bwMode="auto">
              <a:xfrm>
                <a:off x="2703" y="2024"/>
                <a:ext cx="214" cy="197"/>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76" name="Niger" descr="© INSCALE GmbH, 18.06.2010"/>
              <p:cNvSpPr>
                <a:spLocks/>
              </p:cNvSpPr>
              <p:nvPr/>
            </p:nvSpPr>
            <p:spPr bwMode="auto">
              <a:xfrm>
                <a:off x="2658" y="1826"/>
                <a:ext cx="284" cy="241"/>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77" name="Namibia" descr="© INSCALE GmbH, 18.06.2010"/>
              <p:cNvSpPr>
                <a:spLocks/>
              </p:cNvSpPr>
              <p:nvPr/>
            </p:nvSpPr>
            <p:spPr bwMode="auto">
              <a:xfrm>
                <a:off x="2864" y="2659"/>
                <a:ext cx="244" cy="249"/>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78" name="Mozambique" descr="© INSCALE GmbH, 18.06.2010"/>
              <p:cNvSpPr>
                <a:spLocks/>
              </p:cNvSpPr>
              <p:nvPr/>
            </p:nvSpPr>
            <p:spPr bwMode="auto">
              <a:xfrm>
                <a:off x="3197" y="2526"/>
                <a:ext cx="195" cy="342"/>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79" name="Morocco" descr="© INSCALE GmbH, 18.06.2010"/>
              <p:cNvSpPr>
                <a:spLocks/>
              </p:cNvSpPr>
              <p:nvPr/>
            </p:nvSpPr>
            <p:spPr bwMode="auto">
              <a:xfrm>
                <a:off x="2426" y="1571"/>
                <a:ext cx="217" cy="169"/>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80" name="Mauritania" descr="© INSCALE GmbH, 18.06.2010"/>
              <p:cNvSpPr>
                <a:spLocks/>
              </p:cNvSpPr>
              <p:nvPr/>
            </p:nvSpPr>
            <p:spPr bwMode="auto">
              <a:xfrm>
                <a:off x="2353" y="1749"/>
                <a:ext cx="219" cy="257"/>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81" name="Mali" descr="© INSCALE GmbH, 18.06.2010"/>
              <p:cNvSpPr>
                <a:spLocks/>
              </p:cNvSpPr>
              <p:nvPr/>
            </p:nvSpPr>
            <p:spPr bwMode="auto">
              <a:xfrm>
                <a:off x="2433" y="1794"/>
                <a:ext cx="297" cy="307"/>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82" name="Malawi" descr="© INSCALE GmbH, 18.06.2010"/>
              <p:cNvSpPr>
                <a:spLocks/>
              </p:cNvSpPr>
              <p:nvPr/>
            </p:nvSpPr>
            <p:spPr bwMode="auto">
              <a:xfrm>
                <a:off x="3244" y="2504"/>
                <a:ext cx="60" cy="160"/>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83" name="Madagascar" descr="© INSCALE GmbH, 18.06.2010"/>
              <p:cNvSpPr>
                <a:spLocks/>
              </p:cNvSpPr>
              <p:nvPr/>
            </p:nvSpPr>
            <p:spPr bwMode="auto">
              <a:xfrm>
                <a:off x="3419" y="2563"/>
                <a:ext cx="152" cy="279"/>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84" name="Libya" descr="© INSCALE GmbH, 18.06.2010"/>
              <p:cNvSpPr>
                <a:spLocks/>
              </p:cNvSpPr>
              <p:nvPr/>
            </p:nvSpPr>
            <p:spPr bwMode="auto">
              <a:xfrm>
                <a:off x="2822" y="1625"/>
                <a:ext cx="281" cy="284"/>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85" name="Liberia" descr="© INSCALE GmbH, 18.06.2010"/>
              <p:cNvSpPr>
                <a:spLocks/>
              </p:cNvSpPr>
              <p:nvPr/>
            </p:nvSpPr>
            <p:spPr bwMode="auto">
              <a:xfrm>
                <a:off x="2439" y="2133"/>
                <a:ext cx="79" cy="88"/>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86" name="Lesotho" descr="© INSCALE GmbH, 18.06.2010"/>
              <p:cNvSpPr>
                <a:spLocks/>
              </p:cNvSpPr>
              <p:nvPr/>
            </p:nvSpPr>
            <p:spPr bwMode="auto">
              <a:xfrm>
                <a:off x="3132" y="2900"/>
                <a:ext cx="43" cy="42"/>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87" name="Kenya" descr="© INSCALE GmbH, 18.06.2010"/>
              <p:cNvSpPr>
                <a:spLocks/>
              </p:cNvSpPr>
              <p:nvPr/>
            </p:nvSpPr>
            <p:spPr bwMode="auto">
              <a:xfrm>
                <a:off x="3272" y="2213"/>
                <a:ext cx="144" cy="195"/>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88" name="Guinea-Bissau" descr="© INSCALE GmbH, 18.06.2010"/>
              <p:cNvSpPr>
                <a:spLocks/>
              </p:cNvSpPr>
              <p:nvPr/>
            </p:nvSpPr>
            <p:spPr bwMode="auto">
              <a:xfrm>
                <a:off x="2359" y="2047"/>
                <a:ext cx="47" cy="40"/>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89" name="Guinea" descr="© INSCALE GmbH, 18.06.2010"/>
              <p:cNvSpPr>
                <a:spLocks/>
              </p:cNvSpPr>
              <p:nvPr/>
            </p:nvSpPr>
            <p:spPr bwMode="auto">
              <a:xfrm>
                <a:off x="2382" y="2049"/>
                <a:ext cx="133" cy="113"/>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90" name="Ghana" descr="© INSCALE GmbH, 18.06.2010"/>
              <p:cNvSpPr>
                <a:spLocks/>
              </p:cNvSpPr>
              <p:nvPr/>
            </p:nvSpPr>
            <p:spPr bwMode="auto">
              <a:xfrm>
                <a:off x="2592" y="2081"/>
                <a:ext cx="83" cy="132"/>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91" name="The Gambia" descr="© INSCALE GmbH, 18.06.2010"/>
              <p:cNvSpPr>
                <a:spLocks/>
              </p:cNvSpPr>
              <p:nvPr/>
            </p:nvSpPr>
            <p:spPr bwMode="auto">
              <a:xfrm>
                <a:off x="2350" y="2026"/>
                <a:ext cx="55" cy="13"/>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92" name="Gabon" descr="© INSCALE GmbH, 18.06.2010"/>
              <p:cNvSpPr>
                <a:spLocks/>
              </p:cNvSpPr>
              <p:nvPr/>
            </p:nvSpPr>
            <p:spPr bwMode="auto">
              <a:xfrm>
                <a:off x="2810" y="2260"/>
                <a:ext cx="107" cy="131"/>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93" name="Ethiopia" descr="© INSCALE GmbH, 18.06.2010"/>
              <p:cNvSpPr>
                <a:spLocks/>
              </p:cNvSpPr>
              <p:nvPr/>
            </p:nvSpPr>
            <p:spPr bwMode="auto">
              <a:xfrm>
                <a:off x="3253" y="2003"/>
                <a:ext cx="270" cy="236"/>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94" name="Eritrea" descr="© INSCALE GmbH, 18.06.2010"/>
              <p:cNvSpPr>
                <a:spLocks/>
              </p:cNvSpPr>
              <p:nvPr/>
            </p:nvSpPr>
            <p:spPr bwMode="auto">
              <a:xfrm>
                <a:off x="3310" y="1938"/>
                <a:ext cx="123" cy="117"/>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95" name="Equatorial Guinea" descr="© INSCALE GmbH, 18.06.2010"/>
              <p:cNvSpPr>
                <a:spLocks/>
              </p:cNvSpPr>
              <p:nvPr/>
            </p:nvSpPr>
            <p:spPr bwMode="auto">
              <a:xfrm>
                <a:off x="2822" y="2262"/>
                <a:ext cx="37" cy="28"/>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96" name="Egypt" descr="© INSCALE GmbH, 18.06.2010"/>
              <p:cNvSpPr>
                <a:spLocks/>
              </p:cNvSpPr>
              <p:nvPr/>
            </p:nvSpPr>
            <p:spPr bwMode="auto">
              <a:xfrm>
                <a:off x="3091" y="1657"/>
                <a:ext cx="202" cy="206"/>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97" name="Djibouti" descr="© INSCALE GmbH, 18.06.2010"/>
              <p:cNvSpPr>
                <a:spLocks/>
              </p:cNvSpPr>
              <p:nvPr/>
            </p:nvSpPr>
            <p:spPr bwMode="auto">
              <a:xfrm>
                <a:off x="3408" y="2049"/>
                <a:ext cx="30" cy="35"/>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98" name="Côte d'Ivoire" descr="© INSCALE GmbH, 18.06.2010"/>
              <p:cNvSpPr>
                <a:spLocks/>
              </p:cNvSpPr>
              <p:nvPr/>
            </p:nvSpPr>
            <p:spPr bwMode="auto">
              <a:xfrm>
                <a:off x="2495" y="2089"/>
                <a:ext cx="112" cy="132"/>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99" name="Congo" descr="© INSCALE GmbH, 18.06.2010"/>
              <p:cNvSpPr>
                <a:spLocks/>
              </p:cNvSpPr>
              <p:nvPr/>
            </p:nvSpPr>
            <p:spPr bwMode="auto">
              <a:xfrm>
                <a:off x="2876" y="2199"/>
                <a:ext cx="345" cy="388"/>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00" name="Congo (Brazzaville)" descr="© INSCALE GmbH, 18.06.2010"/>
              <p:cNvSpPr>
                <a:spLocks/>
              </p:cNvSpPr>
              <p:nvPr/>
            </p:nvSpPr>
            <p:spPr bwMode="auto">
              <a:xfrm>
                <a:off x="2854" y="2233"/>
                <a:ext cx="137" cy="179"/>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01" name="Chad" descr="© INSCALE GmbH, 18.06.2010"/>
              <p:cNvSpPr>
                <a:spLocks/>
              </p:cNvSpPr>
              <p:nvPr/>
            </p:nvSpPr>
            <p:spPr bwMode="auto">
              <a:xfrm>
                <a:off x="2896" y="1826"/>
                <a:ext cx="190" cy="330"/>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02" name="Central African Republic" descr="© INSCALE GmbH, 18.06.2010"/>
              <p:cNvSpPr>
                <a:spLocks/>
              </p:cNvSpPr>
              <p:nvPr/>
            </p:nvSpPr>
            <p:spPr bwMode="auto">
              <a:xfrm>
                <a:off x="2914" y="2084"/>
                <a:ext cx="234" cy="179"/>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03" name="Cameroon" descr="© INSCALE GmbH, 18.06.2010"/>
              <p:cNvSpPr>
                <a:spLocks/>
              </p:cNvSpPr>
              <p:nvPr/>
            </p:nvSpPr>
            <p:spPr bwMode="auto">
              <a:xfrm>
                <a:off x="2808" y="2039"/>
                <a:ext cx="140" cy="237"/>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04" name="Burundi" descr="© INSCALE GmbH, 18.06.2010"/>
              <p:cNvSpPr>
                <a:spLocks/>
              </p:cNvSpPr>
              <p:nvPr/>
            </p:nvSpPr>
            <p:spPr bwMode="auto">
              <a:xfrm>
                <a:off x="3180" y="2360"/>
                <a:ext cx="34" cy="43"/>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05" name="Burkina Faso" descr="© INSCALE GmbH, 18.06.2010"/>
              <p:cNvSpPr>
                <a:spLocks/>
              </p:cNvSpPr>
              <p:nvPr/>
            </p:nvSpPr>
            <p:spPr bwMode="auto">
              <a:xfrm>
                <a:off x="2552" y="2000"/>
                <a:ext cx="146" cy="115"/>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06" name="Botswana" descr="© INSCALE GmbH, 18.06.2010"/>
              <p:cNvSpPr>
                <a:spLocks/>
              </p:cNvSpPr>
              <p:nvPr/>
            </p:nvSpPr>
            <p:spPr bwMode="auto">
              <a:xfrm>
                <a:off x="3011" y="2676"/>
                <a:ext cx="166" cy="187"/>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07" name="Benin" descr="© INSCALE GmbH, 18.06.2010"/>
              <p:cNvSpPr>
                <a:spLocks/>
              </p:cNvSpPr>
              <p:nvPr/>
            </p:nvSpPr>
            <p:spPr bwMode="auto">
              <a:xfrm>
                <a:off x="2667" y="2055"/>
                <a:ext cx="57" cy="127"/>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08" name="Angola" descr="© INSCALE GmbH, 18.06.2010"/>
              <p:cNvSpPr>
                <a:spLocks noEditPoints="1"/>
              </p:cNvSpPr>
              <p:nvPr/>
            </p:nvSpPr>
            <p:spPr bwMode="auto">
              <a:xfrm>
                <a:off x="2864" y="2398"/>
                <a:ext cx="227" cy="283"/>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09" name="Algeria" descr="© INSCALE GmbH, 18.06.2010"/>
              <p:cNvSpPr>
                <a:spLocks/>
              </p:cNvSpPr>
              <p:nvPr/>
            </p:nvSpPr>
            <p:spPr bwMode="auto">
              <a:xfrm>
                <a:off x="2492" y="1544"/>
                <a:ext cx="378" cy="374"/>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10" name="South Africa" descr="© INSCALE GmbH, 18.06.2010"/>
              <p:cNvSpPr>
                <a:spLocks noEditPoints="1"/>
              </p:cNvSpPr>
              <p:nvPr/>
            </p:nvSpPr>
            <p:spPr bwMode="auto">
              <a:xfrm>
                <a:off x="2948" y="2767"/>
                <a:ext cx="290" cy="261"/>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grpSp>
        <p:grpSp>
          <p:nvGrpSpPr>
            <p:cNvPr id="14" name="Group 1313"/>
            <p:cNvGrpSpPr>
              <a:grpSpLocks/>
            </p:cNvGrpSpPr>
            <p:nvPr/>
          </p:nvGrpSpPr>
          <p:grpSpPr bwMode="auto">
            <a:xfrm>
              <a:off x="2985" y="724"/>
              <a:ext cx="2314" cy="1569"/>
              <a:chOff x="2985" y="724"/>
              <a:chExt cx="2314" cy="1569"/>
            </a:xfrm>
          </p:grpSpPr>
          <p:sp>
            <p:nvSpPr>
              <p:cNvPr id="15" name="Yemen" descr="© INSCALE GmbH, 18.06.2010"/>
              <p:cNvSpPr>
                <a:spLocks/>
              </p:cNvSpPr>
              <p:nvPr/>
            </p:nvSpPr>
            <p:spPr bwMode="auto">
              <a:xfrm>
                <a:off x="3422" y="1918"/>
                <a:ext cx="187" cy="128"/>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6" name="West Bank" descr="© INSCALE GmbH, 18.06.2010"/>
              <p:cNvSpPr>
                <a:spLocks/>
              </p:cNvSpPr>
              <p:nvPr/>
            </p:nvSpPr>
            <p:spPr bwMode="auto">
              <a:xfrm>
                <a:off x="3269" y="1641"/>
                <a:ext cx="11" cy="24"/>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7" name="Uzbekistan" descr="© INSCALE GmbH, 18.06.2010"/>
              <p:cNvSpPr>
                <a:spLocks/>
              </p:cNvSpPr>
              <p:nvPr/>
            </p:nvSpPr>
            <p:spPr bwMode="auto">
              <a:xfrm>
                <a:off x="3586" y="1374"/>
                <a:ext cx="303" cy="170"/>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8" name="Vietnam" descr="© INSCALE GmbH, 18.06.2010"/>
              <p:cNvSpPr>
                <a:spLocks/>
              </p:cNvSpPr>
              <p:nvPr/>
            </p:nvSpPr>
            <p:spPr bwMode="auto">
              <a:xfrm>
                <a:off x="4478" y="1828"/>
                <a:ext cx="155" cy="305"/>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19" name="United Arab Emirates" descr="© INSCALE GmbH, 18.06.2010"/>
              <p:cNvSpPr>
                <a:spLocks/>
              </p:cNvSpPr>
              <p:nvPr/>
            </p:nvSpPr>
            <p:spPr bwMode="auto">
              <a:xfrm>
                <a:off x="3573" y="1763"/>
                <a:ext cx="86" cy="82"/>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20" name="Turkmenistan" descr="© INSCALE GmbH, 18.06.2010"/>
              <p:cNvSpPr>
                <a:spLocks/>
              </p:cNvSpPr>
              <p:nvPr/>
            </p:nvSpPr>
            <p:spPr bwMode="auto">
              <a:xfrm>
                <a:off x="3540" y="1429"/>
                <a:ext cx="258" cy="155"/>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21" name="Turkey" descr="© INSCALE GmbH, 18.06.2010"/>
              <p:cNvSpPr>
                <a:spLocks noEditPoints="1"/>
              </p:cNvSpPr>
              <p:nvPr/>
            </p:nvSpPr>
            <p:spPr bwMode="auto">
              <a:xfrm>
                <a:off x="3088" y="1441"/>
                <a:ext cx="340" cy="130"/>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22" name="Thailand" descr="© INSCALE GmbH, 18.06.2010"/>
              <p:cNvSpPr>
                <a:spLocks/>
              </p:cNvSpPr>
              <p:nvPr/>
            </p:nvSpPr>
            <p:spPr bwMode="auto">
              <a:xfrm>
                <a:off x="4403" y="1889"/>
                <a:ext cx="158" cy="304"/>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23" name="Tajikistan" descr="© INSCALE GmbH, 18.06.2010"/>
              <p:cNvSpPr>
                <a:spLocks/>
              </p:cNvSpPr>
              <p:nvPr/>
            </p:nvSpPr>
            <p:spPr bwMode="auto">
              <a:xfrm>
                <a:off x="3801" y="1466"/>
                <a:ext cx="141" cy="89"/>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24" name="Taiwan" descr="© INSCALE GmbH, 18.06.2010"/>
              <p:cNvSpPr>
                <a:spLocks/>
              </p:cNvSpPr>
              <p:nvPr/>
            </p:nvSpPr>
            <p:spPr bwMode="auto">
              <a:xfrm>
                <a:off x="4789" y="1788"/>
                <a:ext cx="31" cy="69"/>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25" name="Syria" descr="© INSCALE GmbH, 18.06.2010"/>
              <p:cNvSpPr>
                <a:spLocks/>
              </p:cNvSpPr>
              <p:nvPr/>
            </p:nvSpPr>
            <p:spPr bwMode="auto">
              <a:xfrm>
                <a:off x="3272" y="1539"/>
                <a:ext cx="115" cy="106"/>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26" name="Sri Lanka" descr="© INSCALE GmbH, 18.06.2010"/>
              <p:cNvSpPr>
                <a:spLocks/>
              </p:cNvSpPr>
              <p:nvPr/>
            </p:nvSpPr>
            <p:spPr bwMode="auto">
              <a:xfrm>
                <a:off x="4099" y="2112"/>
                <a:ext cx="44" cy="78"/>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27" name="Saudi Arabia" descr="© INSCALE GmbH, 18.06.2010"/>
              <p:cNvSpPr>
                <a:spLocks/>
              </p:cNvSpPr>
              <p:nvPr/>
            </p:nvSpPr>
            <p:spPr bwMode="auto">
              <a:xfrm>
                <a:off x="3269" y="1647"/>
                <a:ext cx="380" cy="326"/>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28" name="Russia (Urup,Simushir)" descr="© INSCALE GmbH, 18.06.2010"/>
              <p:cNvSpPr>
                <a:spLocks noEditPoints="1"/>
              </p:cNvSpPr>
              <p:nvPr/>
            </p:nvSpPr>
            <p:spPr bwMode="auto">
              <a:xfrm>
                <a:off x="5061" y="1103"/>
                <a:ext cx="77" cy="306"/>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29" name="Russia" descr="© INSCALE GmbH, 18.06.2010"/>
              <p:cNvSpPr>
                <a:spLocks noEditPoints="1"/>
              </p:cNvSpPr>
              <p:nvPr/>
            </p:nvSpPr>
            <p:spPr bwMode="auto">
              <a:xfrm>
                <a:off x="2985" y="724"/>
                <a:ext cx="2314" cy="737"/>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30" name="Oman" descr="© INSCALE GmbH, 18.06.2010"/>
              <p:cNvSpPr>
                <a:spLocks/>
              </p:cNvSpPr>
              <p:nvPr/>
            </p:nvSpPr>
            <p:spPr bwMode="auto">
              <a:xfrm>
                <a:off x="3588" y="1794"/>
                <a:ext cx="138" cy="172"/>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31" name="Philippines" descr="© INSCALE GmbH, 18.06.2010"/>
              <p:cNvSpPr>
                <a:spLocks noEditPoints="1"/>
              </p:cNvSpPr>
              <p:nvPr/>
            </p:nvSpPr>
            <p:spPr bwMode="auto">
              <a:xfrm>
                <a:off x="4780" y="1924"/>
                <a:ext cx="183" cy="307"/>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32" name="Pakistan" descr="© INSCALE GmbH, 18.06.2010"/>
              <p:cNvSpPr>
                <a:spLocks/>
              </p:cNvSpPr>
              <p:nvPr/>
            </p:nvSpPr>
            <p:spPr bwMode="auto">
              <a:xfrm>
                <a:off x="3726" y="1547"/>
                <a:ext cx="269" cy="270"/>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33" name="Parcel Islands" descr="© INSCALE GmbH, 18.06.2010"/>
              <p:cNvSpPr>
                <a:spLocks noEditPoints="1"/>
              </p:cNvSpPr>
              <p:nvPr/>
            </p:nvSpPr>
            <p:spPr bwMode="auto">
              <a:xfrm>
                <a:off x="4656" y="1954"/>
                <a:ext cx="24" cy="16"/>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34" name="Nepal" descr="© INSCALE GmbH, 18.06.2010"/>
              <p:cNvSpPr>
                <a:spLocks/>
              </p:cNvSpPr>
              <p:nvPr/>
            </p:nvSpPr>
            <p:spPr bwMode="auto">
              <a:xfrm>
                <a:off x="4064" y="1682"/>
                <a:ext cx="150" cy="84"/>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35" name="Myanmar" descr="© INSCALE GmbH, 18.06.2010"/>
              <p:cNvSpPr>
                <a:spLocks/>
              </p:cNvSpPr>
              <p:nvPr/>
            </p:nvSpPr>
            <p:spPr bwMode="auto">
              <a:xfrm>
                <a:off x="4300" y="1722"/>
                <a:ext cx="163" cy="383"/>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36" name="Mongolia" descr="© INSCALE GmbH, 18.06.2010"/>
              <p:cNvSpPr>
                <a:spLocks/>
              </p:cNvSpPr>
              <p:nvPr/>
            </p:nvSpPr>
            <p:spPr bwMode="auto">
              <a:xfrm>
                <a:off x="4073" y="1240"/>
                <a:ext cx="537" cy="213"/>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37" name="Malaysia" descr="© INSCALE GmbH, 18.06.2010"/>
              <p:cNvSpPr>
                <a:spLocks/>
              </p:cNvSpPr>
              <p:nvPr/>
            </p:nvSpPr>
            <p:spPr bwMode="auto">
              <a:xfrm>
                <a:off x="4470" y="2171"/>
                <a:ext cx="78" cy="112"/>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38" name="Malaysia" descr="© INSCALE GmbH, 18.06.2010"/>
              <p:cNvSpPr>
                <a:spLocks/>
              </p:cNvSpPr>
              <p:nvPr/>
            </p:nvSpPr>
            <p:spPr bwMode="auto">
              <a:xfrm>
                <a:off x="4653" y="2158"/>
                <a:ext cx="176" cy="135"/>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39" name="Lebanon" descr="© INSCALE GmbH, 18.06.2010"/>
              <p:cNvSpPr>
                <a:spLocks/>
              </p:cNvSpPr>
              <p:nvPr/>
            </p:nvSpPr>
            <p:spPr bwMode="auto">
              <a:xfrm>
                <a:off x="3264" y="1596"/>
                <a:ext cx="28" cy="40"/>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40" name="Laos" descr="© INSCALE GmbH, 18.06.2010"/>
              <p:cNvSpPr>
                <a:spLocks/>
              </p:cNvSpPr>
              <p:nvPr/>
            </p:nvSpPr>
            <p:spPr bwMode="auto">
              <a:xfrm>
                <a:off x="4444" y="1846"/>
                <a:ext cx="154" cy="178"/>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41" name="Kyrgyzstan" descr="© INSCALE GmbH, 18.06.2010"/>
              <p:cNvSpPr>
                <a:spLocks/>
              </p:cNvSpPr>
              <p:nvPr/>
            </p:nvSpPr>
            <p:spPr bwMode="auto">
              <a:xfrm>
                <a:off x="3830" y="1421"/>
                <a:ext cx="172" cy="80"/>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42" name="Kuwait" descr="© INSCALE GmbH, 18.06.2010"/>
              <p:cNvSpPr>
                <a:spLocks/>
              </p:cNvSpPr>
              <p:nvPr/>
            </p:nvSpPr>
            <p:spPr bwMode="auto">
              <a:xfrm>
                <a:off x="3476" y="1691"/>
                <a:ext cx="35" cy="31"/>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43" name="Korea, South" descr="© INSCALE GmbH, 18.06.2010"/>
              <p:cNvSpPr>
                <a:spLocks noEditPoints="1"/>
              </p:cNvSpPr>
              <p:nvPr/>
            </p:nvSpPr>
            <p:spPr bwMode="auto">
              <a:xfrm>
                <a:off x="4811" y="1516"/>
                <a:ext cx="70" cy="109"/>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44" name="Korea, North" descr="© INSCALE GmbH, 18.06.2010"/>
              <p:cNvSpPr>
                <a:spLocks/>
              </p:cNvSpPr>
              <p:nvPr/>
            </p:nvSpPr>
            <p:spPr bwMode="auto">
              <a:xfrm>
                <a:off x="4753" y="1426"/>
                <a:ext cx="84" cy="107"/>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45" name="Kazakhstan" descr="© INSCALE GmbH, 18.06.2010"/>
              <p:cNvSpPr>
                <a:spLocks noEditPoints="1"/>
              </p:cNvSpPr>
              <p:nvPr/>
            </p:nvSpPr>
            <p:spPr bwMode="auto">
              <a:xfrm>
                <a:off x="3419" y="1177"/>
                <a:ext cx="643" cy="298"/>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46" name="Jordan" descr="© INSCALE GmbH, 18.06.2010"/>
              <p:cNvSpPr>
                <a:spLocks/>
              </p:cNvSpPr>
              <p:nvPr/>
            </p:nvSpPr>
            <p:spPr bwMode="auto">
              <a:xfrm>
                <a:off x="3272" y="1624"/>
                <a:ext cx="72" cy="86"/>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47" name="Japan" descr="© INSCALE GmbH, 18.06.2010"/>
              <p:cNvSpPr>
                <a:spLocks noEditPoints="1"/>
              </p:cNvSpPr>
              <p:nvPr/>
            </p:nvSpPr>
            <p:spPr bwMode="auto">
              <a:xfrm>
                <a:off x="4851" y="1374"/>
                <a:ext cx="224" cy="437"/>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48" name="Israel" descr="© INSCALE GmbH, 18.06.2010"/>
              <p:cNvSpPr>
                <a:spLocks/>
              </p:cNvSpPr>
              <p:nvPr/>
            </p:nvSpPr>
            <p:spPr bwMode="auto">
              <a:xfrm>
                <a:off x="3257" y="1621"/>
                <a:ext cx="26" cy="82"/>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49" name="Iraq" descr="© INSCALE GmbH, 18.06.2010"/>
              <p:cNvSpPr>
                <a:spLocks/>
              </p:cNvSpPr>
              <p:nvPr/>
            </p:nvSpPr>
            <p:spPr bwMode="auto">
              <a:xfrm>
                <a:off x="3332" y="1541"/>
                <a:ext cx="175" cy="169"/>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50" name="Iran" descr="© INSCALE GmbH, 18.06.2010"/>
              <p:cNvSpPr>
                <a:spLocks/>
              </p:cNvSpPr>
              <p:nvPr/>
            </p:nvSpPr>
            <p:spPr bwMode="auto">
              <a:xfrm>
                <a:off x="3407" y="1490"/>
                <a:ext cx="368" cy="302"/>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51" name="India" descr="© INSCALE GmbH, 18.06.2010"/>
              <p:cNvSpPr>
                <a:spLocks noEditPoints="1"/>
              </p:cNvSpPr>
              <p:nvPr/>
            </p:nvSpPr>
            <p:spPr bwMode="auto">
              <a:xfrm>
                <a:off x="3872" y="1568"/>
                <a:ext cx="500" cy="603"/>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52" name="Georgia" descr="© INSCALE GmbH, 18.06.2010"/>
              <p:cNvSpPr>
                <a:spLocks/>
              </p:cNvSpPr>
              <p:nvPr/>
            </p:nvSpPr>
            <p:spPr bwMode="auto">
              <a:xfrm>
                <a:off x="3329" y="1412"/>
                <a:ext cx="118" cy="54"/>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53" name="Cyprus" descr="© INSCALE GmbH, 18.06.2010"/>
              <p:cNvSpPr>
                <a:spLocks/>
              </p:cNvSpPr>
              <p:nvPr/>
            </p:nvSpPr>
            <p:spPr bwMode="auto">
              <a:xfrm>
                <a:off x="3215" y="1576"/>
                <a:ext cx="38" cy="22"/>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54" name="China" descr="© INSCALE GmbH, 18.06.2010"/>
              <p:cNvSpPr>
                <a:spLocks noEditPoints="1"/>
              </p:cNvSpPr>
              <p:nvPr/>
            </p:nvSpPr>
            <p:spPr bwMode="auto">
              <a:xfrm>
                <a:off x="3907" y="1211"/>
                <a:ext cx="936" cy="723"/>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solidFill>
                <a:srgbClr val="369226"/>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55" name="Cambodia" descr="© INSCALE GmbH, 18.06.2010"/>
              <p:cNvSpPr>
                <a:spLocks/>
              </p:cNvSpPr>
              <p:nvPr/>
            </p:nvSpPr>
            <p:spPr bwMode="auto">
              <a:xfrm>
                <a:off x="4504" y="2010"/>
                <a:ext cx="97" cy="86"/>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56" name="Bhutan" descr="© INSCALE GmbH, 18.06.2010"/>
              <p:cNvSpPr>
                <a:spLocks/>
              </p:cNvSpPr>
              <p:nvPr/>
            </p:nvSpPr>
            <p:spPr bwMode="auto">
              <a:xfrm>
                <a:off x="4223" y="1726"/>
                <a:ext cx="60" cy="34"/>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57" name="Bangladesh" descr="© INSCALE GmbH, 18.06.2010"/>
              <p:cNvSpPr>
                <a:spLocks/>
              </p:cNvSpPr>
              <p:nvPr/>
            </p:nvSpPr>
            <p:spPr bwMode="auto">
              <a:xfrm>
                <a:off x="4215" y="1763"/>
                <a:ext cx="96" cy="109"/>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58" name="Bahrain" descr="© INSCALE GmbH, 18.06.2010"/>
              <p:cNvSpPr>
                <a:spLocks/>
              </p:cNvSpPr>
              <p:nvPr/>
            </p:nvSpPr>
            <p:spPr bwMode="auto">
              <a:xfrm>
                <a:off x="3560" y="1769"/>
                <a:ext cx="17" cy="37"/>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59" name="Azerbaijan" descr="© INSCALE GmbH, 18.06.2010"/>
              <p:cNvSpPr>
                <a:spLocks noEditPoints="1"/>
              </p:cNvSpPr>
              <p:nvPr/>
            </p:nvSpPr>
            <p:spPr bwMode="auto">
              <a:xfrm>
                <a:off x="3419" y="1447"/>
                <a:ext cx="92" cy="74"/>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60" name="Armenia" descr="© INSCALE GmbH, 18.06.2010"/>
              <p:cNvSpPr>
                <a:spLocks/>
              </p:cNvSpPr>
              <p:nvPr/>
            </p:nvSpPr>
            <p:spPr bwMode="auto">
              <a:xfrm>
                <a:off x="3393" y="1458"/>
                <a:ext cx="57" cy="54"/>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sp>
            <p:nvSpPr>
              <p:cNvPr id="61" name="Afghanistan" descr="© INSCALE GmbH, 18.06.2010"/>
              <p:cNvSpPr>
                <a:spLocks/>
              </p:cNvSpPr>
              <p:nvPr/>
            </p:nvSpPr>
            <p:spPr bwMode="auto">
              <a:xfrm>
                <a:off x="3703" y="1516"/>
                <a:ext cx="232" cy="189"/>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solidFill>
                <a:srgbClr val="C0C0C0"/>
              </a:solidFill>
              <a:ln w="3175" algn="ctr">
                <a:solidFill>
                  <a:schemeClr val="bg1"/>
                </a:solidFill>
                <a:round/>
                <a:headEnd/>
                <a:tailEnd/>
              </a:ln>
              <a:effectLst/>
            </p:spPr>
            <p:txBody>
              <a:bodyPr/>
              <a:lstStyle/>
              <a:p>
                <a:pPr>
                  <a:spcBef>
                    <a:spcPct val="0"/>
                  </a:spcBef>
                </a:pPr>
                <a:endParaRPr lang="en-US" sz="1800" noProof="1">
                  <a:solidFill>
                    <a:schemeClr val="tx1"/>
                  </a:solidFill>
                  <a:latin typeface="Calibri" pitchFamily="34" charset="0"/>
                </a:endParaRPr>
              </a:p>
            </p:txBody>
          </p:sp>
        </p:grpSp>
      </p:grpSp>
      <p:sp>
        <p:nvSpPr>
          <p:cNvPr id="189" name="テキスト ボックス 188"/>
          <p:cNvSpPr txBox="1"/>
          <p:nvPr/>
        </p:nvSpPr>
        <p:spPr>
          <a:xfrm>
            <a:off x="990600" y="1530350"/>
            <a:ext cx="7356501" cy="369332"/>
          </a:xfrm>
          <a:prstGeom prst="rect">
            <a:avLst/>
          </a:prstGeom>
          <a:noFill/>
        </p:spPr>
        <p:txBody>
          <a:bodyPr wrap="none" rtlCol="0">
            <a:spAutoFit/>
          </a:bodyPr>
          <a:lstStyle/>
          <a:p>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国際標準となって以降、</a:t>
            </a:r>
            <a:r>
              <a:rPr lang="en-US" altLang="ja-JP"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協会の組織は世界中に広がってきている</a:t>
            </a:r>
            <a:endPar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0" name="グループ化 189"/>
          <p:cNvGrpSpPr/>
          <p:nvPr/>
        </p:nvGrpSpPr>
        <p:grpSpPr>
          <a:xfrm>
            <a:off x="1625600" y="4648318"/>
            <a:ext cx="6316662" cy="526932"/>
            <a:chOff x="1625600" y="5448418"/>
            <a:chExt cx="6316662" cy="526932"/>
          </a:xfrm>
        </p:grpSpPr>
        <p:sp>
          <p:nvSpPr>
            <p:cNvPr id="191" name="Rectangle 1"/>
            <p:cNvSpPr>
              <a:spLocks noChangeArrowheads="1"/>
            </p:cNvSpPr>
            <p:nvPr/>
          </p:nvSpPr>
          <p:spPr bwMode="auto">
            <a:xfrm>
              <a:off x="2968625" y="5634251"/>
              <a:ext cx="4973637" cy="341099"/>
            </a:xfrm>
            <a:prstGeom prst="rect">
              <a:avLst/>
            </a:prstGeom>
            <a:noFill/>
            <a:ln>
              <a:noFill/>
            </a:ln>
            <a:effectLst/>
          </p:spPr>
          <p:txBody>
            <a:bodyPr vert="horz" wrap="square" lIns="0" tIns="0" rIns="0" bIns="63480" numCol="1" anchor="ctr"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b="1" i="0" u="none" strike="noStrike" cap="none" normalizeH="0" baseline="0" dirty="0" smtClean="0">
                  <a:ln>
                    <a:noFill/>
                  </a:ln>
                  <a:solidFill>
                    <a:srgbClr val="C00000"/>
                  </a:solidFill>
                  <a:effectLst/>
                  <a:latin typeface="Arial" pitchFamily="34" charset="0"/>
                  <a:ea typeface="ＭＳ Ｐゴシック" pitchFamily="50" charset="-128"/>
                  <a:cs typeface="Arial" pitchFamily="34" charset="0"/>
                </a:rPr>
                <a:t>11 KNX Accredited Test Labs</a:t>
              </a:r>
            </a:p>
          </p:txBody>
        </p:sp>
        <p:pic>
          <p:nvPicPr>
            <p:cNvPr id="192" name="Picture 9" descr="KNX Test Lab">
              <a:hlinkClick r:id="rId2" tooltip="KNX Test Lab"/>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5600" y="5448418"/>
              <a:ext cx="831850" cy="5240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3" name="グループ化 192"/>
          <p:cNvGrpSpPr/>
          <p:nvPr/>
        </p:nvGrpSpPr>
        <p:grpSpPr>
          <a:xfrm>
            <a:off x="1625600" y="1948052"/>
            <a:ext cx="5818853" cy="515747"/>
            <a:chOff x="1625600" y="1617852"/>
            <a:chExt cx="5818853" cy="515747"/>
          </a:xfrm>
        </p:grpSpPr>
        <p:pic>
          <p:nvPicPr>
            <p:cNvPr id="194" name="Picture 2" descr="KNX Member">
              <a:hlinkClick r:id="rId4" tooltip="KNX Member"/>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5600" y="1617852"/>
              <a:ext cx="831850" cy="515747"/>
            </a:xfrm>
            <a:prstGeom prst="rect">
              <a:avLst/>
            </a:prstGeom>
            <a:noFill/>
            <a:extLst>
              <a:ext uri="{909E8E84-426E-40DD-AFC4-6F175D3DCCD1}">
                <a14:hiddenFill xmlns:a14="http://schemas.microsoft.com/office/drawing/2010/main">
                  <a:solidFill>
                    <a:srgbClr val="FFFFFF"/>
                  </a:solidFill>
                </a14:hiddenFill>
              </a:ext>
            </a:extLst>
          </p:spPr>
        </p:pic>
        <p:sp>
          <p:nvSpPr>
            <p:cNvPr id="195" name="テキスト ボックス 194"/>
            <p:cNvSpPr txBox="1"/>
            <p:nvPr/>
          </p:nvSpPr>
          <p:spPr>
            <a:xfrm>
              <a:off x="2976563" y="1748725"/>
              <a:ext cx="4467890" cy="369332"/>
            </a:xfrm>
            <a:prstGeom prst="rect">
              <a:avLst/>
            </a:prstGeom>
            <a:noFill/>
          </p:spPr>
          <p:txBody>
            <a:bodyPr wrap="none" rtlCol="0">
              <a:spAutoFit/>
            </a:bodyPr>
            <a:lstStyle/>
            <a:p>
              <a:pPr lvl="0" eaLnBrk="0" hangingPunct="0"/>
              <a:r>
                <a:rPr lang="ja-JP" altLang="ja-JP" b="1" dirty="0">
                  <a:solidFill>
                    <a:srgbClr val="C00000"/>
                  </a:solidFill>
                  <a:latin typeface="Arial" pitchFamily="34" charset="0"/>
                  <a:ea typeface="ＭＳ Ｐゴシック" pitchFamily="50" charset="-128"/>
                  <a:cs typeface="Arial" pitchFamily="34" charset="0"/>
                </a:rPr>
                <a:t>381 KNX Manufacturers in 37 countries</a:t>
              </a:r>
            </a:p>
          </p:txBody>
        </p:sp>
      </p:grpSp>
      <p:grpSp>
        <p:nvGrpSpPr>
          <p:cNvPr id="196" name="グループ化 195"/>
          <p:cNvGrpSpPr/>
          <p:nvPr/>
        </p:nvGrpSpPr>
        <p:grpSpPr>
          <a:xfrm>
            <a:off x="1625600" y="2465640"/>
            <a:ext cx="5549548" cy="549021"/>
            <a:chOff x="1625600" y="2122740"/>
            <a:chExt cx="5549548" cy="549021"/>
          </a:xfrm>
        </p:grpSpPr>
        <p:pic>
          <p:nvPicPr>
            <p:cNvPr id="197" name="Picture 3" descr="KNX Partner">
              <a:hlinkClick r:id="rId6" tooltip="KNX Partner"/>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5600" y="2122740"/>
              <a:ext cx="831850" cy="549021"/>
            </a:xfrm>
            <a:prstGeom prst="rect">
              <a:avLst/>
            </a:prstGeom>
            <a:noFill/>
            <a:extLst>
              <a:ext uri="{909E8E84-426E-40DD-AFC4-6F175D3DCCD1}">
                <a14:hiddenFill xmlns:a14="http://schemas.microsoft.com/office/drawing/2010/main">
                  <a:solidFill>
                    <a:srgbClr val="FFFFFF"/>
                  </a:solidFill>
                </a14:hiddenFill>
              </a:ext>
            </a:extLst>
          </p:spPr>
        </p:pic>
        <p:sp>
          <p:nvSpPr>
            <p:cNvPr id="198" name="テキスト ボックス 197"/>
            <p:cNvSpPr txBox="1"/>
            <p:nvPr/>
          </p:nvSpPr>
          <p:spPr>
            <a:xfrm>
              <a:off x="2976563" y="2282950"/>
              <a:ext cx="4198585" cy="369332"/>
            </a:xfrm>
            <a:prstGeom prst="rect">
              <a:avLst/>
            </a:prstGeom>
            <a:noFill/>
          </p:spPr>
          <p:txBody>
            <a:bodyPr wrap="none" rtlCol="0">
              <a:spAutoFit/>
            </a:bodyPr>
            <a:lstStyle/>
            <a:p>
              <a:pPr lvl="0" eaLnBrk="0" hangingPunct="0"/>
              <a:r>
                <a:rPr lang="ja-JP" altLang="ja-JP" b="1" dirty="0">
                  <a:solidFill>
                    <a:srgbClr val="C00000"/>
                  </a:solidFill>
                  <a:latin typeface="Arial" pitchFamily="34" charset="0"/>
                  <a:ea typeface="ＭＳ Ｐゴシック" pitchFamily="50" charset="-128"/>
                  <a:cs typeface="Arial" pitchFamily="34" charset="0"/>
                </a:rPr>
                <a:t>46089 KNX Partners in 130 countries</a:t>
              </a:r>
            </a:p>
          </p:txBody>
        </p:sp>
      </p:grpSp>
      <p:grpSp>
        <p:nvGrpSpPr>
          <p:cNvPr id="199" name="グループ化 198"/>
          <p:cNvGrpSpPr/>
          <p:nvPr/>
        </p:nvGrpSpPr>
        <p:grpSpPr>
          <a:xfrm>
            <a:off x="1625600" y="3008565"/>
            <a:ext cx="6044987" cy="549021"/>
            <a:chOff x="1625600" y="2665665"/>
            <a:chExt cx="6044987" cy="549021"/>
          </a:xfrm>
        </p:grpSpPr>
        <p:pic>
          <p:nvPicPr>
            <p:cNvPr id="200" name="Picture 4" descr="KNX Training">
              <a:hlinkClick r:id="rId8" tooltip="KNX Training"/>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5600" y="2665665"/>
              <a:ext cx="831850" cy="549021"/>
            </a:xfrm>
            <a:prstGeom prst="rect">
              <a:avLst/>
            </a:prstGeom>
            <a:noFill/>
            <a:extLst>
              <a:ext uri="{909E8E84-426E-40DD-AFC4-6F175D3DCCD1}">
                <a14:hiddenFill xmlns:a14="http://schemas.microsoft.com/office/drawing/2010/main">
                  <a:solidFill>
                    <a:srgbClr val="FFFFFF"/>
                  </a:solidFill>
                </a14:hiddenFill>
              </a:ext>
            </a:extLst>
          </p:spPr>
        </p:pic>
        <p:sp>
          <p:nvSpPr>
            <p:cNvPr id="201" name="テキスト ボックス 200"/>
            <p:cNvSpPr txBox="1"/>
            <p:nvPr/>
          </p:nvSpPr>
          <p:spPr>
            <a:xfrm>
              <a:off x="2971800" y="2832100"/>
              <a:ext cx="4698787" cy="369332"/>
            </a:xfrm>
            <a:prstGeom prst="rect">
              <a:avLst/>
            </a:prstGeom>
            <a:noFill/>
          </p:spPr>
          <p:txBody>
            <a:bodyPr wrap="none" rtlCol="0">
              <a:spAutoFit/>
            </a:bodyPr>
            <a:lstStyle/>
            <a:p>
              <a:pPr lvl="0"/>
              <a:r>
                <a:rPr lang="ja-JP" altLang="ja-JP" b="1" dirty="0">
                  <a:solidFill>
                    <a:srgbClr val="C00000"/>
                  </a:solidFill>
                  <a:latin typeface="Arial" pitchFamily="34" charset="0"/>
                  <a:ea typeface="ＭＳ Ｐゴシック" pitchFamily="50" charset="-128"/>
                  <a:cs typeface="Arial" pitchFamily="34" charset="0"/>
                </a:rPr>
                <a:t>301 KNX Training Centres in 56 </a:t>
              </a:r>
              <a:r>
                <a:rPr lang="ja-JP" altLang="ja-JP" b="1" dirty="0" smtClean="0">
                  <a:solidFill>
                    <a:srgbClr val="C00000"/>
                  </a:solidFill>
                  <a:latin typeface="Arial" pitchFamily="34" charset="0"/>
                  <a:ea typeface="ＭＳ Ｐゴシック" pitchFamily="50" charset="-128"/>
                  <a:cs typeface="Arial" pitchFamily="34" charset="0"/>
                </a:rPr>
                <a:t>countries</a:t>
              </a:r>
              <a:endParaRPr lang="ja-JP" altLang="ja-JP" b="1" dirty="0">
                <a:solidFill>
                  <a:srgbClr val="C00000"/>
                </a:solidFill>
                <a:latin typeface="Arial" pitchFamily="34" charset="0"/>
                <a:ea typeface="ＭＳ Ｐゴシック" pitchFamily="50" charset="-128"/>
                <a:cs typeface="Arial" pitchFamily="34" charset="0"/>
              </a:endParaRPr>
            </a:p>
          </p:txBody>
        </p:sp>
      </p:grpSp>
      <p:grpSp>
        <p:nvGrpSpPr>
          <p:cNvPr id="202" name="グループ化 201"/>
          <p:cNvGrpSpPr/>
          <p:nvPr/>
        </p:nvGrpSpPr>
        <p:grpSpPr>
          <a:xfrm>
            <a:off x="1622425" y="3549541"/>
            <a:ext cx="6237347" cy="554942"/>
            <a:chOff x="1625600" y="3195890"/>
            <a:chExt cx="6237347" cy="554942"/>
          </a:xfrm>
        </p:grpSpPr>
        <p:pic>
          <p:nvPicPr>
            <p:cNvPr id="203" name="Picture 5" descr="KNX Scientific">
              <a:hlinkClick r:id="rId10" tooltip="KNX Scientific"/>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25600" y="3195890"/>
              <a:ext cx="831850" cy="549021"/>
            </a:xfrm>
            <a:prstGeom prst="rect">
              <a:avLst/>
            </a:prstGeom>
            <a:noFill/>
            <a:extLst>
              <a:ext uri="{909E8E84-426E-40DD-AFC4-6F175D3DCCD1}">
                <a14:hiddenFill xmlns:a14="http://schemas.microsoft.com/office/drawing/2010/main">
                  <a:solidFill>
                    <a:srgbClr val="FFFFFF"/>
                  </a:solidFill>
                </a14:hiddenFill>
              </a:ext>
            </a:extLst>
          </p:spPr>
        </p:pic>
        <p:sp>
          <p:nvSpPr>
            <p:cNvPr id="204" name="テキスト ボックス 203"/>
            <p:cNvSpPr txBox="1"/>
            <p:nvPr/>
          </p:nvSpPr>
          <p:spPr>
            <a:xfrm>
              <a:off x="2971800" y="3381500"/>
              <a:ext cx="4891147" cy="369332"/>
            </a:xfrm>
            <a:prstGeom prst="rect">
              <a:avLst/>
            </a:prstGeom>
            <a:noFill/>
          </p:spPr>
          <p:txBody>
            <a:bodyPr wrap="none" rtlCol="0">
              <a:spAutoFit/>
            </a:bodyPr>
            <a:lstStyle/>
            <a:p>
              <a:pPr lvl="0"/>
              <a:r>
                <a:rPr lang="ja-JP" altLang="ja-JP" b="1" dirty="0">
                  <a:solidFill>
                    <a:srgbClr val="C00000"/>
                  </a:solidFill>
                  <a:latin typeface="Arial" pitchFamily="34" charset="0"/>
                  <a:ea typeface="ＭＳ Ｐゴシック" pitchFamily="50" charset="-128"/>
                  <a:cs typeface="Arial" pitchFamily="34" charset="0"/>
                </a:rPr>
                <a:t>112 KNX Scientific Partners in 30 </a:t>
              </a:r>
              <a:r>
                <a:rPr lang="ja-JP" altLang="ja-JP" b="1" dirty="0" smtClean="0">
                  <a:solidFill>
                    <a:srgbClr val="C00000"/>
                  </a:solidFill>
                  <a:latin typeface="Arial" pitchFamily="34" charset="0"/>
                  <a:ea typeface="ＭＳ Ｐゴシック" pitchFamily="50" charset="-128"/>
                  <a:cs typeface="Arial" pitchFamily="34" charset="0"/>
                </a:rPr>
                <a:t>countries</a:t>
              </a:r>
              <a:endParaRPr lang="ja-JP" altLang="ja-JP" b="1" dirty="0">
                <a:solidFill>
                  <a:srgbClr val="C00000"/>
                </a:solidFill>
                <a:latin typeface="Arial" pitchFamily="34" charset="0"/>
                <a:ea typeface="ＭＳ Ｐゴシック" pitchFamily="50" charset="-128"/>
                <a:cs typeface="Arial" pitchFamily="34" charset="0"/>
              </a:endParaRPr>
            </a:p>
          </p:txBody>
        </p:sp>
      </p:grpSp>
      <p:grpSp>
        <p:nvGrpSpPr>
          <p:cNvPr id="205" name="グループ化 204"/>
          <p:cNvGrpSpPr/>
          <p:nvPr/>
        </p:nvGrpSpPr>
        <p:grpSpPr>
          <a:xfrm>
            <a:off x="1625600" y="4094416"/>
            <a:ext cx="5216124" cy="549021"/>
            <a:chOff x="1625600" y="3751516"/>
            <a:chExt cx="5216124" cy="549021"/>
          </a:xfrm>
        </p:grpSpPr>
        <p:pic>
          <p:nvPicPr>
            <p:cNvPr id="206" name="Picture 6" descr="NKX USerclub">
              <a:hlinkClick r:id="rId12" tooltip="NKX USerclub"/>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25600" y="3751516"/>
              <a:ext cx="831850" cy="549021"/>
            </a:xfrm>
            <a:prstGeom prst="rect">
              <a:avLst/>
            </a:prstGeom>
            <a:noFill/>
            <a:extLst>
              <a:ext uri="{909E8E84-426E-40DD-AFC4-6F175D3DCCD1}">
                <a14:hiddenFill xmlns:a14="http://schemas.microsoft.com/office/drawing/2010/main">
                  <a:solidFill>
                    <a:srgbClr val="FFFFFF"/>
                  </a:solidFill>
                </a14:hiddenFill>
              </a:ext>
            </a:extLst>
          </p:spPr>
        </p:pic>
        <p:sp>
          <p:nvSpPr>
            <p:cNvPr id="207" name="テキスト ボックス 206"/>
            <p:cNvSpPr txBox="1"/>
            <p:nvPr/>
          </p:nvSpPr>
          <p:spPr>
            <a:xfrm>
              <a:off x="2976563" y="3924300"/>
              <a:ext cx="3865161" cy="369332"/>
            </a:xfrm>
            <a:prstGeom prst="rect">
              <a:avLst/>
            </a:prstGeom>
            <a:noFill/>
          </p:spPr>
          <p:txBody>
            <a:bodyPr wrap="none" rtlCol="0">
              <a:spAutoFit/>
            </a:bodyPr>
            <a:lstStyle/>
            <a:p>
              <a:pPr lvl="0"/>
              <a:r>
                <a:rPr lang="ja-JP" altLang="ja-JP" b="1" dirty="0">
                  <a:solidFill>
                    <a:srgbClr val="C00000"/>
                  </a:solidFill>
                  <a:latin typeface="Arial" pitchFamily="34" charset="0"/>
                  <a:ea typeface="ＭＳ Ｐゴシック" pitchFamily="50" charset="-128"/>
                  <a:cs typeface="Arial" pitchFamily="34" charset="0"/>
                </a:rPr>
                <a:t>16 KNX Userclubs in 15 </a:t>
              </a:r>
              <a:r>
                <a:rPr lang="ja-JP" altLang="ja-JP" b="1" dirty="0" smtClean="0">
                  <a:solidFill>
                    <a:srgbClr val="C00000"/>
                  </a:solidFill>
                  <a:latin typeface="Arial" pitchFamily="34" charset="0"/>
                  <a:ea typeface="ＭＳ Ｐゴシック" pitchFamily="50" charset="-128"/>
                  <a:cs typeface="Arial" pitchFamily="34" charset="0"/>
                </a:rPr>
                <a:t>countries</a:t>
              </a:r>
              <a:endParaRPr lang="ja-JP" altLang="ja-JP" b="1" dirty="0">
                <a:solidFill>
                  <a:srgbClr val="C00000"/>
                </a:solidFill>
                <a:latin typeface="Arial" pitchFamily="34" charset="0"/>
                <a:ea typeface="ＭＳ Ｐゴシック" pitchFamily="50" charset="-128"/>
                <a:cs typeface="Arial" pitchFamily="34" charset="0"/>
              </a:endParaRPr>
            </a:p>
          </p:txBody>
        </p:sp>
      </p:grpSp>
      <p:grpSp>
        <p:nvGrpSpPr>
          <p:cNvPr id="208" name="グループ化 207"/>
          <p:cNvGrpSpPr/>
          <p:nvPr/>
        </p:nvGrpSpPr>
        <p:grpSpPr>
          <a:xfrm>
            <a:off x="1631106" y="5719207"/>
            <a:ext cx="4210963" cy="524066"/>
            <a:chOff x="1625600" y="4354322"/>
            <a:chExt cx="4210963" cy="524066"/>
          </a:xfrm>
        </p:grpSpPr>
        <p:pic>
          <p:nvPicPr>
            <p:cNvPr id="209" name="Picture 7" descr="KNX National">
              <a:hlinkClick r:id="rId14" tooltip="KNX National"/>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25600" y="4354322"/>
              <a:ext cx="831850" cy="524066"/>
            </a:xfrm>
            <a:prstGeom prst="rect">
              <a:avLst/>
            </a:prstGeom>
            <a:noFill/>
            <a:extLst>
              <a:ext uri="{909E8E84-426E-40DD-AFC4-6F175D3DCCD1}">
                <a14:hiddenFill xmlns:a14="http://schemas.microsoft.com/office/drawing/2010/main">
                  <a:solidFill>
                    <a:srgbClr val="FFFFFF"/>
                  </a:solidFill>
                </a14:hiddenFill>
              </a:ext>
            </a:extLst>
          </p:spPr>
        </p:pic>
        <p:sp>
          <p:nvSpPr>
            <p:cNvPr id="210" name="テキスト ボックス 209"/>
            <p:cNvSpPr txBox="1"/>
            <p:nvPr/>
          </p:nvSpPr>
          <p:spPr>
            <a:xfrm>
              <a:off x="2984500" y="4508500"/>
              <a:ext cx="2852063" cy="369332"/>
            </a:xfrm>
            <a:prstGeom prst="rect">
              <a:avLst/>
            </a:prstGeom>
            <a:noFill/>
          </p:spPr>
          <p:txBody>
            <a:bodyPr wrap="none" rtlCol="0">
              <a:spAutoFit/>
            </a:bodyPr>
            <a:lstStyle/>
            <a:p>
              <a:pPr lvl="0"/>
              <a:r>
                <a:rPr lang="ja-JP" altLang="ja-JP" b="1" dirty="0">
                  <a:solidFill>
                    <a:srgbClr val="C00000"/>
                  </a:solidFill>
                  <a:latin typeface="Arial" pitchFamily="34" charset="0"/>
                  <a:ea typeface="ＭＳ Ｐゴシック" pitchFamily="50" charset="-128"/>
                  <a:cs typeface="Arial" pitchFamily="34" charset="0"/>
                </a:rPr>
                <a:t>43 KNX National </a:t>
              </a:r>
              <a:r>
                <a:rPr lang="ja-JP" altLang="ja-JP" b="1" dirty="0" smtClean="0">
                  <a:solidFill>
                    <a:srgbClr val="C00000"/>
                  </a:solidFill>
                  <a:latin typeface="Arial" pitchFamily="34" charset="0"/>
                  <a:ea typeface="ＭＳ Ｐゴシック" pitchFamily="50" charset="-128"/>
                  <a:cs typeface="Arial" pitchFamily="34" charset="0"/>
                </a:rPr>
                <a:t>Groups</a:t>
              </a:r>
              <a:endParaRPr lang="ja-JP" altLang="ja-JP" b="1" dirty="0">
                <a:solidFill>
                  <a:srgbClr val="C00000"/>
                </a:solidFill>
                <a:latin typeface="Arial" pitchFamily="34" charset="0"/>
                <a:ea typeface="ＭＳ Ｐゴシック" pitchFamily="50" charset="-128"/>
                <a:cs typeface="Arial" pitchFamily="34" charset="0"/>
              </a:endParaRPr>
            </a:p>
          </p:txBody>
        </p:sp>
      </p:grpSp>
      <p:grpSp>
        <p:nvGrpSpPr>
          <p:cNvPr id="211" name="グループ化 210"/>
          <p:cNvGrpSpPr/>
          <p:nvPr/>
        </p:nvGrpSpPr>
        <p:grpSpPr>
          <a:xfrm>
            <a:off x="1630922" y="5170115"/>
            <a:ext cx="3942839" cy="549021"/>
            <a:chOff x="1625600" y="4875401"/>
            <a:chExt cx="3942839" cy="549021"/>
          </a:xfrm>
        </p:grpSpPr>
        <p:pic>
          <p:nvPicPr>
            <p:cNvPr id="212" name="Picture 8" descr="KNX Associated">
              <a:hlinkClick r:id="rId16" tooltip="KNX Associated"/>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25600" y="4875401"/>
              <a:ext cx="831850" cy="549021"/>
            </a:xfrm>
            <a:prstGeom prst="rect">
              <a:avLst/>
            </a:prstGeom>
            <a:noFill/>
            <a:extLst>
              <a:ext uri="{909E8E84-426E-40DD-AFC4-6F175D3DCCD1}">
                <a14:hiddenFill xmlns:a14="http://schemas.microsoft.com/office/drawing/2010/main">
                  <a:solidFill>
                    <a:srgbClr val="FFFFFF"/>
                  </a:solidFill>
                </a14:hiddenFill>
              </a:ext>
            </a:extLst>
          </p:spPr>
        </p:pic>
        <p:sp>
          <p:nvSpPr>
            <p:cNvPr id="213" name="テキスト ボックス 212"/>
            <p:cNvSpPr txBox="1"/>
            <p:nvPr/>
          </p:nvSpPr>
          <p:spPr>
            <a:xfrm>
              <a:off x="2968625" y="5054722"/>
              <a:ext cx="2599814" cy="369332"/>
            </a:xfrm>
            <a:prstGeom prst="rect">
              <a:avLst/>
            </a:prstGeom>
            <a:noFill/>
          </p:spPr>
          <p:txBody>
            <a:bodyPr wrap="none" rtlCol="0">
              <a:spAutoFit/>
            </a:bodyPr>
            <a:lstStyle/>
            <a:p>
              <a:pPr lvl="0"/>
              <a:r>
                <a:rPr lang="ja-JP" altLang="ja-JP" b="1" dirty="0">
                  <a:solidFill>
                    <a:srgbClr val="C00000"/>
                  </a:solidFill>
                  <a:latin typeface="Arial" pitchFamily="34" charset="0"/>
                  <a:ea typeface="ＭＳ Ｐゴシック" pitchFamily="50" charset="-128"/>
                  <a:cs typeface="Arial" pitchFamily="34" charset="0"/>
                </a:rPr>
                <a:t>7 Associated </a:t>
              </a:r>
              <a:r>
                <a:rPr lang="ja-JP" altLang="ja-JP" b="1" dirty="0" smtClean="0">
                  <a:solidFill>
                    <a:srgbClr val="C00000"/>
                  </a:solidFill>
                  <a:latin typeface="Arial" pitchFamily="34" charset="0"/>
                  <a:ea typeface="ＭＳ Ｐゴシック" pitchFamily="50" charset="-128"/>
                  <a:cs typeface="Arial" pitchFamily="34" charset="0"/>
                </a:rPr>
                <a:t>Partners</a:t>
              </a:r>
              <a:endParaRPr lang="ja-JP" altLang="ja-JP" b="1" dirty="0">
                <a:solidFill>
                  <a:srgbClr val="C00000"/>
                </a:solidFill>
                <a:latin typeface="Arial" pitchFamily="34" charset="0"/>
                <a:ea typeface="ＭＳ Ｐゴシック" pitchFamily="50" charset="-128"/>
                <a:cs typeface="Arial" pitchFamily="34" charset="0"/>
              </a:endParaRPr>
            </a:p>
          </p:txBody>
        </p:sp>
      </p:grpSp>
    </p:spTree>
    <p:extLst>
      <p:ext uri="{BB962C8B-B14F-4D97-AF65-F5344CB8AC3E}">
        <p14:creationId xmlns:p14="http://schemas.microsoft.com/office/powerpoint/2010/main" val="427954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fill="hold"/>
                                        <p:tgtEl>
                                          <p:spTgt spid="193"/>
                                        </p:tgtEl>
                                        <p:attrNameLst>
                                          <p:attrName>ppt_x</p:attrName>
                                        </p:attrNameLst>
                                      </p:cBhvr>
                                      <p:tavLst>
                                        <p:tav tm="0">
                                          <p:val>
                                            <p:strVal val="#ppt_x"/>
                                          </p:val>
                                        </p:tav>
                                        <p:tav tm="100000">
                                          <p:val>
                                            <p:strVal val="#ppt_x"/>
                                          </p:val>
                                        </p:tav>
                                      </p:tavLst>
                                    </p:anim>
                                    <p:anim calcmode="lin" valueType="num">
                                      <p:cBhvr additive="base">
                                        <p:cTn id="8" dur="500" fill="hold"/>
                                        <p:tgtEl>
                                          <p:spTgt spid="1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6"/>
                                        </p:tgtEl>
                                        <p:attrNameLst>
                                          <p:attrName>style.visibility</p:attrName>
                                        </p:attrNameLst>
                                      </p:cBhvr>
                                      <p:to>
                                        <p:strVal val="visible"/>
                                      </p:to>
                                    </p:set>
                                    <p:anim calcmode="lin" valueType="num">
                                      <p:cBhvr additive="base">
                                        <p:cTn id="13" dur="500" fill="hold"/>
                                        <p:tgtEl>
                                          <p:spTgt spid="196"/>
                                        </p:tgtEl>
                                        <p:attrNameLst>
                                          <p:attrName>ppt_x</p:attrName>
                                        </p:attrNameLst>
                                      </p:cBhvr>
                                      <p:tavLst>
                                        <p:tav tm="0">
                                          <p:val>
                                            <p:strVal val="#ppt_x"/>
                                          </p:val>
                                        </p:tav>
                                        <p:tav tm="100000">
                                          <p:val>
                                            <p:strVal val="#ppt_x"/>
                                          </p:val>
                                        </p:tav>
                                      </p:tavLst>
                                    </p:anim>
                                    <p:anim calcmode="lin" valueType="num">
                                      <p:cBhvr additive="base">
                                        <p:cTn id="14" dur="500" fill="hold"/>
                                        <p:tgtEl>
                                          <p:spTgt spid="1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9"/>
                                        </p:tgtEl>
                                        <p:attrNameLst>
                                          <p:attrName>style.visibility</p:attrName>
                                        </p:attrNameLst>
                                      </p:cBhvr>
                                      <p:to>
                                        <p:strVal val="visible"/>
                                      </p:to>
                                    </p:set>
                                    <p:anim calcmode="lin" valueType="num">
                                      <p:cBhvr additive="base">
                                        <p:cTn id="19" dur="500" fill="hold"/>
                                        <p:tgtEl>
                                          <p:spTgt spid="199"/>
                                        </p:tgtEl>
                                        <p:attrNameLst>
                                          <p:attrName>ppt_x</p:attrName>
                                        </p:attrNameLst>
                                      </p:cBhvr>
                                      <p:tavLst>
                                        <p:tav tm="0">
                                          <p:val>
                                            <p:strVal val="#ppt_x"/>
                                          </p:val>
                                        </p:tav>
                                        <p:tav tm="100000">
                                          <p:val>
                                            <p:strVal val="#ppt_x"/>
                                          </p:val>
                                        </p:tav>
                                      </p:tavLst>
                                    </p:anim>
                                    <p:anim calcmode="lin" valueType="num">
                                      <p:cBhvr additive="base">
                                        <p:cTn id="20" dur="500" fill="hold"/>
                                        <p:tgtEl>
                                          <p:spTgt spid="1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2"/>
                                        </p:tgtEl>
                                        <p:attrNameLst>
                                          <p:attrName>style.visibility</p:attrName>
                                        </p:attrNameLst>
                                      </p:cBhvr>
                                      <p:to>
                                        <p:strVal val="visible"/>
                                      </p:to>
                                    </p:set>
                                    <p:anim calcmode="lin" valueType="num">
                                      <p:cBhvr additive="base">
                                        <p:cTn id="25" dur="500" fill="hold"/>
                                        <p:tgtEl>
                                          <p:spTgt spid="202"/>
                                        </p:tgtEl>
                                        <p:attrNameLst>
                                          <p:attrName>ppt_x</p:attrName>
                                        </p:attrNameLst>
                                      </p:cBhvr>
                                      <p:tavLst>
                                        <p:tav tm="0">
                                          <p:val>
                                            <p:strVal val="#ppt_x"/>
                                          </p:val>
                                        </p:tav>
                                        <p:tav tm="100000">
                                          <p:val>
                                            <p:strVal val="#ppt_x"/>
                                          </p:val>
                                        </p:tav>
                                      </p:tavLst>
                                    </p:anim>
                                    <p:anim calcmode="lin" valueType="num">
                                      <p:cBhvr additive="base">
                                        <p:cTn id="26"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
                                        </p:tgtEl>
                                        <p:attrNameLst>
                                          <p:attrName>style.visibility</p:attrName>
                                        </p:attrNameLst>
                                      </p:cBhvr>
                                      <p:to>
                                        <p:strVal val="visible"/>
                                      </p:to>
                                    </p:set>
                                    <p:anim calcmode="lin" valueType="num">
                                      <p:cBhvr additive="base">
                                        <p:cTn id="31" dur="500" fill="hold"/>
                                        <p:tgtEl>
                                          <p:spTgt spid="205"/>
                                        </p:tgtEl>
                                        <p:attrNameLst>
                                          <p:attrName>ppt_x</p:attrName>
                                        </p:attrNameLst>
                                      </p:cBhvr>
                                      <p:tavLst>
                                        <p:tav tm="0">
                                          <p:val>
                                            <p:strVal val="#ppt_x"/>
                                          </p:val>
                                        </p:tav>
                                        <p:tav tm="100000">
                                          <p:val>
                                            <p:strVal val="#ppt_x"/>
                                          </p:val>
                                        </p:tav>
                                      </p:tavLst>
                                    </p:anim>
                                    <p:anim calcmode="lin" valueType="num">
                                      <p:cBhvr additive="base">
                                        <p:cTn id="32"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0"/>
                                        </p:tgtEl>
                                        <p:attrNameLst>
                                          <p:attrName>style.visibility</p:attrName>
                                        </p:attrNameLst>
                                      </p:cBhvr>
                                      <p:to>
                                        <p:strVal val="visible"/>
                                      </p:to>
                                    </p:set>
                                    <p:anim calcmode="lin" valueType="num">
                                      <p:cBhvr additive="base">
                                        <p:cTn id="37" dur="500" fill="hold"/>
                                        <p:tgtEl>
                                          <p:spTgt spid="190"/>
                                        </p:tgtEl>
                                        <p:attrNameLst>
                                          <p:attrName>ppt_x</p:attrName>
                                        </p:attrNameLst>
                                      </p:cBhvr>
                                      <p:tavLst>
                                        <p:tav tm="0">
                                          <p:val>
                                            <p:strVal val="#ppt_x"/>
                                          </p:val>
                                        </p:tav>
                                        <p:tav tm="100000">
                                          <p:val>
                                            <p:strVal val="#ppt_x"/>
                                          </p:val>
                                        </p:tav>
                                      </p:tavLst>
                                    </p:anim>
                                    <p:anim calcmode="lin" valueType="num">
                                      <p:cBhvr additive="base">
                                        <p:cTn id="38"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1"/>
                                        </p:tgtEl>
                                        <p:attrNameLst>
                                          <p:attrName>style.visibility</p:attrName>
                                        </p:attrNameLst>
                                      </p:cBhvr>
                                      <p:to>
                                        <p:strVal val="visible"/>
                                      </p:to>
                                    </p:set>
                                    <p:anim calcmode="lin" valueType="num">
                                      <p:cBhvr additive="base">
                                        <p:cTn id="43" dur="500" fill="hold"/>
                                        <p:tgtEl>
                                          <p:spTgt spid="211"/>
                                        </p:tgtEl>
                                        <p:attrNameLst>
                                          <p:attrName>ppt_x</p:attrName>
                                        </p:attrNameLst>
                                      </p:cBhvr>
                                      <p:tavLst>
                                        <p:tav tm="0">
                                          <p:val>
                                            <p:strVal val="#ppt_x"/>
                                          </p:val>
                                        </p:tav>
                                        <p:tav tm="100000">
                                          <p:val>
                                            <p:strVal val="#ppt_x"/>
                                          </p:val>
                                        </p:tav>
                                      </p:tavLst>
                                    </p:anim>
                                    <p:anim calcmode="lin" valueType="num">
                                      <p:cBhvr additive="base">
                                        <p:cTn id="44"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8"/>
                                        </p:tgtEl>
                                        <p:attrNameLst>
                                          <p:attrName>style.visibility</p:attrName>
                                        </p:attrNameLst>
                                      </p:cBhvr>
                                      <p:to>
                                        <p:strVal val="visible"/>
                                      </p:to>
                                    </p:set>
                                    <p:anim calcmode="lin" valueType="num">
                                      <p:cBhvr additive="base">
                                        <p:cTn id="49" dur="500" fill="hold"/>
                                        <p:tgtEl>
                                          <p:spTgt spid="208"/>
                                        </p:tgtEl>
                                        <p:attrNameLst>
                                          <p:attrName>ppt_x</p:attrName>
                                        </p:attrNameLst>
                                      </p:cBhvr>
                                      <p:tavLst>
                                        <p:tav tm="0">
                                          <p:val>
                                            <p:strVal val="#ppt_x"/>
                                          </p:val>
                                        </p:tav>
                                        <p:tav tm="100000">
                                          <p:val>
                                            <p:strVal val="#ppt_x"/>
                                          </p:val>
                                        </p:tav>
                                      </p:tavLst>
                                    </p:anim>
                                    <p:anim calcmode="lin" valueType="num">
                                      <p:cBhvr additive="base">
                                        <p:cTn id="50"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kumimoji="1"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r>
              <a:rPr kumimoji="1" lang="en-US" altLang="ja-JP" kern="0" dirty="0" smtClean="0"/>
              <a:t/>
            </a:r>
            <a:br>
              <a:rPr kumimoji="1" lang="en-US" altLang="ja-JP" kern="0" dirty="0" smtClean="0"/>
            </a:br>
            <a:endParaRPr kumimoji="1" lang="ja-JP" altLang="en-US" kern="0" dirty="0"/>
          </a:p>
        </p:txBody>
      </p:sp>
      <p:pic>
        <p:nvPicPr>
          <p:cNvPr id="191" name="Picture 2" descr="D:\インターテックリサーチ\１）ITRCorp\images\KNXJapan-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425" y="1845705"/>
            <a:ext cx="4967224" cy="27951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KNX Japan\Events\201409\NG Jap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179" y="1833563"/>
            <a:ext cx="3695700"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987425" y="5052309"/>
            <a:ext cx="7978775" cy="400110"/>
          </a:xfrm>
          <a:prstGeom prst="rect">
            <a:avLst/>
          </a:prstGeom>
        </p:spPr>
        <p:txBody>
          <a:bodyPr wrap="square">
            <a:spAutoFit/>
          </a:bodyPr>
          <a:lstStyle/>
          <a:p>
            <a:pPr lvl="0"/>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2014</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番目の</a:t>
            </a:r>
            <a:r>
              <a:rPr lang="en-US" altLang="ja-JP" sz="2000" dirty="0" err="1"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KNXNational</a:t>
            </a:r>
            <a:r>
              <a:rPr lang="en-US" altLang="ja-JP"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Group</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として日本</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協会発足</a:t>
            </a:r>
            <a:endPar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83467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el 1"/>
          <p:cNvSpPr txBox="1">
            <a:spLocks/>
          </p:cNvSpPr>
          <p:nvPr/>
        </p:nvSpPr>
        <p:spPr bwMode="auto">
          <a:xfrm>
            <a:off x="879475" y="549275"/>
            <a:ext cx="7077075" cy="719138"/>
          </a:xfrm>
          <a:prstGeom prst="rect">
            <a:avLst/>
          </a:prstGeom>
          <a:noFill/>
          <a:ln w="9525">
            <a:noFill/>
            <a:miter lim="800000"/>
            <a:headEnd/>
            <a:tailEnd/>
          </a:ln>
        </p:spPr>
        <p:txBody>
          <a:bodyPr anchor="ctr"/>
          <a:lstStyle/>
          <a:p>
            <a:endParaRPr kumimoji="0" lang="ja-JP" altLang="en-US" sz="2400" b="1" dirty="0">
              <a:solidFill>
                <a:srgbClr val="0C4B9D"/>
              </a:solidFill>
              <a:latin typeface="Arial Unicode MS"/>
              <a:ea typeface="Arial Unicode MS"/>
              <a:cs typeface="Arial Unicode MS"/>
            </a:endParaRPr>
          </a:p>
        </p:txBody>
      </p:sp>
      <p:sp>
        <p:nvSpPr>
          <p:cNvPr id="3" name="縦書きテキスト プレースホルダー 2"/>
          <p:cNvSpPr>
            <a:spLocks noGrp="1"/>
          </p:cNvSpPr>
          <p:nvPr>
            <p:ph type="body" orient="vert" idx="1"/>
          </p:nvPr>
        </p:nvSpPr>
        <p:spPr>
          <a:xfrm>
            <a:off x="900112" y="1989137"/>
            <a:ext cx="7773987" cy="4319587"/>
          </a:xfrm>
        </p:spPr>
        <p:txBody>
          <a:bodyPr vert="horz"/>
          <a:lstStyle/>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の生い立ちと発展</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３．欧州</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おけるスマートグリッドの動向</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のスマートグリッド対応</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とデマンドレスポンス</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 City</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の事例紹介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．日本主導の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KNX</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適用事例紹介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368300" y="2870200"/>
            <a:ext cx="8280400" cy="257016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20700" y="1981201"/>
            <a:ext cx="8280400" cy="4191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7794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7772" y="476250"/>
            <a:ext cx="6402389" cy="719138"/>
          </a:xfrm>
          <a:prstGeom prst="rect">
            <a:avLst/>
          </a:prstGeom>
        </p:spPr>
        <p:txBody>
          <a:bodyPr/>
          <a:lstStyle>
            <a:lvl1pPr algn="l" rtl="0" eaLnBrk="0" fontAlgn="base" hangingPunct="0">
              <a:spcBef>
                <a:spcPct val="20000"/>
              </a:spcBef>
              <a:spcAft>
                <a:spcPct val="0"/>
              </a:spcAft>
              <a:buClr>
                <a:srgbClr val="369226"/>
              </a:buClr>
              <a:buFont typeface="Wingdings" pitchFamily="2" charset="2"/>
              <a:defRPr sz="2800" b="1">
                <a:solidFill>
                  <a:srgbClr val="0C4B9D"/>
                </a:solidFill>
                <a:latin typeface="+mj-lt"/>
                <a:ea typeface="+mj-ea"/>
                <a:cs typeface="+mj-cs"/>
              </a:defRPr>
            </a:lvl1pPr>
            <a:lvl2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2pPr>
            <a:lvl3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3pPr>
            <a:lvl4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4pPr>
            <a:lvl5pPr algn="l" rtl="0" eaLnBrk="0" fontAlgn="base" hangingPunct="0">
              <a:spcBef>
                <a:spcPct val="20000"/>
              </a:spcBef>
              <a:spcAft>
                <a:spcPct val="0"/>
              </a:spcAft>
              <a:buClr>
                <a:srgbClr val="369226"/>
              </a:buClr>
              <a:buFont typeface="Wingdings" pitchFamily="2" charset="2"/>
              <a:defRPr sz="2800" b="1">
                <a:solidFill>
                  <a:srgbClr val="0C4B9D"/>
                </a:solidFill>
                <a:latin typeface="Arial" charset="0"/>
                <a:cs typeface="Arial" charset="0"/>
              </a:defRPr>
            </a:lvl5pPr>
            <a:lvl6pPr marL="4572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6pPr>
            <a:lvl7pPr marL="9144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7pPr>
            <a:lvl8pPr marL="13716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8pPr>
            <a:lvl9pPr marL="1828800" algn="l" rtl="0" eaLnBrk="1" fontAlgn="base" hangingPunct="1">
              <a:spcBef>
                <a:spcPct val="20000"/>
              </a:spcBef>
              <a:spcAft>
                <a:spcPct val="0"/>
              </a:spcAft>
              <a:buClr>
                <a:srgbClr val="369226"/>
              </a:buClr>
              <a:buFont typeface="Wingdings" pitchFamily="2" charset="2"/>
              <a:defRPr sz="2800" b="1">
                <a:solidFill>
                  <a:srgbClr val="0C4B9D"/>
                </a:solidFill>
                <a:latin typeface="Arial" charset="0"/>
                <a:cs typeface="Arial" charset="0"/>
              </a:defRPr>
            </a:lvl9pPr>
          </a:lstStyle>
          <a:p>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とは、そもそも何なのか？</a:t>
            </a:r>
          </a:p>
          <a:p>
            <a:r>
              <a:rPr kumimoji="1" lang="en-US" altLang="ja-JP" kern="0" dirty="0" smtClean="0"/>
              <a:t/>
            </a:r>
            <a:br>
              <a:rPr kumimoji="1" lang="en-US" altLang="ja-JP" kern="0" dirty="0" smtClean="0"/>
            </a:br>
            <a:endParaRPr kumimoji="1" lang="ja-JP" altLang="en-US" kern="0" dirty="0"/>
          </a:p>
        </p:txBody>
      </p:sp>
      <p:sp>
        <p:nvSpPr>
          <p:cNvPr id="3" name="正方形/長方形 2"/>
          <p:cNvSpPr/>
          <p:nvPr/>
        </p:nvSpPr>
        <p:spPr>
          <a:xfrm>
            <a:off x="977900" y="1484313"/>
            <a:ext cx="7591942" cy="400110"/>
          </a:xfrm>
          <a:prstGeom prst="rect">
            <a:avLst/>
          </a:prstGeom>
        </p:spPr>
        <p:txBody>
          <a:bodyPr wrap="square">
            <a:spAutoFit/>
          </a:bodyPr>
          <a:lstStyle/>
          <a:p>
            <a:r>
              <a:rPr lang="en-US" altLang="ja-JP" sz="2000" b="1" dirty="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2000" b="1" dirty="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とは、ハウス・ビル制御用通信プロトコルである</a:t>
            </a:r>
            <a:r>
              <a:rPr lang="ja-JP" altLang="en-US"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dirty="0" smtClean="0">
              <a:solidFill>
                <a:srgbClr val="36922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247252" y="1987602"/>
            <a:ext cx="7205632" cy="1077218"/>
          </a:xfrm>
          <a:prstGeom prst="rect">
            <a:avLst/>
          </a:prstGeom>
        </p:spPr>
        <p:txBody>
          <a:bodyPr wrap="square">
            <a:spAutoFit/>
          </a:bodyPr>
          <a:lstStyle/>
          <a:p>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デバイス間でメッセージを授受するための</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約束事がプログラムとして</a:t>
            </a:r>
            <a:r>
              <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デバイス</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のメモリに</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保持されており、</a:t>
            </a:r>
            <a:r>
              <a:rPr lang="en-US" altLang="ja-JP"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デバイス内のマイクロプロセッサは、</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そのメモリ内</a:t>
            </a: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のプログラムを実行し、センサーからのメッセージを解釈して、アクチュエータが何らかの動作を</a:t>
            </a:r>
            <a:r>
              <a:rPr lang="ja-JP" altLang="en-US"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起こす仕組みになっている</a:t>
            </a:r>
            <a:endParaRPr lang="en-US" altLang="ja-JP" sz="16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0179" name="Picture 3" descr="D:\インターテックリサーチ\１）ITRCorp\images\DRandKNX3-3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7252" y="3064821"/>
            <a:ext cx="6939818" cy="208816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258383" y="5152987"/>
            <a:ext cx="6865390" cy="1323439"/>
          </a:xfrm>
          <a:prstGeom prst="rect">
            <a:avLst/>
          </a:prstGeom>
        </p:spPr>
        <p:txBody>
          <a:bodyPr wrap="square">
            <a:spAutoFit/>
          </a:bodyPr>
          <a:lstStyle/>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デバイス：</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が温度センサーで、気温が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になると</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MSG1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デバイス</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送る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デバイス：</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MSG1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が届けばエアコンを起動</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する</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KNX</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デバイス：</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MSG1</a:t>
            </a:r>
            <a:r>
              <a:rPr lang="ja-JP" altLang="en-US" sz="1600" dirty="0" err="1">
                <a:latin typeface="メイリオ" panose="020B0604030504040204" pitchFamily="50" charset="-128"/>
                <a:ea typeface="メイリオ" panose="020B0604030504040204" pitchFamily="50" charset="-128"/>
                <a:cs typeface="メイリオ" panose="020B0604030504040204" pitchFamily="50" charset="-128"/>
              </a:rPr>
              <a:t>の宛</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先アドレスが自分向けではない</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ため無視</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910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fade">
                                      <p:cBhvr>
                                        <p:cTn id="12" dur="500"/>
                                        <p:tgtEl>
                                          <p:spTgt spid="50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2008-07-17 KNX Power Point Template">
  <a:themeElements>
    <a:clrScheme name="2007-07-01 KNX Power Point Template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2007-07-01 KNX Power Poin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07-01 KNX Power Point Template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2007-07-01 KNX Power Point Template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2007-07-01 KNX Power Point Template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2007-07-01 KNX Power Point Template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2007-07-01 KNX Power Point Template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2007-07-01 KNX Power Point Template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2007-07-01 KNX Power Point Template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2007-07-01 KNX Power Point Template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2007-07-01 KNX Power Point Template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2008-07-17 KNX Power Point Template</Template>
  <TotalTime>1510</TotalTime>
  <Words>2228</Words>
  <Application>Microsoft Office PowerPoint</Application>
  <PresentationFormat>画面に合わせる (4:3)</PresentationFormat>
  <Paragraphs>246</Paragraphs>
  <Slides>39</Slides>
  <Notes>10</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2008-07-17 KNX Power Point Template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lpstr>PowerPoint プレゼンテーション</vt:lpstr>
    </vt:vector>
  </TitlesOfParts>
  <Company>インターテックリサーチ株式会社</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KNXとデマンドレスポンス</dc:title>
  <dc:creator>新谷　隆之</dc:creator>
  <cp:keywords>KNX　デマンドレスポンス　CENELEC EN50090　</cp:keywords>
  <cp:lastModifiedBy>新谷</cp:lastModifiedBy>
  <cp:revision>137</cp:revision>
  <dcterms:created xsi:type="dcterms:W3CDTF">2012-09-10T07:59:43Z</dcterms:created>
  <dcterms:modified xsi:type="dcterms:W3CDTF">2015-02-22T14:45:38Z</dcterms:modified>
</cp:coreProperties>
</file>