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removePersonalInfoOnSave="1" saveSubsetFonts="1">
  <p:sldMasterIdLst>
    <p:sldMasterId id="2147483660" r:id="rId1"/>
  </p:sldMasterIdLst>
  <p:notesMasterIdLst>
    <p:notesMasterId r:id="rId25"/>
  </p:notesMasterIdLst>
  <p:sldIdLst>
    <p:sldId id="256" r:id="rId2"/>
    <p:sldId id="260" r:id="rId3"/>
    <p:sldId id="257" r:id="rId4"/>
    <p:sldId id="258" r:id="rId5"/>
    <p:sldId id="259" r:id="rId6"/>
    <p:sldId id="265" r:id="rId7"/>
    <p:sldId id="263" r:id="rId8"/>
    <p:sldId id="264" r:id="rId9"/>
    <p:sldId id="271" r:id="rId10"/>
    <p:sldId id="272" r:id="rId11"/>
    <p:sldId id="274" r:id="rId12"/>
    <p:sldId id="262" r:id="rId13"/>
    <p:sldId id="267" r:id="rId14"/>
    <p:sldId id="266" r:id="rId15"/>
    <p:sldId id="268" r:id="rId16"/>
    <p:sldId id="269" r:id="rId17"/>
    <p:sldId id="270" r:id="rId18"/>
    <p:sldId id="277" r:id="rId19"/>
    <p:sldId id="279" r:id="rId20"/>
    <p:sldId id="280" r:id="rId21"/>
    <p:sldId id="276" r:id="rId22"/>
    <p:sldId id="281" r:id="rId23"/>
    <p:sldId id="282" r:id="rId24"/>
  </p:sldIdLst>
  <p:sldSz cx="9144000" cy="6858000" type="screen4x3"/>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modifyVerifier cryptProviderType="rsaFull" cryptAlgorithmClass="hash" cryptAlgorithmType="typeAny" cryptAlgorithmSid="4" spinCount="100000" saltData="bkusebEZOHf9Rb4JTil8Bg==" hashData="sN0FxXlDWTs5kOZykwcMUf6ORfI="/>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366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107" autoAdjust="0"/>
    <p:restoredTop sz="97100" autoAdjust="0"/>
  </p:normalViewPr>
  <p:slideViewPr>
    <p:cSldViewPr showGuides="1">
      <p:cViewPr>
        <p:scale>
          <a:sx n="120" d="100"/>
          <a:sy n="120" d="100"/>
        </p:scale>
        <p:origin x="-1344" y="30"/>
      </p:cViewPr>
      <p:guideLst>
        <p:guide orient="horz" pos="3929"/>
        <p:guide pos="612"/>
      </p:guideLst>
    </p:cSldViewPr>
  </p:slideViewPr>
  <p:outlineViewPr>
    <p:cViewPr>
      <p:scale>
        <a:sx n="33" d="100"/>
        <a:sy n="33" d="100"/>
      </p:scale>
      <p:origin x="0" y="17352"/>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5C52BA6-8A5E-426C-8FBC-72CE4C1DB583}" type="datetimeFigureOut">
              <a:rPr kumimoji="1" lang="ja-JP" altLang="en-US" smtClean="0"/>
              <a:t>2011/10/30</a:t>
            </a:fld>
            <a:endParaRPr kumimoji="1" lang="ja-JP" altLang="en-US"/>
          </a:p>
        </p:txBody>
      </p:sp>
      <p:sp>
        <p:nvSpPr>
          <p:cNvPr id="4" name="スライド イメージ プレースホルダー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6" name="フッター プレースホルダー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FE90B9B-56C7-40D5-8EAE-6833A3144858}" type="slidenum">
              <a:rPr kumimoji="1" lang="ja-JP" altLang="en-US" smtClean="0"/>
              <a:t>‹#›</a:t>
            </a:fld>
            <a:endParaRPr kumimoji="1" lang="ja-JP" altLang="en-US"/>
          </a:p>
        </p:txBody>
      </p:sp>
    </p:spTree>
    <p:extLst>
      <p:ext uri="{BB962C8B-B14F-4D97-AF65-F5344CB8AC3E}">
        <p14:creationId xmlns:p14="http://schemas.microsoft.com/office/powerpoint/2010/main" val="1185952313"/>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BFE90B9B-56C7-40D5-8EAE-6833A3144858}" type="slidenum">
              <a:rPr kumimoji="1" lang="ja-JP" altLang="en-US" smtClean="0"/>
              <a:t>5</a:t>
            </a:fld>
            <a:endParaRPr kumimoji="1" lang="ja-JP" altLang="en-US"/>
          </a:p>
        </p:txBody>
      </p:sp>
    </p:spTree>
    <p:extLst>
      <p:ext uri="{BB962C8B-B14F-4D97-AF65-F5344CB8AC3E}">
        <p14:creationId xmlns:p14="http://schemas.microsoft.com/office/powerpoint/2010/main" val="103193730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BFE90B9B-56C7-40D5-8EAE-6833A3144858}" type="slidenum">
              <a:rPr kumimoji="1" lang="ja-JP" altLang="en-US" smtClean="0"/>
              <a:t>6</a:t>
            </a:fld>
            <a:endParaRPr kumimoji="1" lang="ja-JP" altLang="en-US"/>
          </a:p>
        </p:txBody>
      </p:sp>
    </p:spTree>
    <p:extLst>
      <p:ext uri="{BB962C8B-B14F-4D97-AF65-F5344CB8AC3E}">
        <p14:creationId xmlns:p14="http://schemas.microsoft.com/office/powerpoint/2010/main" val="103193730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BFE90B9B-56C7-40D5-8EAE-6833A3144858}" type="slidenum">
              <a:rPr kumimoji="1" lang="ja-JP" altLang="en-US" smtClean="0"/>
              <a:t>7</a:t>
            </a:fld>
            <a:endParaRPr kumimoji="1" lang="ja-JP" altLang="en-US"/>
          </a:p>
        </p:txBody>
      </p:sp>
    </p:spTree>
    <p:extLst>
      <p:ext uri="{BB962C8B-B14F-4D97-AF65-F5344CB8AC3E}">
        <p14:creationId xmlns:p14="http://schemas.microsoft.com/office/powerpoint/2010/main" val="103193730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BFE90B9B-56C7-40D5-8EAE-6833A3144858}" type="slidenum">
              <a:rPr kumimoji="1" lang="ja-JP" altLang="en-US" smtClean="0"/>
              <a:t>8</a:t>
            </a:fld>
            <a:endParaRPr kumimoji="1" lang="ja-JP" altLang="en-US"/>
          </a:p>
        </p:txBody>
      </p:sp>
    </p:spTree>
    <p:extLst>
      <p:ext uri="{BB962C8B-B14F-4D97-AF65-F5344CB8AC3E}">
        <p14:creationId xmlns:p14="http://schemas.microsoft.com/office/powerpoint/2010/main" val="103193730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BFE90B9B-56C7-40D5-8EAE-6833A3144858}" type="slidenum">
              <a:rPr kumimoji="1" lang="ja-JP" altLang="en-US" smtClean="0"/>
              <a:t>9</a:t>
            </a:fld>
            <a:endParaRPr kumimoji="1" lang="ja-JP" altLang="en-US"/>
          </a:p>
        </p:txBody>
      </p:sp>
    </p:spTree>
    <p:extLst>
      <p:ext uri="{BB962C8B-B14F-4D97-AF65-F5344CB8AC3E}">
        <p14:creationId xmlns:p14="http://schemas.microsoft.com/office/powerpoint/2010/main" val="103193730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BFE90B9B-56C7-40D5-8EAE-6833A3144858}" type="slidenum">
              <a:rPr kumimoji="1" lang="ja-JP" altLang="en-US" smtClean="0"/>
              <a:t>12</a:t>
            </a:fld>
            <a:endParaRPr kumimoji="1" lang="ja-JP" altLang="en-US"/>
          </a:p>
        </p:txBody>
      </p:sp>
    </p:spTree>
    <p:extLst>
      <p:ext uri="{BB962C8B-B14F-4D97-AF65-F5344CB8AC3E}">
        <p14:creationId xmlns:p14="http://schemas.microsoft.com/office/powerpoint/2010/main" val="103193730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lang="ja-JP" altLang="en-US" smtClean="0"/>
              <a:t>マスター タイトルの書式設定</a:t>
            </a:r>
            <a:endParaRPr lang="ja-JP" altLang="en-US"/>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ja-JP" altLang="en-US" smtClean="0"/>
              <a:t>マスター サブタイトルの書式設定</a:t>
            </a:r>
            <a:endParaRPr lang="ja-JP" altLang="en-US" dirty="0"/>
          </a:p>
        </p:txBody>
      </p:sp>
      <p:sp>
        <p:nvSpPr>
          <p:cNvPr id="4" name="日付プレースホルダー 3"/>
          <p:cNvSpPr>
            <a:spLocks noGrp="1"/>
          </p:cNvSpPr>
          <p:nvPr>
            <p:ph type="dt" sz="half" idx="10"/>
          </p:nvPr>
        </p:nvSpPr>
        <p:spPr/>
        <p:txBody>
          <a:bodyPr/>
          <a:lstStyle>
            <a:lvl1pPr>
              <a:defRPr/>
            </a:lvl1pPr>
          </a:lstStyle>
          <a:p>
            <a:endParaRPr lang="ja-JP" altLang="en-US" dirty="0"/>
          </a:p>
        </p:txBody>
      </p:sp>
      <p:sp>
        <p:nvSpPr>
          <p:cNvPr id="5" name="フッター プレースホルダー 4"/>
          <p:cNvSpPr>
            <a:spLocks noGrp="1"/>
          </p:cNvSpPr>
          <p:nvPr>
            <p:ph type="ftr" sz="quarter" idx="11"/>
          </p:nvPr>
        </p:nvSpPr>
        <p:spPr/>
        <p:txBody>
          <a:bodyPr/>
          <a:lstStyle>
            <a:lvl1pPr>
              <a:defRPr/>
            </a:lvl1pPr>
          </a:lstStyle>
          <a:p>
            <a:endParaRPr kumimoji="1" lang="ja-JP" altLang="en-US"/>
          </a:p>
        </p:txBody>
      </p:sp>
      <p:sp>
        <p:nvSpPr>
          <p:cNvPr id="6" name="スライド番号プレースホルダー 5"/>
          <p:cNvSpPr>
            <a:spLocks noGrp="1"/>
          </p:cNvSpPr>
          <p:nvPr>
            <p:ph type="sldNum" sz="quarter" idx="12"/>
          </p:nvPr>
        </p:nvSpPr>
        <p:spPr/>
        <p:txBody>
          <a:bodyPr/>
          <a:lstStyle>
            <a:lvl1pPr>
              <a:defRPr/>
            </a:lvl1pPr>
          </a:lstStyle>
          <a:p>
            <a:fld id="{EBBBA30D-1F4B-4C5B-97A9-6EDCE1DE73F1}" type="slidenum">
              <a:rPr kumimoji="1" lang="ja-JP" altLang="en-US" smtClean="0"/>
              <a:t>‹#›</a:t>
            </a:fld>
            <a:endParaRPr kumimoji="1" lang="ja-JP" altLang="en-US"/>
          </a:p>
        </p:txBody>
      </p:sp>
    </p:spTree>
    <p:extLst>
      <p:ext uri="{BB962C8B-B14F-4D97-AF65-F5344CB8AC3E}">
        <p14:creationId xmlns:p14="http://schemas.microsoft.com/office/powerpoint/2010/main" val="1961437996"/>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ja-JP" altLang="en-US"/>
          </a:p>
        </p:txBody>
      </p:sp>
      <p:sp>
        <p:nvSpPr>
          <p:cNvPr id="3" name="縦書きテキスト プレースホルダー 2"/>
          <p:cNvSpPr>
            <a:spLocks noGrp="1"/>
          </p:cNvSpPr>
          <p:nvPr>
            <p:ph type="body" orient="vert" idx="1"/>
          </p:nvPr>
        </p:nvSpPr>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日付プレースホルダー 3"/>
          <p:cNvSpPr>
            <a:spLocks noGrp="1"/>
          </p:cNvSpPr>
          <p:nvPr>
            <p:ph type="dt" sz="half" idx="10"/>
          </p:nvPr>
        </p:nvSpPr>
        <p:spPr/>
        <p:txBody>
          <a:bodyPr/>
          <a:lstStyle>
            <a:lvl1pPr>
              <a:defRPr/>
            </a:lvl1pPr>
          </a:lstStyle>
          <a:p>
            <a:r>
              <a:rPr kumimoji="1" lang="en-US" altLang="ja-JP" dirty="0" smtClean="0"/>
              <a:t>2011/7/6</a:t>
            </a:r>
            <a:endParaRPr kumimoji="1" lang="ja-JP" altLang="en-US" dirty="0"/>
          </a:p>
        </p:txBody>
      </p:sp>
      <p:sp>
        <p:nvSpPr>
          <p:cNvPr id="5" name="フッター プレースホルダー 4"/>
          <p:cNvSpPr>
            <a:spLocks noGrp="1"/>
          </p:cNvSpPr>
          <p:nvPr>
            <p:ph type="ftr" sz="quarter" idx="11"/>
          </p:nvPr>
        </p:nvSpPr>
        <p:spPr/>
        <p:txBody>
          <a:bodyPr/>
          <a:lstStyle>
            <a:lvl1pPr>
              <a:defRPr/>
            </a:lvl1pPr>
          </a:lstStyle>
          <a:p>
            <a:endParaRPr kumimoji="1" lang="ja-JP" altLang="en-US"/>
          </a:p>
        </p:txBody>
      </p:sp>
      <p:sp>
        <p:nvSpPr>
          <p:cNvPr id="6" name="スライド番号プレースホルダー 5"/>
          <p:cNvSpPr>
            <a:spLocks noGrp="1"/>
          </p:cNvSpPr>
          <p:nvPr>
            <p:ph type="sldNum" sz="quarter" idx="12"/>
          </p:nvPr>
        </p:nvSpPr>
        <p:spPr/>
        <p:txBody>
          <a:bodyPr/>
          <a:lstStyle>
            <a:lvl1pPr>
              <a:defRPr/>
            </a:lvl1pPr>
          </a:lstStyle>
          <a:p>
            <a:fld id="{EBBBA30D-1F4B-4C5B-97A9-6EDCE1DE73F1}" type="slidenum">
              <a:rPr kumimoji="1" lang="ja-JP" altLang="en-US" smtClean="0"/>
              <a:t>‹#›</a:t>
            </a:fld>
            <a:endParaRPr kumimoji="1" lang="ja-JP" altLang="en-US"/>
          </a:p>
        </p:txBody>
      </p:sp>
    </p:spTree>
    <p:extLst>
      <p:ext uri="{BB962C8B-B14F-4D97-AF65-F5344CB8AC3E}">
        <p14:creationId xmlns:p14="http://schemas.microsoft.com/office/powerpoint/2010/main" val="119412172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lang="ja-JP" altLang="en-US" smtClean="0"/>
              <a:t>マスター タイトルの書式設定</a:t>
            </a:r>
            <a:endParaRPr lang="ja-JP" altLang="en-US"/>
          </a:p>
        </p:txBody>
      </p:sp>
      <p:sp>
        <p:nvSpPr>
          <p:cNvPr id="3" name="縦書きテキスト プレースホルダー 2"/>
          <p:cNvSpPr>
            <a:spLocks noGrp="1"/>
          </p:cNvSpPr>
          <p:nvPr>
            <p:ph type="body" orient="vert" idx="1"/>
          </p:nvPr>
        </p:nvSpPr>
        <p:spPr>
          <a:xfrm>
            <a:off x="457200" y="274638"/>
            <a:ext cx="6019800" cy="5851525"/>
          </a:xfrm>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日付プレースホルダー 3"/>
          <p:cNvSpPr>
            <a:spLocks noGrp="1"/>
          </p:cNvSpPr>
          <p:nvPr>
            <p:ph type="dt" sz="half" idx="10"/>
          </p:nvPr>
        </p:nvSpPr>
        <p:spPr/>
        <p:txBody>
          <a:bodyPr/>
          <a:lstStyle>
            <a:lvl1pPr>
              <a:defRPr/>
            </a:lvl1pPr>
          </a:lstStyle>
          <a:p>
            <a:r>
              <a:rPr kumimoji="1" lang="en-US" altLang="ja-JP" dirty="0" smtClean="0"/>
              <a:t>2011/7/6</a:t>
            </a:r>
            <a:endParaRPr kumimoji="1" lang="ja-JP" altLang="en-US" dirty="0"/>
          </a:p>
        </p:txBody>
      </p:sp>
      <p:sp>
        <p:nvSpPr>
          <p:cNvPr id="5" name="フッター プレースホルダー 4"/>
          <p:cNvSpPr>
            <a:spLocks noGrp="1"/>
          </p:cNvSpPr>
          <p:nvPr>
            <p:ph type="ftr" sz="quarter" idx="11"/>
          </p:nvPr>
        </p:nvSpPr>
        <p:spPr/>
        <p:txBody>
          <a:bodyPr/>
          <a:lstStyle>
            <a:lvl1pPr>
              <a:defRPr/>
            </a:lvl1pPr>
          </a:lstStyle>
          <a:p>
            <a:endParaRPr kumimoji="1" lang="ja-JP" altLang="en-US"/>
          </a:p>
        </p:txBody>
      </p:sp>
      <p:sp>
        <p:nvSpPr>
          <p:cNvPr id="6" name="スライド番号プレースホルダー 5"/>
          <p:cNvSpPr>
            <a:spLocks noGrp="1"/>
          </p:cNvSpPr>
          <p:nvPr>
            <p:ph type="sldNum" sz="quarter" idx="12"/>
          </p:nvPr>
        </p:nvSpPr>
        <p:spPr/>
        <p:txBody>
          <a:bodyPr/>
          <a:lstStyle>
            <a:lvl1pPr>
              <a:defRPr/>
            </a:lvl1pPr>
          </a:lstStyle>
          <a:p>
            <a:fld id="{EBBBA30D-1F4B-4C5B-97A9-6EDCE1DE73F1}" type="slidenum">
              <a:rPr kumimoji="1" lang="ja-JP" altLang="en-US" smtClean="0"/>
              <a:t>‹#›</a:t>
            </a:fld>
            <a:endParaRPr kumimoji="1" lang="ja-JP" altLang="en-US"/>
          </a:p>
        </p:txBody>
      </p:sp>
    </p:spTree>
    <p:extLst>
      <p:ext uri="{BB962C8B-B14F-4D97-AF65-F5344CB8AC3E}">
        <p14:creationId xmlns:p14="http://schemas.microsoft.com/office/powerpoint/2010/main" val="208092876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ja-JP" altLang="en-US"/>
          </a:p>
        </p:txBody>
      </p:sp>
      <p:sp>
        <p:nvSpPr>
          <p:cNvPr id="3" name="コンテンツ プレースホルダー 2"/>
          <p:cNvSpPr>
            <a:spLocks noGrp="1"/>
          </p:cNvSpPr>
          <p:nvPr>
            <p:ph idx="1"/>
          </p:nvPr>
        </p:nvSpPr>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dirty="0"/>
          </a:p>
        </p:txBody>
      </p:sp>
      <p:sp>
        <p:nvSpPr>
          <p:cNvPr id="4" name="日付プレースホルダー 3"/>
          <p:cNvSpPr>
            <a:spLocks noGrp="1"/>
          </p:cNvSpPr>
          <p:nvPr>
            <p:ph type="dt" sz="half" idx="10"/>
          </p:nvPr>
        </p:nvSpPr>
        <p:spPr/>
        <p:txBody>
          <a:bodyPr/>
          <a:lstStyle>
            <a:lvl1pPr>
              <a:defRPr/>
            </a:lvl1pPr>
          </a:lstStyle>
          <a:p>
            <a:r>
              <a:rPr kumimoji="1" lang="en-US" altLang="ja-JP" dirty="0" smtClean="0"/>
              <a:t>2011/10/31</a:t>
            </a:r>
            <a:endParaRPr kumimoji="1" lang="ja-JP" altLang="en-US" dirty="0"/>
          </a:p>
        </p:txBody>
      </p:sp>
      <p:sp>
        <p:nvSpPr>
          <p:cNvPr id="5" name="フッター プレースホルダー 4"/>
          <p:cNvSpPr>
            <a:spLocks noGrp="1"/>
          </p:cNvSpPr>
          <p:nvPr>
            <p:ph type="ftr" sz="quarter" idx="11"/>
          </p:nvPr>
        </p:nvSpPr>
        <p:spPr/>
        <p:txBody>
          <a:bodyPr/>
          <a:lstStyle>
            <a:lvl1pPr>
              <a:defRPr/>
            </a:lvl1pPr>
          </a:lstStyle>
          <a:p>
            <a:endParaRPr kumimoji="1" lang="ja-JP" altLang="en-US"/>
          </a:p>
        </p:txBody>
      </p:sp>
      <p:sp>
        <p:nvSpPr>
          <p:cNvPr id="6" name="スライド番号プレースホルダー 5"/>
          <p:cNvSpPr>
            <a:spLocks noGrp="1"/>
          </p:cNvSpPr>
          <p:nvPr>
            <p:ph type="sldNum" sz="quarter" idx="12"/>
          </p:nvPr>
        </p:nvSpPr>
        <p:spPr/>
        <p:txBody>
          <a:bodyPr/>
          <a:lstStyle>
            <a:lvl1pPr>
              <a:defRPr/>
            </a:lvl1pPr>
          </a:lstStyle>
          <a:p>
            <a:fld id="{EBBBA30D-1F4B-4C5B-97A9-6EDCE1DE73F1}" type="slidenum">
              <a:rPr kumimoji="1" lang="ja-JP" altLang="en-US" smtClean="0"/>
              <a:t>‹#›</a:t>
            </a:fld>
            <a:endParaRPr kumimoji="1" lang="ja-JP" altLang="en-US"/>
          </a:p>
        </p:txBody>
      </p:sp>
    </p:spTree>
    <p:extLst>
      <p:ext uri="{BB962C8B-B14F-4D97-AF65-F5344CB8AC3E}">
        <p14:creationId xmlns:p14="http://schemas.microsoft.com/office/powerpoint/2010/main" val="2174091907"/>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lstStyle>
            <a:lvl1pPr algn="l">
              <a:defRPr sz="4000" b="1" cap="all"/>
            </a:lvl1pPr>
          </a:lstStyle>
          <a:p>
            <a:r>
              <a:rPr lang="ja-JP" altLang="en-US" smtClean="0"/>
              <a:t>マスター タイトルの書式設定</a:t>
            </a:r>
            <a:endParaRPr lang="ja-JP" altLang="en-US"/>
          </a:p>
        </p:txBody>
      </p:sp>
      <p:sp>
        <p:nvSpPr>
          <p:cNvPr id="3" name="テキスト プレースホルダー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ja-JP" altLang="en-US" smtClean="0"/>
              <a:t>マスター テキストの書式設定</a:t>
            </a:r>
          </a:p>
        </p:txBody>
      </p:sp>
      <p:sp>
        <p:nvSpPr>
          <p:cNvPr id="4" name="日付プレースホルダー 3"/>
          <p:cNvSpPr>
            <a:spLocks noGrp="1"/>
          </p:cNvSpPr>
          <p:nvPr>
            <p:ph type="dt" sz="half" idx="10"/>
          </p:nvPr>
        </p:nvSpPr>
        <p:spPr/>
        <p:txBody>
          <a:bodyPr/>
          <a:lstStyle>
            <a:lvl1pPr>
              <a:defRPr/>
            </a:lvl1pPr>
          </a:lstStyle>
          <a:p>
            <a:r>
              <a:rPr kumimoji="1" lang="en-US" altLang="ja-JP" dirty="0" smtClean="0"/>
              <a:t>2011/7/6</a:t>
            </a:r>
            <a:endParaRPr kumimoji="1" lang="ja-JP" altLang="en-US" dirty="0"/>
          </a:p>
        </p:txBody>
      </p:sp>
      <p:sp>
        <p:nvSpPr>
          <p:cNvPr id="5" name="フッター プレースホルダー 4"/>
          <p:cNvSpPr>
            <a:spLocks noGrp="1"/>
          </p:cNvSpPr>
          <p:nvPr>
            <p:ph type="ftr" sz="quarter" idx="11"/>
          </p:nvPr>
        </p:nvSpPr>
        <p:spPr/>
        <p:txBody>
          <a:bodyPr/>
          <a:lstStyle>
            <a:lvl1pPr>
              <a:defRPr/>
            </a:lvl1pPr>
          </a:lstStyle>
          <a:p>
            <a:endParaRPr kumimoji="1" lang="ja-JP" altLang="en-US"/>
          </a:p>
        </p:txBody>
      </p:sp>
      <p:sp>
        <p:nvSpPr>
          <p:cNvPr id="6" name="スライド番号プレースホルダー 5"/>
          <p:cNvSpPr>
            <a:spLocks noGrp="1"/>
          </p:cNvSpPr>
          <p:nvPr>
            <p:ph type="sldNum" sz="quarter" idx="12"/>
          </p:nvPr>
        </p:nvSpPr>
        <p:spPr/>
        <p:txBody>
          <a:bodyPr/>
          <a:lstStyle>
            <a:lvl1pPr>
              <a:defRPr/>
            </a:lvl1pPr>
          </a:lstStyle>
          <a:p>
            <a:fld id="{EBBBA30D-1F4B-4C5B-97A9-6EDCE1DE73F1}" type="slidenum">
              <a:rPr kumimoji="1" lang="ja-JP" altLang="en-US" smtClean="0"/>
              <a:t>‹#›</a:t>
            </a:fld>
            <a:endParaRPr kumimoji="1" lang="ja-JP" altLang="en-US"/>
          </a:p>
        </p:txBody>
      </p:sp>
    </p:spTree>
    <p:extLst>
      <p:ext uri="{BB962C8B-B14F-4D97-AF65-F5344CB8AC3E}">
        <p14:creationId xmlns:p14="http://schemas.microsoft.com/office/powerpoint/2010/main" val="953146891"/>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ja-JP" altLang="en-US"/>
          </a:p>
        </p:txBody>
      </p:sp>
      <p:sp>
        <p:nvSpPr>
          <p:cNvPr id="3" name="コンテンツ プレースホルダー 2"/>
          <p:cNvSpPr>
            <a:spLocks noGrp="1"/>
          </p:cNvSpPr>
          <p:nvPr>
            <p:ph sz="half" idx="1"/>
          </p:nvPr>
        </p:nvSpPr>
        <p:spPr>
          <a:xfrm>
            <a:off x="457200" y="908050"/>
            <a:ext cx="4038600" cy="52181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ー 3"/>
          <p:cNvSpPr>
            <a:spLocks noGrp="1"/>
          </p:cNvSpPr>
          <p:nvPr>
            <p:ph sz="half" idx="2"/>
          </p:nvPr>
        </p:nvSpPr>
        <p:spPr>
          <a:xfrm>
            <a:off x="4648200" y="908050"/>
            <a:ext cx="4038600" cy="52181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日付プレースホルダー 4"/>
          <p:cNvSpPr>
            <a:spLocks noGrp="1"/>
          </p:cNvSpPr>
          <p:nvPr>
            <p:ph type="dt" sz="half" idx="10"/>
          </p:nvPr>
        </p:nvSpPr>
        <p:spPr/>
        <p:txBody>
          <a:bodyPr/>
          <a:lstStyle>
            <a:lvl1pPr>
              <a:defRPr/>
            </a:lvl1pPr>
          </a:lstStyle>
          <a:p>
            <a:r>
              <a:rPr kumimoji="1" lang="en-US" altLang="ja-JP" dirty="0" smtClean="0"/>
              <a:t>2011/7/6</a:t>
            </a:r>
            <a:endParaRPr kumimoji="1" lang="ja-JP" altLang="en-US" dirty="0"/>
          </a:p>
        </p:txBody>
      </p:sp>
      <p:sp>
        <p:nvSpPr>
          <p:cNvPr id="6" name="フッター プレースホルダー 5"/>
          <p:cNvSpPr>
            <a:spLocks noGrp="1"/>
          </p:cNvSpPr>
          <p:nvPr>
            <p:ph type="ftr" sz="quarter" idx="11"/>
          </p:nvPr>
        </p:nvSpPr>
        <p:spPr/>
        <p:txBody>
          <a:bodyPr/>
          <a:lstStyle>
            <a:lvl1pPr>
              <a:defRPr/>
            </a:lvl1pPr>
          </a:lstStyle>
          <a:p>
            <a:endParaRPr kumimoji="1" lang="ja-JP" altLang="en-US"/>
          </a:p>
        </p:txBody>
      </p:sp>
      <p:sp>
        <p:nvSpPr>
          <p:cNvPr id="7" name="スライド番号プレースホルダー 6"/>
          <p:cNvSpPr>
            <a:spLocks noGrp="1"/>
          </p:cNvSpPr>
          <p:nvPr>
            <p:ph type="sldNum" sz="quarter" idx="12"/>
          </p:nvPr>
        </p:nvSpPr>
        <p:spPr/>
        <p:txBody>
          <a:bodyPr/>
          <a:lstStyle>
            <a:lvl1pPr>
              <a:defRPr/>
            </a:lvl1pPr>
          </a:lstStyle>
          <a:p>
            <a:fld id="{EBBBA30D-1F4B-4C5B-97A9-6EDCE1DE73F1}" type="slidenum">
              <a:rPr kumimoji="1" lang="ja-JP" altLang="en-US" smtClean="0"/>
              <a:t>‹#›</a:t>
            </a:fld>
            <a:endParaRPr kumimoji="1" lang="ja-JP" altLang="en-US"/>
          </a:p>
        </p:txBody>
      </p:sp>
    </p:spTree>
    <p:extLst>
      <p:ext uri="{BB962C8B-B14F-4D97-AF65-F5344CB8AC3E}">
        <p14:creationId xmlns:p14="http://schemas.microsoft.com/office/powerpoint/2010/main" val="3116828371"/>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1143000"/>
          </a:xfrm>
        </p:spPr>
        <p:txBody>
          <a:bodyPr/>
          <a:lstStyle>
            <a:lvl1pPr>
              <a:defRPr/>
            </a:lvl1pPr>
          </a:lstStyle>
          <a:p>
            <a:r>
              <a:rPr lang="ja-JP" altLang="en-US" smtClean="0"/>
              <a:t>マスター タイトルの書式設定</a:t>
            </a:r>
            <a:endParaRPr lang="ja-JP" altLang="en-US"/>
          </a:p>
        </p:txBody>
      </p:sp>
      <p:sp>
        <p:nvSpPr>
          <p:cNvPr id="3" name="テキスト プレースホルダー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4" name="コンテンツ プレースホルダー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テキスト プレースホルダー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6" name="コンテンツ プレースホルダー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7" name="日付プレースホルダー 6"/>
          <p:cNvSpPr>
            <a:spLocks noGrp="1"/>
          </p:cNvSpPr>
          <p:nvPr>
            <p:ph type="dt" sz="half" idx="10"/>
          </p:nvPr>
        </p:nvSpPr>
        <p:spPr/>
        <p:txBody>
          <a:bodyPr/>
          <a:lstStyle>
            <a:lvl1pPr>
              <a:defRPr/>
            </a:lvl1pPr>
          </a:lstStyle>
          <a:p>
            <a:r>
              <a:rPr kumimoji="1" lang="en-US" altLang="ja-JP" dirty="0" smtClean="0"/>
              <a:t>2011/7/6</a:t>
            </a:r>
            <a:endParaRPr kumimoji="1" lang="ja-JP" altLang="en-US" dirty="0"/>
          </a:p>
        </p:txBody>
      </p:sp>
      <p:sp>
        <p:nvSpPr>
          <p:cNvPr id="8" name="フッター プレースホルダー 7"/>
          <p:cNvSpPr>
            <a:spLocks noGrp="1"/>
          </p:cNvSpPr>
          <p:nvPr>
            <p:ph type="ftr" sz="quarter" idx="11"/>
          </p:nvPr>
        </p:nvSpPr>
        <p:spPr/>
        <p:txBody>
          <a:bodyPr/>
          <a:lstStyle>
            <a:lvl1pPr>
              <a:defRPr/>
            </a:lvl1pPr>
          </a:lstStyle>
          <a:p>
            <a:endParaRPr kumimoji="1" lang="ja-JP" altLang="en-US"/>
          </a:p>
        </p:txBody>
      </p:sp>
      <p:sp>
        <p:nvSpPr>
          <p:cNvPr id="9" name="スライド番号プレースホルダー 8"/>
          <p:cNvSpPr>
            <a:spLocks noGrp="1"/>
          </p:cNvSpPr>
          <p:nvPr>
            <p:ph type="sldNum" sz="quarter" idx="12"/>
          </p:nvPr>
        </p:nvSpPr>
        <p:spPr/>
        <p:txBody>
          <a:bodyPr/>
          <a:lstStyle>
            <a:lvl1pPr>
              <a:defRPr/>
            </a:lvl1pPr>
          </a:lstStyle>
          <a:p>
            <a:fld id="{EBBBA30D-1F4B-4C5B-97A9-6EDCE1DE73F1}" type="slidenum">
              <a:rPr kumimoji="1" lang="ja-JP" altLang="en-US" smtClean="0"/>
              <a:t>‹#›</a:t>
            </a:fld>
            <a:endParaRPr kumimoji="1" lang="ja-JP" altLang="en-US"/>
          </a:p>
        </p:txBody>
      </p:sp>
    </p:spTree>
    <p:extLst>
      <p:ext uri="{BB962C8B-B14F-4D97-AF65-F5344CB8AC3E}">
        <p14:creationId xmlns:p14="http://schemas.microsoft.com/office/powerpoint/2010/main" val="1872694702"/>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ja-JP" altLang="en-US"/>
          </a:p>
        </p:txBody>
      </p:sp>
      <p:sp>
        <p:nvSpPr>
          <p:cNvPr id="3" name="日付プレースホルダー 2"/>
          <p:cNvSpPr>
            <a:spLocks noGrp="1"/>
          </p:cNvSpPr>
          <p:nvPr>
            <p:ph type="dt" sz="half" idx="10"/>
          </p:nvPr>
        </p:nvSpPr>
        <p:spPr/>
        <p:txBody>
          <a:bodyPr/>
          <a:lstStyle>
            <a:lvl1pPr>
              <a:defRPr/>
            </a:lvl1pPr>
          </a:lstStyle>
          <a:p>
            <a:r>
              <a:rPr kumimoji="1" lang="en-US" altLang="ja-JP" dirty="0" smtClean="0"/>
              <a:t>2011/7/6</a:t>
            </a:r>
            <a:endParaRPr kumimoji="1" lang="ja-JP" altLang="en-US" dirty="0"/>
          </a:p>
        </p:txBody>
      </p:sp>
      <p:sp>
        <p:nvSpPr>
          <p:cNvPr id="4" name="フッター プレースホルダー 3"/>
          <p:cNvSpPr>
            <a:spLocks noGrp="1"/>
          </p:cNvSpPr>
          <p:nvPr>
            <p:ph type="ftr" sz="quarter" idx="11"/>
          </p:nvPr>
        </p:nvSpPr>
        <p:spPr/>
        <p:txBody>
          <a:bodyPr/>
          <a:lstStyle>
            <a:lvl1pPr>
              <a:defRPr/>
            </a:lvl1pPr>
          </a:lstStyle>
          <a:p>
            <a:endParaRPr kumimoji="1" lang="ja-JP" altLang="en-US"/>
          </a:p>
        </p:txBody>
      </p:sp>
      <p:sp>
        <p:nvSpPr>
          <p:cNvPr id="5" name="スライド番号プレースホルダー 4"/>
          <p:cNvSpPr>
            <a:spLocks noGrp="1"/>
          </p:cNvSpPr>
          <p:nvPr>
            <p:ph type="sldNum" sz="quarter" idx="12"/>
          </p:nvPr>
        </p:nvSpPr>
        <p:spPr/>
        <p:txBody>
          <a:bodyPr/>
          <a:lstStyle>
            <a:lvl1pPr>
              <a:defRPr/>
            </a:lvl1pPr>
          </a:lstStyle>
          <a:p>
            <a:fld id="{EBBBA30D-1F4B-4C5B-97A9-6EDCE1DE73F1}" type="slidenum">
              <a:rPr kumimoji="1" lang="ja-JP" altLang="en-US" smtClean="0"/>
              <a:t>‹#›</a:t>
            </a:fld>
            <a:endParaRPr kumimoji="1" lang="ja-JP" altLang="en-US"/>
          </a:p>
        </p:txBody>
      </p:sp>
    </p:spTree>
    <p:extLst>
      <p:ext uri="{BB962C8B-B14F-4D97-AF65-F5344CB8AC3E}">
        <p14:creationId xmlns:p14="http://schemas.microsoft.com/office/powerpoint/2010/main" val="831215896"/>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lvl1pPr>
              <a:defRPr/>
            </a:lvl1pPr>
          </a:lstStyle>
          <a:p>
            <a:r>
              <a:rPr kumimoji="1" lang="en-US" altLang="ja-JP" dirty="0" smtClean="0"/>
              <a:t>2011/7/6</a:t>
            </a:r>
            <a:endParaRPr kumimoji="1" lang="ja-JP" altLang="en-US" dirty="0"/>
          </a:p>
        </p:txBody>
      </p:sp>
      <p:sp>
        <p:nvSpPr>
          <p:cNvPr id="3" name="フッター プレースホルダー 2"/>
          <p:cNvSpPr>
            <a:spLocks noGrp="1"/>
          </p:cNvSpPr>
          <p:nvPr>
            <p:ph type="ftr" sz="quarter" idx="11"/>
          </p:nvPr>
        </p:nvSpPr>
        <p:spPr/>
        <p:txBody>
          <a:bodyPr/>
          <a:lstStyle>
            <a:lvl1pPr>
              <a:defRPr/>
            </a:lvl1pPr>
          </a:lstStyle>
          <a:p>
            <a:endParaRPr kumimoji="1" lang="ja-JP" altLang="en-US"/>
          </a:p>
        </p:txBody>
      </p:sp>
      <p:sp>
        <p:nvSpPr>
          <p:cNvPr id="4" name="スライド番号プレースホルダー 3"/>
          <p:cNvSpPr>
            <a:spLocks noGrp="1"/>
          </p:cNvSpPr>
          <p:nvPr>
            <p:ph type="sldNum" sz="quarter" idx="12"/>
          </p:nvPr>
        </p:nvSpPr>
        <p:spPr/>
        <p:txBody>
          <a:bodyPr/>
          <a:lstStyle>
            <a:lvl1pPr>
              <a:defRPr/>
            </a:lvl1pPr>
          </a:lstStyle>
          <a:p>
            <a:fld id="{EBBBA30D-1F4B-4C5B-97A9-6EDCE1DE73F1}" type="slidenum">
              <a:rPr kumimoji="1" lang="ja-JP" altLang="en-US" smtClean="0"/>
              <a:t>‹#›</a:t>
            </a:fld>
            <a:endParaRPr kumimoji="1" lang="ja-JP" altLang="en-US"/>
          </a:p>
        </p:txBody>
      </p:sp>
    </p:spTree>
    <p:extLst>
      <p:ext uri="{BB962C8B-B14F-4D97-AF65-F5344CB8AC3E}">
        <p14:creationId xmlns:p14="http://schemas.microsoft.com/office/powerpoint/2010/main" val="190971202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lang="ja-JP" altLang="en-US" smtClean="0"/>
              <a:t>マスター タイトルの書式設定</a:t>
            </a:r>
            <a:endParaRPr lang="ja-JP" altLang="en-US"/>
          </a:p>
        </p:txBody>
      </p:sp>
      <p:sp>
        <p:nvSpPr>
          <p:cNvPr id="3" name="コンテンツ プレースホルダー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テキスト プレースホルダー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マスター テキストの書式設定</a:t>
            </a:r>
          </a:p>
        </p:txBody>
      </p:sp>
      <p:sp>
        <p:nvSpPr>
          <p:cNvPr id="5" name="日付プレースホルダー 4"/>
          <p:cNvSpPr>
            <a:spLocks noGrp="1"/>
          </p:cNvSpPr>
          <p:nvPr>
            <p:ph type="dt" sz="half" idx="10"/>
          </p:nvPr>
        </p:nvSpPr>
        <p:spPr/>
        <p:txBody>
          <a:bodyPr/>
          <a:lstStyle>
            <a:lvl1pPr>
              <a:defRPr/>
            </a:lvl1pPr>
          </a:lstStyle>
          <a:p>
            <a:r>
              <a:rPr kumimoji="1" lang="en-US" altLang="ja-JP" dirty="0" smtClean="0"/>
              <a:t>2011/7/6</a:t>
            </a:r>
            <a:endParaRPr kumimoji="1" lang="ja-JP" altLang="en-US" dirty="0"/>
          </a:p>
        </p:txBody>
      </p:sp>
      <p:sp>
        <p:nvSpPr>
          <p:cNvPr id="6" name="フッター プレースホルダー 5"/>
          <p:cNvSpPr>
            <a:spLocks noGrp="1"/>
          </p:cNvSpPr>
          <p:nvPr>
            <p:ph type="ftr" sz="quarter" idx="11"/>
          </p:nvPr>
        </p:nvSpPr>
        <p:spPr/>
        <p:txBody>
          <a:bodyPr/>
          <a:lstStyle>
            <a:lvl1pPr>
              <a:defRPr/>
            </a:lvl1pPr>
          </a:lstStyle>
          <a:p>
            <a:endParaRPr kumimoji="1" lang="ja-JP" altLang="en-US"/>
          </a:p>
        </p:txBody>
      </p:sp>
      <p:sp>
        <p:nvSpPr>
          <p:cNvPr id="7" name="スライド番号プレースホルダー 6"/>
          <p:cNvSpPr>
            <a:spLocks noGrp="1"/>
          </p:cNvSpPr>
          <p:nvPr>
            <p:ph type="sldNum" sz="quarter" idx="12"/>
          </p:nvPr>
        </p:nvSpPr>
        <p:spPr/>
        <p:txBody>
          <a:bodyPr/>
          <a:lstStyle>
            <a:lvl1pPr>
              <a:defRPr/>
            </a:lvl1pPr>
          </a:lstStyle>
          <a:p>
            <a:fld id="{EBBBA30D-1F4B-4C5B-97A9-6EDCE1DE73F1}" type="slidenum">
              <a:rPr kumimoji="1" lang="ja-JP" altLang="en-US" smtClean="0"/>
              <a:t>‹#›</a:t>
            </a:fld>
            <a:endParaRPr kumimoji="1" lang="ja-JP" altLang="en-US"/>
          </a:p>
        </p:txBody>
      </p:sp>
    </p:spTree>
    <p:extLst>
      <p:ext uri="{BB962C8B-B14F-4D97-AF65-F5344CB8AC3E}">
        <p14:creationId xmlns:p14="http://schemas.microsoft.com/office/powerpoint/2010/main" val="248627351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lang="ja-JP" altLang="en-US" smtClean="0"/>
              <a:t>マスター タイトルの書式設定</a:t>
            </a:r>
            <a:endParaRPr lang="ja-JP" altLang="en-US"/>
          </a:p>
        </p:txBody>
      </p:sp>
      <p:sp>
        <p:nvSpPr>
          <p:cNvPr id="3" name="図プレースホルダー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smtClean="0"/>
              <a:t>アイコンをクリックして図を追加</a:t>
            </a:r>
            <a:endParaRPr lang="ja-JP" altLang="en-US"/>
          </a:p>
        </p:txBody>
      </p:sp>
      <p:sp>
        <p:nvSpPr>
          <p:cNvPr id="4" name="テキスト プレースホルダー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マスター テキストの書式設定</a:t>
            </a:r>
          </a:p>
        </p:txBody>
      </p:sp>
      <p:sp>
        <p:nvSpPr>
          <p:cNvPr id="5" name="日付プレースホルダー 4"/>
          <p:cNvSpPr>
            <a:spLocks noGrp="1"/>
          </p:cNvSpPr>
          <p:nvPr>
            <p:ph type="dt" sz="half" idx="10"/>
          </p:nvPr>
        </p:nvSpPr>
        <p:spPr/>
        <p:txBody>
          <a:bodyPr/>
          <a:lstStyle>
            <a:lvl1pPr>
              <a:defRPr/>
            </a:lvl1pPr>
          </a:lstStyle>
          <a:p>
            <a:r>
              <a:rPr kumimoji="1" lang="en-US" altLang="ja-JP" dirty="0" smtClean="0"/>
              <a:t>2011/7/6</a:t>
            </a:r>
            <a:endParaRPr kumimoji="1" lang="ja-JP" altLang="en-US" dirty="0"/>
          </a:p>
        </p:txBody>
      </p:sp>
      <p:sp>
        <p:nvSpPr>
          <p:cNvPr id="6" name="フッター プレースホルダー 5"/>
          <p:cNvSpPr>
            <a:spLocks noGrp="1"/>
          </p:cNvSpPr>
          <p:nvPr>
            <p:ph type="ftr" sz="quarter" idx="11"/>
          </p:nvPr>
        </p:nvSpPr>
        <p:spPr/>
        <p:txBody>
          <a:bodyPr/>
          <a:lstStyle>
            <a:lvl1pPr>
              <a:defRPr/>
            </a:lvl1pPr>
          </a:lstStyle>
          <a:p>
            <a:endParaRPr kumimoji="1" lang="ja-JP" altLang="en-US"/>
          </a:p>
        </p:txBody>
      </p:sp>
      <p:sp>
        <p:nvSpPr>
          <p:cNvPr id="7" name="スライド番号プレースホルダー 6"/>
          <p:cNvSpPr>
            <a:spLocks noGrp="1"/>
          </p:cNvSpPr>
          <p:nvPr>
            <p:ph type="sldNum" sz="quarter" idx="12"/>
          </p:nvPr>
        </p:nvSpPr>
        <p:spPr/>
        <p:txBody>
          <a:bodyPr/>
          <a:lstStyle>
            <a:lvl1pPr>
              <a:defRPr/>
            </a:lvl1pPr>
          </a:lstStyle>
          <a:p>
            <a:fld id="{EBBBA30D-1F4B-4C5B-97A9-6EDCE1DE73F1}" type="slidenum">
              <a:rPr kumimoji="1" lang="ja-JP" altLang="en-US" smtClean="0"/>
              <a:t>‹#›</a:t>
            </a:fld>
            <a:endParaRPr kumimoji="1" lang="ja-JP" altLang="en-US"/>
          </a:p>
        </p:txBody>
      </p:sp>
    </p:spTree>
    <p:extLst>
      <p:ext uri="{BB962C8B-B14F-4D97-AF65-F5344CB8AC3E}">
        <p14:creationId xmlns:p14="http://schemas.microsoft.com/office/powerpoint/2010/main" val="360951874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bwMode="auto">
          <a:xfrm>
            <a:off x="457200" y="274638"/>
            <a:ext cx="8229600" cy="4905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ja-JP" altLang="en-US" smtClean="0"/>
              <a:t>マスタ タイトルの書式設定</a:t>
            </a:r>
          </a:p>
        </p:txBody>
      </p:sp>
      <p:sp>
        <p:nvSpPr>
          <p:cNvPr id="4099" name="Rectangle 3"/>
          <p:cNvSpPr>
            <a:spLocks noGrp="1" noChangeArrowheads="1"/>
          </p:cNvSpPr>
          <p:nvPr>
            <p:ph type="body" idx="1"/>
          </p:nvPr>
        </p:nvSpPr>
        <p:spPr bwMode="auto">
          <a:xfrm>
            <a:off x="457200" y="908050"/>
            <a:ext cx="8229600" cy="5218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p>
        </p:txBody>
      </p:sp>
      <p:sp>
        <p:nvSpPr>
          <p:cNvPr id="4100"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r>
              <a:rPr lang="en-US" altLang="ja-JP" dirty="0" smtClean="0"/>
              <a:t>2011/7/6</a:t>
            </a:r>
            <a:endParaRPr lang="ja-JP" altLang="en-US" dirty="0"/>
          </a:p>
        </p:txBody>
      </p:sp>
      <p:sp>
        <p:nvSpPr>
          <p:cNvPr id="4101"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endParaRPr kumimoji="1" lang="ja-JP" altLang="en-US"/>
          </a:p>
        </p:txBody>
      </p:sp>
      <p:sp>
        <p:nvSpPr>
          <p:cNvPr id="4102"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fld id="{EBBBA30D-1F4B-4C5B-97A9-6EDCE1DE73F1}" type="slidenum">
              <a:rPr kumimoji="1" lang="ja-JP" altLang="en-US" smtClean="0"/>
              <a:t>‹#›</a:t>
            </a:fld>
            <a:endParaRPr kumimoji="1" lang="ja-JP" altLang="en-US"/>
          </a:p>
        </p:txBody>
      </p:sp>
      <p:pic>
        <p:nvPicPr>
          <p:cNvPr id="4103" name="Picture 7" descr="LogoSmall504370"/>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6516688" y="282575"/>
            <a:ext cx="2122487" cy="381000"/>
          </a:xfrm>
          <a:prstGeom prst="rect">
            <a:avLst/>
          </a:prstGeom>
          <a:noFill/>
          <a:extLst>
            <a:ext uri="{909E8E84-426E-40DD-AFC4-6F175D3DCCD1}">
              <a14:hiddenFill xmlns:a14="http://schemas.microsoft.com/office/drawing/2010/main">
                <a:solidFill>
                  <a:srgbClr val="FFFFFF"/>
                </a:solidFill>
              </a14:hiddenFill>
            </a:ext>
          </a:extLst>
        </p:spPr>
      </p:pic>
      <p:pic>
        <p:nvPicPr>
          <p:cNvPr id="4104" name="Picture 8"/>
          <p:cNvPicPr>
            <a:picLocks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420688" y="666750"/>
            <a:ext cx="8277225" cy="365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iming>
    <p:tnLst>
      <p:par>
        <p:cTn id="1" dur="indefinite" restart="never" nodeType="tmRoot"/>
      </p:par>
    </p:tnLst>
  </p:timing>
  <p:hf hdr="0" ftr="0"/>
  <p:txStyles>
    <p:titleStyle>
      <a:lvl1pPr algn="l" rtl="0" eaLnBrk="1" fontAlgn="base" hangingPunct="1">
        <a:spcBef>
          <a:spcPct val="0"/>
        </a:spcBef>
        <a:spcAft>
          <a:spcPct val="0"/>
        </a:spcAft>
        <a:defRPr kumimoji="1" sz="2400">
          <a:solidFill>
            <a:schemeClr val="tx2"/>
          </a:solidFill>
          <a:latin typeface="+mj-lt"/>
          <a:ea typeface="+mj-ea"/>
          <a:cs typeface="+mj-cs"/>
        </a:defRPr>
      </a:lvl1pPr>
      <a:lvl2pPr algn="l" rtl="0" eaLnBrk="1" fontAlgn="base" hangingPunct="1">
        <a:spcBef>
          <a:spcPct val="0"/>
        </a:spcBef>
        <a:spcAft>
          <a:spcPct val="0"/>
        </a:spcAft>
        <a:defRPr kumimoji="1" sz="2400">
          <a:solidFill>
            <a:schemeClr val="tx2"/>
          </a:solidFill>
          <a:latin typeface="Arial" charset="0"/>
          <a:ea typeface="ＭＳ Ｐゴシック" charset="-128"/>
        </a:defRPr>
      </a:lvl2pPr>
      <a:lvl3pPr algn="l" rtl="0" eaLnBrk="1" fontAlgn="base" hangingPunct="1">
        <a:spcBef>
          <a:spcPct val="0"/>
        </a:spcBef>
        <a:spcAft>
          <a:spcPct val="0"/>
        </a:spcAft>
        <a:defRPr kumimoji="1" sz="2400">
          <a:solidFill>
            <a:schemeClr val="tx2"/>
          </a:solidFill>
          <a:latin typeface="Arial" charset="0"/>
          <a:ea typeface="ＭＳ Ｐゴシック" charset="-128"/>
        </a:defRPr>
      </a:lvl3pPr>
      <a:lvl4pPr algn="l" rtl="0" eaLnBrk="1" fontAlgn="base" hangingPunct="1">
        <a:spcBef>
          <a:spcPct val="0"/>
        </a:spcBef>
        <a:spcAft>
          <a:spcPct val="0"/>
        </a:spcAft>
        <a:defRPr kumimoji="1" sz="2400">
          <a:solidFill>
            <a:schemeClr val="tx2"/>
          </a:solidFill>
          <a:latin typeface="Arial" charset="0"/>
          <a:ea typeface="ＭＳ Ｐゴシック" charset="-128"/>
        </a:defRPr>
      </a:lvl4pPr>
      <a:lvl5pPr algn="l" rtl="0" eaLnBrk="1" fontAlgn="base" hangingPunct="1">
        <a:spcBef>
          <a:spcPct val="0"/>
        </a:spcBef>
        <a:spcAft>
          <a:spcPct val="0"/>
        </a:spcAft>
        <a:defRPr kumimoji="1" sz="2400">
          <a:solidFill>
            <a:schemeClr val="tx2"/>
          </a:solidFill>
          <a:latin typeface="Arial" charset="0"/>
          <a:ea typeface="ＭＳ Ｐゴシック" charset="-128"/>
        </a:defRPr>
      </a:lvl5pPr>
      <a:lvl6pPr marL="457200" algn="l" rtl="0" eaLnBrk="1" fontAlgn="base" hangingPunct="1">
        <a:spcBef>
          <a:spcPct val="0"/>
        </a:spcBef>
        <a:spcAft>
          <a:spcPct val="0"/>
        </a:spcAft>
        <a:defRPr kumimoji="1" sz="2400">
          <a:solidFill>
            <a:schemeClr val="tx2"/>
          </a:solidFill>
          <a:latin typeface="Arial" charset="0"/>
          <a:ea typeface="ＭＳ Ｐゴシック" charset="-128"/>
        </a:defRPr>
      </a:lvl6pPr>
      <a:lvl7pPr marL="914400" algn="l" rtl="0" eaLnBrk="1" fontAlgn="base" hangingPunct="1">
        <a:spcBef>
          <a:spcPct val="0"/>
        </a:spcBef>
        <a:spcAft>
          <a:spcPct val="0"/>
        </a:spcAft>
        <a:defRPr kumimoji="1" sz="2400">
          <a:solidFill>
            <a:schemeClr val="tx2"/>
          </a:solidFill>
          <a:latin typeface="Arial" charset="0"/>
          <a:ea typeface="ＭＳ Ｐゴシック" charset="-128"/>
        </a:defRPr>
      </a:lvl7pPr>
      <a:lvl8pPr marL="1371600" algn="l" rtl="0" eaLnBrk="1" fontAlgn="base" hangingPunct="1">
        <a:spcBef>
          <a:spcPct val="0"/>
        </a:spcBef>
        <a:spcAft>
          <a:spcPct val="0"/>
        </a:spcAft>
        <a:defRPr kumimoji="1" sz="2400">
          <a:solidFill>
            <a:schemeClr val="tx2"/>
          </a:solidFill>
          <a:latin typeface="Arial" charset="0"/>
          <a:ea typeface="ＭＳ Ｐゴシック" charset="-128"/>
        </a:defRPr>
      </a:lvl8pPr>
      <a:lvl9pPr marL="1828800" algn="l" rtl="0" eaLnBrk="1" fontAlgn="base" hangingPunct="1">
        <a:spcBef>
          <a:spcPct val="0"/>
        </a:spcBef>
        <a:spcAft>
          <a:spcPct val="0"/>
        </a:spcAft>
        <a:defRPr kumimoji="1" sz="2400">
          <a:solidFill>
            <a:schemeClr val="tx2"/>
          </a:solidFill>
          <a:latin typeface="Arial" charset="0"/>
          <a:ea typeface="ＭＳ Ｐゴシック" charset="-128"/>
        </a:defRPr>
      </a:lvl9pPr>
    </p:titleStyle>
    <p:bodyStyle>
      <a:lvl1pPr marL="419100" indent="-419100" algn="l" rtl="0" eaLnBrk="1" fontAlgn="base" hangingPunct="1">
        <a:spcBef>
          <a:spcPct val="20000"/>
        </a:spcBef>
        <a:spcAft>
          <a:spcPct val="0"/>
        </a:spcAft>
        <a:buBlip>
          <a:blip r:embed="rId15"/>
        </a:buBlip>
        <a:defRPr kumimoji="1" sz="2200">
          <a:solidFill>
            <a:schemeClr val="tx1"/>
          </a:solidFill>
          <a:latin typeface="+mn-lt"/>
          <a:ea typeface="+mn-ea"/>
          <a:cs typeface="+mn-cs"/>
        </a:defRPr>
      </a:lvl1pPr>
      <a:lvl2pPr marL="838200" indent="-381000" algn="l" rtl="0" eaLnBrk="1" fontAlgn="base" hangingPunct="1">
        <a:spcBef>
          <a:spcPct val="20000"/>
        </a:spcBef>
        <a:spcAft>
          <a:spcPct val="0"/>
        </a:spcAft>
        <a:buBlip>
          <a:blip r:embed="rId16"/>
        </a:buBlip>
        <a:defRPr kumimoji="1" sz="2000">
          <a:solidFill>
            <a:schemeClr val="tx1"/>
          </a:solidFill>
          <a:latin typeface="+mn-lt"/>
          <a:ea typeface="+mn-ea"/>
        </a:defRPr>
      </a:lvl2pPr>
      <a:lvl3pPr marL="1371600" indent="-457200" algn="l" rtl="0" eaLnBrk="1" fontAlgn="base" hangingPunct="1">
        <a:spcBef>
          <a:spcPct val="20000"/>
        </a:spcBef>
        <a:spcAft>
          <a:spcPct val="0"/>
        </a:spcAft>
        <a:buClr>
          <a:srgbClr val="006600"/>
        </a:buClr>
        <a:buAutoNum type="alphaUcParenR"/>
        <a:defRPr kumimoji="1">
          <a:solidFill>
            <a:schemeClr val="tx1"/>
          </a:solidFill>
          <a:latin typeface="+mn-lt"/>
          <a:ea typeface="+mn-ea"/>
        </a:defRPr>
      </a:lvl3pPr>
      <a:lvl4pPr marL="1752600" indent="-381000" algn="l" rtl="0" eaLnBrk="1" fontAlgn="base" hangingPunct="1">
        <a:spcBef>
          <a:spcPct val="20000"/>
        </a:spcBef>
        <a:spcAft>
          <a:spcPct val="0"/>
        </a:spcAft>
        <a:buClr>
          <a:srgbClr val="006600"/>
        </a:buClr>
        <a:buFont typeface="Wingdings" pitchFamily="2" charset="2"/>
        <a:buChar char="l"/>
        <a:defRPr kumimoji="1" sz="1600">
          <a:solidFill>
            <a:schemeClr val="tx1"/>
          </a:solidFill>
          <a:latin typeface="+mn-lt"/>
          <a:ea typeface="+mn-ea"/>
        </a:defRPr>
      </a:lvl4pPr>
      <a:lvl5pPr marL="2209800" indent="-381000" algn="l" rtl="0" eaLnBrk="1" fontAlgn="base" hangingPunct="1">
        <a:spcBef>
          <a:spcPct val="20000"/>
        </a:spcBef>
        <a:spcAft>
          <a:spcPct val="0"/>
        </a:spcAft>
        <a:buClr>
          <a:srgbClr val="006600"/>
        </a:buClr>
        <a:buAutoNum type="circleNumDbPlain"/>
        <a:defRPr kumimoji="1" sz="1400">
          <a:solidFill>
            <a:schemeClr val="tx1"/>
          </a:solidFill>
          <a:latin typeface="+mn-lt"/>
          <a:ea typeface="+mn-ea"/>
        </a:defRPr>
      </a:lvl5pPr>
      <a:lvl6pPr marL="2667000" indent="-381000" algn="l" rtl="0" eaLnBrk="1" fontAlgn="base" hangingPunct="1">
        <a:spcBef>
          <a:spcPct val="20000"/>
        </a:spcBef>
        <a:spcAft>
          <a:spcPct val="0"/>
        </a:spcAft>
        <a:buClr>
          <a:srgbClr val="006600"/>
        </a:buClr>
        <a:buAutoNum type="circleNumDbPlain"/>
        <a:defRPr kumimoji="1" sz="1400">
          <a:solidFill>
            <a:schemeClr val="tx1"/>
          </a:solidFill>
          <a:latin typeface="+mn-lt"/>
          <a:ea typeface="+mn-ea"/>
        </a:defRPr>
      </a:lvl6pPr>
      <a:lvl7pPr marL="3124200" indent="-381000" algn="l" rtl="0" eaLnBrk="1" fontAlgn="base" hangingPunct="1">
        <a:spcBef>
          <a:spcPct val="20000"/>
        </a:spcBef>
        <a:spcAft>
          <a:spcPct val="0"/>
        </a:spcAft>
        <a:buClr>
          <a:srgbClr val="006600"/>
        </a:buClr>
        <a:buAutoNum type="circleNumDbPlain"/>
        <a:defRPr kumimoji="1" sz="1400">
          <a:solidFill>
            <a:schemeClr val="tx1"/>
          </a:solidFill>
          <a:latin typeface="+mn-lt"/>
          <a:ea typeface="+mn-ea"/>
        </a:defRPr>
      </a:lvl7pPr>
      <a:lvl8pPr marL="3581400" indent="-381000" algn="l" rtl="0" eaLnBrk="1" fontAlgn="base" hangingPunct="1">
        <a:spcBef>
          <a:spcPct val="20000"/>
        </a:spcBef>
        <a:spcAft>
          <a:spcPct val="0"/>
        </a:spcAft>
        <a:buClr>
          <a:srgbClr val="006600"/>
        </a:buClr>
        <a:buAutoNum type="circleNumDbPlain"/>
        <a:defRPr kumimoji="1" sz="1400">
          <a:solidFill>
            <a:schemeClr val="tx1"/>
          </a:solidFill>
          <a:latin typeface="+mn-lt"/>
          <a:ea typeface="+mn-ea"/>
        </a:defRPr>
      </a:lvl8pPr>
      <a:lvl9pPr marL="4038600" indent="-381000" algn="l" rtl="0" eaLnBrk="1" fontAlgn="base" hangingPunct="1">
        <a:spcBef>
          <a:spcPct val="20000"/>
        </a:spcBef>
        <a:spcAft>
          <a:spcPct val="0"/>
        </a:spcAft>
        <a:buClr>
          <a:srgbClr val="006600"/>
        </a:buClr>
        <a:buAutoNum type="circleNumDbPlain"/>
        <a:defRPr kumimoji="1" sz="1400">
          <a:solidFill>
            <a:schemeClr val="tx1"/>
          </a:solidFill>
          <a:latin typeface="+mn-lt"/>
          <a:ea typeface="+mn-ea"/>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criepi.denken.or.jp/result/event/forum/2010/pdf/kato.pdf" TargetMode="External"/><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slide" Target="slide20.xml"/><Relationship Id="rId2" Type="http://schemas.openxmlformats.org/officeDocument/2006/relationships/slide" Target="slide18.xml"/><Relationship Id="rId1" Type="http://schemas.openxmlformats.org/officeDocument/2006/relationships/slideLayout" Target="../slideLayouts/slideLayout2.xml"/><Relationship Id="rId4" Type="http://schemas.openxmlformats.org/officeDocument/2006/relationships/slide" Target="slide2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slide" Target="slide7.xml"/><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slide" Target="slide7.xml"/><Relationship Id="rId2" Type="http://schemas.openxmlformats.org/officeDocument/2006/relationships/image" Target="../media/image10.wm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2.gif"/><Relationship Id="rId2" Type="http://schemas.openxmlformats.org/officeDocument/2006/relationships/image" Target="../media/image11.gif"/><Relationship Id="rId1" Type="http://schemas.openxmlformats.org/officeDocument/2006/relationships/slideLayout" Target="../slideLayouts/slideLayout2.xml"/><Relationship Id="rId4" Type="http://schemas.openxmlformats.org/officeDocument/2006/relationships/slide" Target="slide7.xml"/></Relationships>
</file>

<file path=ppt/slides/_rels/slide16.xml.rels><?xml version="1.0" encoding="UTF-8" standalone="yes"?>
<Relationships xmlns="http://schemas.openxmlformats.org/package/2006/relationships"><Relationship Id="rId3" Type="http://schemas.openxmlformats.org/officeDocument/2006/relationships/image" Target="../media/image14.gif"/><Relationship Id="rId2" Type="http://schemas.openxmlformats.org/officeDocument/2006/relationships/image" Target="../media/image13.gif"/><Relationship Id="rId1" Type="http://schemas.openxmlformats.org/officeDocument/2006/relationships/slideLayout" Target="../slideLayouts/slideLayout2.xml"/><Relationship Id="rId6" Type="http://schemas.openxmlformats.org/officeDocument/2006/relationships/slide" Target="slide7.xml"/><Relationship Id="rId5" Type="http://schemas.openxmlformats.org/officeDocument/2006/relationships/hyperlink" Target="http://www.iae.or.jp/publish/kihou/29-2/03.html" TargetMode="External"/><Relationship Id="rId4" Type="http://schemas.openxmlformats.org/officeDocument/2006/relationships/hyperlink" Target="http://www.hitachihyoron.com/2007/03/03a02.html" TargetMode="External"/></Relationships>
</file>

<file path=ppt/slides/_rels/slide17.xml.rels><?xml version="1.0" encoding="UTF-8" standalone="yes"?>
<Relationships xmlns="http://schemas.openxmlformats.org/package/2006/relationships"><Relationship Id="rId3" Type="http://schemas.openxmlformats.org/officeDocument/2006/relationships/hyperlink" Target="http://www.iae.or.jp/publish/pdf/1997-1.pdf" TargetMode="External"/><Relationship Id="rId2" Type="http://schemas.openxmlformats.org/officeDocument/2006/relationships/image" Target="../media/image15.png"/><Relationship Id="rId1" Type="http://schemas.openxmlformats.org/officeDocument/2006/relationships/slideLayout" Target="../slideLayouts/slideLayout2.xml"/><Relationship Id="rId5" Type="http://schemas.openxmlformats.org/officeDocument/2006/relationships/slide" Target="slide8.xml"/><Relationship Id="rId4" Type="http://schemas.openxmlformats.org/officeDocument/2006/relationships/hyperlink" Target="http://www.iae.or.jp/publish/kihou/29-2/03.html" TargetMode="External"/></Relationships>
</file>

<file path=ppt/slides/_rels/slide1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hyperlink" Target="http://www.meti.go.jp/committee/summary/0004668/006_05_00.pdf" TargetMode="Externa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slide" Target="slide11.xml"/><Relationship Id="rId2" Type="http://schemas.openxmlformats.org/officeDocument/2006/relationships/hyperlink" Target="http://www.meti.go.jp/committee/summary/0004668/006_06_00.pdf" TargetMode="External"/><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http://www.meti.go.jp/committee/summary/0004668/006_05_00.pdf" TargetMode="External"/><Relationship Id="rId2" Type="http://schemas.openxmlformats.org/officeDocument/2006/relationships/image" Target="../media/image18.png"/><Relationship Id="rId1" Type="http://schemas.openxmlformats.org/officeDocument/2006/relationships/slideLayout" Target="../slideLayouts/slideLayout2.xml"/><Relationship Id="rId4" Type="http://schemas.openxmlformats.org/officeDocument/2006/relationships/slide" Target="slide11.xml"/></Relationships>
</file>

<file path=ppt/slides/_rels/slide21.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2.xml"/><Relationship Id="rId5" Type="http://schemas.openxmlformats.org/officeDocument/2006/relationships/slide" Target="slide11.xml"/><Relationship Id="rId4" Type="http://schemas.openxmlformats.org/officeDocument/2006/relationships/image" Target="../media/image21.jpeg"/></Relationships>
</file>

<file path=ppt/slides/_rels/slide22.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slide" Target="slide11.xml"/><Relationship Id="rId1" Type="http://schemas.openxmlformats.org/officeDocument/2006/relationships/slideLayout" Target="../slideLayouts/slideLayout2.xml"/><Relationship Id="rId4" Type="http://schemas.openxmlformats.org/officeDocument/2006/relationships/hyperlink" Target="http://eco.nikkeibp.co.jp/style/eco/special/081104_mega-solar04/index4.html" TargetMode="External"/></Relationships>
</file>

<file path=ppt/slides/_rels/slide2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hyperlink" Target="mailto:Takayuki.Shintani@itrco.jp"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hyperlink" Target="http://www.meti.go.jp/report/downloadfiles/g91124d01j.pdf" TargetMode="External"/><Relationship Id="rId13" Type="http://schemas.openxmlformats.org/officeDocument/2006/relationships/hyperlink" Target="http://www.meti.go.jp/committee/summary/0004629/framework.html" TargetMode="External"/><Relationship Id="rId18" Type="http://schemas.openxmlformats.org/officeDocument/2006/relationships/hyperlink" Target="http://www.meti.go.jp/committee/kenkyukai/energy/gas_infra/1103_houkoku_01.pdf" TargetMode="External"/><Relationship Id="rId3" Type="http://schemas.openxmlformats.org/officeDocument/2006/relationships/hyperlink" Target="http://www.meti.go.jp/report/downloadfiles/g90727e02j.pdf" TargetMode="External"/><Relationship Id="rId21" Type="http://schemas.openxmlformats.org/officeDocument/2006/relationships/hyperlink" Target="http://www.enecho.meti.go.jp/info/committee/kihonmondai/2th.htm" TargetMode="External"/><Relationship Id="rId7" Type="http://schemas.openxmlformats.org/officeDocument/2006/relationships/hyperlink" Target="http://www.meti.go.jp/report/downloadfiles/g100519a02j.pdf" TargetMode="External"/><Relationship Id="rId12" Type="http://schemas.openxmlformats.org/officeDocument/2006/relationships/hyperlink" Target="http://www.meti.go.jp/report/downloadfiles/g100426a05j.pdf" TargetMode="External"/><Relationship Id="rId17" Type="http://schemas.openxmlformats.org/officeDocument/2006/relationships/hyperlink" Target="http://www.meti.go.jp/committee/summary/0004682/report_001_00_00.pdf" TargetMode="External"/><Relationship Id="rId25" Type="http://schemas.openxmlformats.org/officeDocument/2006/relationships/hyperlink" Target="http://www.meti.go.jp/report/downloadfiles/g100615a02j.pdf" TargetMode="External"/><Relationship Id="rId2" Type="http://schemas.openxmlformats.org/officeDocument/2006/relationships/hyperlink" Target="http://www.meti.go.jp/report/downloadfiles/g90727e01j.pdf" TargetMode="External"/><Relationship Id="rId16" Type="http://schemas.openxmlformats.org/officeDocument/2006/relationships/hyperlink" Target="http://www.meti.go.jp/committee/summary/0004671/report_001_00_00.pdf" TargetMode="External"/><Relationship Id="rId20" Type="http://schemas.openxmlformats.org/officeDocument/2006/relationships/hyperlink" Target="http://www.meti.go.jp/committee/kenkyukai/energy/nestu_energy/report01.html" TargetMode="External"/><Relationship Id="rId1" Type="http://schemas.openxmlformats.org/officeDocument/2006/relationships/slideLayout" Target="../slideLayouts/slideLayout2.xml"/><Relationship Id="rId6" Type="http://schemas.openxmlformats.org/officeDocument/2006/relationships/hyperlink" Target="http://www.meti.go.jp/report/downloadfiles/g90715f01j.pdf" TargetMode="External"/><Relationship Id="rId11" Type="http://schemas.openxmlformats.org/officeDocument/2006/relationships/hyperlink" Target="http://www.meti.go.jp/report/downloadfiles/g100426a04j.pdf" TargetMode="External"/><Relationship Id="rId24" Type="http://schemas.openxmlformats.org/officeDocument/2006/relationships/hyperlink" Target="http://www.meti.go.jp/report/downloadfiles/g100615a01j.pdf" TargetMode="External"/><Relationship Id="rId5" Type="http://schemas.openxmlformats.org/officeDocument/2006/relationships/hyperlink" Target="http://www.meti.go.jp/report/downloadfiles/g90727e04j.pdf" TargetMode="External"/><Relationship Id="rId15" Type="http://schemas.openxmlformats.org/officeDocument/2006/relationships/hyperlink" Target="http://www.meti.go.jp/committee/summary/0004668/report_001_01_00.pdf" TargetMode="External"/><Relationship Id="rId23" Type="http://schemas.openxmlformats.org/officeDocument/2006/relationships/hyperlink" Target="http://www.meti.go.jp/press/20100412002/20100412002-3.pdf" TargetMode="External"/><Relationship Id="rId10" Type="http://schemas.openxmlformats.org/officeDocument/2006/relationships/hyperlink" Target="http://www.meti.go.jp/report/downloadfiles/g100426a03j.pdf" TargetMode="External"/><Relationship Id="rId19" Type="http://schemas.openxmlformats.org/officeDocument/2006/relationships/hyperlink" Target="http://www.meti.go.jp/committee/kenkyukai/energy/tennen_gas/1103_houkoku.html" TargetMode="External"/><Relationship Id="rId4" Type="http://schemas.openxmlformats.org/officeDocument/2006/relationships/hyperlink" Target="http://www.meti.go.jp/report/downloadfiles/g90727e03j.pdf" TargetMode="External"/><Relationship Id="rId9" Type="http://schemas.openxmlformats.org/officeDocument/2006/relationships/hyperlink" Target="http://www.meti.go.jp/report/downloadfiles/g100426a02j.pdf" TargetMode="External"/><Relationship Id="rId14" Type="http://schemas.openxmlformats.org/officeDocument/2006/relationships/hyperlink" Target="http://www.meti.go.jp/committee/summary/0004633/index.html#009" TargetMode="External"/><Relationship Id="rId22" Type="http://schemas.openxmlformats.org/officeDocument/2006/relationships/hyperlink" Target="http://www.meti.go.jp/report/downloadfiles/g100129d01j.pdf" TargetMode="External"/></Relationships>
</file>

<file path=ppt/slides/_rels/slide4.xml.rels><?xml version="1.0" encoding="UTF-8" standalone="yes"?>
<Relationships xmlns="http://schemas.openxmlformats.org/package/2006/relationships"><Relationship Id="rId3" Type="http://schemas.openxmlformats.org/officeDocument/2006/relationships/hyperlink" Target="http://www.meti.go.jp/committee/kenkyukai/k_9.html" TargetMode="External"/><Relationship Id="rId7" Type="http://schemas.openxmlformats.org/officeDocument/2006/relationships/hyperlink" Target="http://www.enecho.meti.go.jp/info/committee/kihonmondai/2th.htm" TargetMode="External"/><Relationship Id="rId2" Type="http://schemas.openxmlformats.org/officeDocument/2006/relationships/image" Target="../media/image6.jpeg"/><Relationship Id="rId1" Type="http://schemas.openxmlformats.org/officeDocument/2006/relationships/slideLayout" Target="../slideLayouts/slideLayout2.xml"/><Relationship Id="rId6" Type="http://schemas.openxmlformats.org/officeDocument/2006/relationships/hyperlink" Target="http://www.meti.go.jp/committee/kenkyukai/k_8.html" TargetMode="External"/><Relationship Id="rId5" Type="http://schemas.openxmlformats.org/officeDocument/2006/relationships/hyperlink" Target="http://www.meti.go.jp/committee/summary/0004630/index.html" TargetMode="External"/><Relationship Id="rId4" Type="http://schemas.openxmlformats.org/officeDocument/2006/relationships/hyperlink" Target="http://www.meti.go.jp/committee/kenkyukai/k_6.html"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www.itrco.jp/libraries/NEDO-4.pdf" TargetMode="External"/><Relationship Id="rId7" Type="http://schemas.openxmlformats.org/officeDocument/2006/relationships/slide" Target="slide16.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slide" Target="slide15.xml"/><Relationship Id="rId5" Type="http://schemas.openxmlformats.org/officeDocument/2006/relationships/slide" Target="slide14.xml"/><Relationship Id="rId4" Type="http://schemas.openxmlformats.org/officeDocument/2006/relationships/slide" Target="slide13.xml"/></Relationships>
</file>

<file path=ppt/slides/_rels/slide8.xml.rels><?xml version="1.0" encoding="UTF-8" standalone="yes"?>
<Relationships xmlns="http://schemas.openxmlformats.org/package/2006/relationships"><Relationship Id="rId3" Type="http://schemas.openxmlformats.org/officeDocument/2006/relationships/slide" Target="slide17.xml"/><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www.aec.go.jp/jicst/NC/tyoki/tyoki.htm"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hyperlink" Target="http://www.meti.go.jp/committee/summary/0004657/energy.pdf"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467544" y="2130425"/>
            <a:ext cx="8280920" cy="1298575"/>
          </a:xfrm>
        </p:spPr>
        <p:txBody>
          <a:bodyPr/>
          <a:lstStyle/>
          <a:p>
            <a:pPr algn="ctr"/>
            <a:r>
              <a:rPr kumimoji="1" lang="ja-JP" altLang="en-US" sz="2800" dirty="0" smtClean="0">
                <a:latin typeface="+mn-lt"/>
              </a:rPr>
              <a:t>固まった？日本型スマートグリッドの方向性</a:t>
            </a:r>
            <a:endParaRPr kumimoji="1" lang="ja-JP" altLang="en-US" sz="2800" dirty="0">
              <a:latin typeface="+mn-lt"/>
            </a:endParaRPr>
          </a:p>
        </p:txBody>
      </p:sp>
      <p:sp>
        <p:nvSpPr>
          <p:cNvPr id="3" name="サブタイトル 2"/>
          <p:cNvSpPr>
            <a:spLocks noGrp="1"/>
          </p:cNvSpPr>
          <p:nvPr>
            <p:ph type="subTitle" idx="1"/>
          </p:nvPr>
        </p:nvSpPr>
        <p:spPr>
          <a:xfrm>
            <a:off x="4932040" y="5157192"/>
            <a:ext cx="3412330" cy="1080096"/>
          </a:xfrm>
        </p:spPr>
        <p:txBody>
          <a:bodyPr/>
          <a:lstStyle/>
          <a:p>
            <a:pPr algn="l"/>
            <a:r>
              <a:rPr lang="ja-JP" altLang="en-US" sz="1800" dirty="0" smtClean="0"/>
              <a:t>平成</a:t>
            </a:r>
            <a:r>
              <a:rPr lang="en-US" altLang="ja-JP" sz="1800" dirty="0" smtClean="0"/>
              <a:t>23</a:t>
            </a:r>
            <a:r>
              <a:rPr lang="ja-JP" altLang="en-US" sz="1800" dirty="0" smtClean="0"/>
              <a:t>年</a:t>
            </a:r>
            <a:r>
              <a:rPr lang="en-US" altLang="ja-JP" sz="1800" dirty="0" smtClean="0"/>
              <a:t>10</a:t>
            </a:r>
            <a:r>
              <a:rPr lang="ja-JP" altLang="en-US" sz="1800" dirty="0" smtClean="0"/>
              <a:t>月</a:t>
            </a:r>
            <a:r>
              <a:rPr lang="en-US" altLang="ja-JP" sz="1800" dirty="0" smtClean="0"/>
              <a:t>31</a:t>
            </a:r>
            <a:r>
              <a:rPr lang="ja-JP" altLang="en-US" sz="1800" dirty="0" smtClean="0"/>
              <a:t>日</a:t>
            </a:r>
            <a:endParaRPr kumimoji="1" lang="en-US" altLang="ja-JP" sz="1800" dirty="0" smtClean="0"/>
          </a:p>
          <a:p>
            <a:pPr algn="r"/>
            <a:r>
              <a:rPr kumimoji="1" lang="ja-JP" altLang="en-US" sz="1800" dirty="0" smtClean="0"/>
              <a:t>インターテックリサーチ株式会社</a:t>
            </a:r>
            <a:endParaRPr kumimoji="1" lang="en-US" altLang="ja-JP" sz="1800" dirty="0" smtClean="0"/>
          </a:p>
          <a:p>
            <a:pPr algn="r"/>
            <a:r>
              <a:rPr kumimoji="1" lang="ja-JP" altLang="en-US" sz="1800" dirty="0" smtClean="0"/>
              <a:t>新谷</a:t>
            </a:r>
            <a:endParaRPr kumimoji="1" lang="ja-JP" altLang="en-US" sz="1800" dirty="0"/>
          </a:p>
        </p:txBody>
      </p:sp>
      <p:pic>
        <p:nvPicPr>
          <p:cNvPr id="1026" name="Picture 2" descr="C:\Users\Public\Pictures\img_283617_41188548_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51720" y="2852936"/>
            <a:ext cx="3086057" cy="21602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9114260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３</a:t>
            </a:r>
            <a:r>
              <a:rPr lang="ja-JP" altLang="en-US" dirty="0" smtClean="0"/>
              <a:t>．３．１１</a:t>
            </a:r>
            <a:r>
              <a:rPr lang="ja-JP" altLang="en-US" dirty="0"/>
              <a:t>以前の日本型スマートグリッド</a:t>
            </a:r>
            <a:r>
              <a:rPr lang="en-US" altLang="ja-JP" dirty="0"/>
              <a:t/>
            </a:r>
            <a:br>
              <a:rPr lang="en-US" altLang="ja-JP" dirty="0"/>
            </a:br>
            <a:endParaRPr kumimoji="1" lang="ja-JP" altLang="en-US" dirty="0"/>
          </a:p>
        </p:txBody>
      </p:sp>
      <p:sp>
        <p:nvSpPr>
          <p:cNvPr id="3" name="コンテンツ プレースホルダー 2"/>
          <p:cNvSpPr>
            <a:spLocks noGrp="1"/>
          </p:cNvSpPr>
          <p:nvPr>
            <p:ph idx="1"/>
          </p:nvPr>
        </p:nvSpPr>
        <p:spPr>
          <a:xfrm>
            <a:off x="878603" y="892148"/>
            <a:ext cx="8229600" cy="5218113"/>
          </a:xfrm>
        </p:spPr>
        <p:txBody>
          <a:bodyPr/>
          <a:lstStyle/>
          <a:p>
            <a:pPr>
              <a:buClr>
                <a:srgbClr val="336600"/>
              </a:buClr>
              <a:buFont typeface="Wingdings" pitchFamily="2" charset="2"/>
              <a:buChar char="n"/>
            </a:pPr>
            <a:r>
              <a:rPr kumimoji="1" lang="ja-JP" altLang="en-US" sz="1800" dirty="0" smtClean="0"/>
              <a:t>典型的な日本型スマートグリッドの説明</a:t>
            </a:r>
            <a:endParaRPr kumimoji="1" lang="ja-JP" altLang="en-US" sz="1800" dirty="0"/>
          </a:p>
        </p:txBody>
      </p:sp>
      <p:sp>
        <p:nvSpPr>
          <p:cNvPr id="4" name="日付プレースホルダー 3"/>
          <p:cNvSpPr>
            <a:spLocks noGrp="1"/>
          </p:cNvSpPr>
          <p:nvPr>
            <p:ph type="dt" sz="half" idx="10"/>
          </p:nvPr>
        </p:nvSpPr>
        <p:spPr/>
        <p:txBody>
          <a:bodyPr/>
          <a:lstStyle/>
          <a:p>
            <a:r>
              <a:rPr lang="en-US" altLang="ja-JP" dirty="0"/>
              <a:t>2011/10/31</a:t>
            </a:r>
            <a:endParaRPr lang="ja-JP" altLang="en-US" dirty="0"/>
          </a:p>
        </p:txBody>
      </p:sp>
      <p:sp>
        <p:nvSpPr>
          <p:cNvPr id="5" name="スライド番号プレースホルダー 4"/>
          <p:cNvSpPr>
            <a:spLocks noGrp="1"/>
          </p:cNvSpPr>
          <p:nvPr>
            <p:ph type="sldNum" sz="quarter" idx="12"/>
          </p:nvPr>
        </p:nvSpPr>
        <p:spPr/>
        <p:txBody>
          <a:bodyPr/>
          <a:lstStyle/>
          <a:p>
            <a:fld id="{EBBBA30D-1F4B-4C5B-97A9-6EDCE1DE73F1}" type="slidenum">
              <a:rPr kumimoji="1" lang="ja-JP" altLang="en-US" smtClean="0"/>
              <a:t>10</a:t>
            </a:fld>
            <a:endParaRPr kumimoji="1" lang="ja-JP" altLang="en-US"/>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05463" y="1333266"/>
            <a:ext cx="7208962" cy="47525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Rectangle 5"/>
          <p:cNvSpPr>
            <a:spLocks noGrp="1" noChangeArrowheads="1"/>
          </p:cNvSpPr>
          <p:nvPr>
            <p:ph type="ftr" sz="quarter" idx="11"/>
          </p:nvPr>
        </p:nvSpPr>
        <p:spPr>
          <a:xfrm>
            <a:off x="3124200" y="6309320"/>
            <a:ext cx="2895600" cy="412155"/>
          </a:xfrm>
          <a:ln/>
        </p:spPr>
        <p:txBody>
          <a:bodyPr/>
          <a:lstStyle>
            <a:lvl1pPr>
              <a:defRPr/>
            </a:lvl1pPr>
          </a:lstStyle>
          <a:p>
            <a:pPr>
              <a:defRPr/>
            </a:pPr>
            <a:r>
              <a:rPr lang="en-US" altLang="ja-JP" sz="1000" dirty="0">
                <a:latin typeface="Times New Roman" pitchFamily="18" charset="0"/>
                <a:cs typeface="Times New Roman" pitchFamily="18" charset="0"/>
              </a:rPr>
              <a:t>© 2011 </a:t>
            </a:r>
            <a:r>
              <a:rPr lang="en-US" altLang="ja-JP" sz="1000" dirty="0" err="1">
                <a:latin typeface="Times New Roman" pitchFamily="18" charset="0"/>
                <a:cs typeface="Times New Roman" pitchFamily="18" charset="0"/>
              </a:rPr>
              <a:t>InterTech</a:t>
            </a:r>
            <a:r>
              <a:rPr lang="en-US" altLang="ja-JP" sz="1000" dirty="0">
                <a:latin typeface="Times New Roman" pitchFamily="18" charset="0"/>
                <a:cs typeface="Times New Roman" pitchFamily="18" charset="0"/>
              </a:rPr>
              <a:t> Research Corporation</a:t>
            </a:r>
          </a:p>
        </p:txBody>
      </p:sp>
      <p:sp>
        <p:nvSpPr>
          <p:cNvPr id="6" name="テキスト ボックス 5"/>
          <p:cNvSpPr txBox="1"/>
          <p:nvPr/>
        </p:nvSpPr>
        <p:spPr>
          <a:xfrm>
            <a:off x="1043080" y="5537493"/>
            <a:ext cx="2304256" cy="369332"/>
          </a:xfrm>
          <a:prstGeom prst="rect">
            <a:avLst/>
          </a:prstGeom>
          <a:noFill/>
        </p:spPr>
        <p:txBody>
          <a:bodyPr wrap="square" rtlCol="0">
            <a:spAutoFit/>
          </a:bodyPr>
          <a:lstStyle/>
          <a:p>
            <a:r>
              <a:rPr kumimoji="1" lang="ja-JP" altLang="en-US" sz="900" dirty="0" smtClean="0"/>
              <a:t>出典：電力中央研究所フォーラム</a:t>
            </a:r>
            <a:r>
              <a:rPr kumimoji="1" lang="en-US" altLang="ja-JP" sz="900" dirty="0" smtClean="0"/>
              <a:t>2010</a:t>
            </a:r>
          </a:p>
          <a:p>
            <a:r>
              <a:rPr lang="ja-JP" altLang="en-US" sz="900" dirty="0" smtClean="0"/>
              <a:t>　　　　</a:t>
            </a:r>
            <a:r>
              <a:rPr lang="ja-JP" altLang="en-US" sz="900" dirty="0" smtClean="0">
                <a:hlinkClick r:id="rId3"/>
              </a:rPr>
              <a:t>我が国</a:t>
            </a:r>
            <a:r>
              <a:rPr lang="ja-JP" altLang="en-US" sz="900" dirty="0">
                <a:hlinkClick r:id="rId3"/>
              </a:rPr>
              <a:t>に</a:t>
            </a:r>
            <a:r>
              <a:rPr lang="ja-JP" altLang="en-US" sz="900" dirty="0" smtClean="0">
                <a:hlinkClick r:id="rId3"/>
              </a:rPr>
              <a:t>おけるスマートグリッドの形</a:t>
            </a:r>
            <a:endParaRPr kumimoji="1" lang="ja-JP" altLang="en-US" sz="1600" dirty="0"/>
          </a:p>
        </p:txBody>
      </p:sp>
      <p:sp>
        <p:nvSpPr>
          <p:cNvPr id="9" name="円形吹き出し 8"/>
          <p:cNvSpPr/>
          <p:nvPr/>
        </p:nvSpPr>
        <p:spPr>
          <a:xfrm>
            <a:off x="1113213" y="4211790"/>
            <a:ext cx="2016224" cy="1080120"/>
          </a:xfrm>
          <a:prstGeom prst="wedgeEllipseCallout">
            <a:avLst>
              <a:gd name="adj1" fmla="val 84668"/>
              <a:gd name="adj2" fmla="val -61173"/>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dirty="0" smtClean="0">
                <a:solidFill>
                  <a:schemeClr val="tx1"/>
                </a:solidFill>
              </a:rPr>
              <a:t>ここ（</a:t>
            </a:r>
            <a:r>
              <a:rPr kumimoji="1" lang="en-US" altLang="ja-JP" sz="1200" dirty="0" smtClean="0">
                <a:solidFill>
                  <a:schemeClr val="tx1"/>
                </a:solidFill>
              </a:rPr>
              <a:t>2020</a:t>
            </a:r>
            <a:r>
              <a:rPr kumimoji="1" lang="ja-JP" altLang="en-US" sz="1200" dirty="0" smtClean="0">
                <a:solidFill>
                  <a:schemeClr val="tx1"/>
                </a:solidFill>
              </a:rPr>
              <a:t>年）までは視野に入っているが</a:t>
            </a:r>
            <a:r>
              <a:rPr kumimoji="1" lang="ja-JP" altLang="en-US" sz="1200" dirty="0" err="1" smtClean="0">
                <a:solidFill>
                  <a:schemeClr val="tx1"/>
                </a:solidFill>
              </a:rPr>
              <a:t>。。。</a:t>
            </a:r>
            <a:endParaRPr kumimoji="1" lang="ja-JP" altLang="en-US" sz="1200" dirty="0">
              <a:solidFill>
                <a:schemeClr val="tx1"/>
              </a:solidFill>
            </a:endParaRPr>
          </a:p>
        </p:txBody>
      </p:sp>
      <p:sp>
        <p:nvSpPr>
          <p:cNvPr id="11" name="円形吹き出し 10"/>
          <p:cNvSpPr/>
          <p:nvPr/>
        </p:nvSpPr>
        <p:spPr>
          <a:xfrm>
            <a:off x="1113488" y="2924944"/>
            <a:ext cx="2016224" cy="1080120"/>
          </a:xfrm>
          <a:prstGeom prst="wedgeEllipseCallout">
            <a:avLst>
              <a:gd name="adj1" fmla="val 95316"/>
              <a:gd name="adj2" fmla="val 13179"/>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200" dirty="0" smtClean="0">
                <a:solidFill>
                  <a:schemeClr val="tx1"/>
                </a:solidFill>
              </a:rPr>
              <a:t>2030</a:t>
            </a:r>
            <a:r>
              <a:rPr kumimoji="1" lang="ja-JP" altLang="en-US" sz="1200" dirty="0" smtClean="0">
                <a:solidFill>
                  <a:schemeClr val="tx1"/>
                </a:solidFill>
              </a:rPr>
              <a:t>年になって、原発も現在より１４基増えて大丈夫なのか？</a:t>
            </a:r>
            <a:endParaRPr kumimoji="1" lang="ja-JP" altLang="en-US" sz="1200" dirty="0">
              <a:solidFill>
                <a:schemeClr val="tx1"/>
              </a:solidFill>
            </a:endParaRPr>
          </a:p>
        </p:txBody>
      </p:sp>
    </p:spTree>
    <p:extLst>
      <p:ext uri="{BB962C8B-B14F-4D97-AF65-F5344CB8AC3E}">
        <p14:creationId xmlns:p14="http://schemas.microsoft.com/office/powerpoint/2010/main" val="11032822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1"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３．</a:t>
            </a:r>
            <a:r>
              <a:rPr lang="ja-JP" altLang="en-US" dirty="0" smtClean="0"/>
              <a:t>３．１１</a:t>
            </a:r>
            <a:r>
              <a:rPr lang="ja-JP" altLang="en-US" dirty="0"/>
              <a:t>以前の日本型スマートグリッド</a:t>
            </a:r>
            <a:r>
              <a:rPr lang="en-US" altLang="ja-JP" dirty="0"/>
              <a:t/>
            </a:r>
            <a:br>
              <a:rPr lang="en-US" altLang="ja-JP" dirty="0"/>
            </a:br>
            <a:endParaRPr kumimoji="1" lang="ja-JP" altLang="en-US" dirty="0"/>
          </a:p>
        </p:txBody>
      </p:sp>
      <p:sp>
        <p:nvSpPr>
          <p:cNvPr id="3" name="コンテンツ プレースホルダー 2"/>
          <p:cNvSpPr>
            <a:spLocks noGrp="1"/>
          </p:cNvSpPr>
          <p:nvPr>
            <p:ph idx="1"/>
          </p:nvPr>
        </p:nvSpPr>
        <p:spPr>
          <a:xfrm>
            <a:off x="862701" y="908050"/>
            <a:ext cx="7813755" cy="5218113"/>
          </a:xfrm>
        </p:spPr>
        <p:txBody>
          <a:bodyPr/>
          <a:lstStyle/>
          <a:p>
            <a:pPr>
              <a:buClr>
                <a:srgbClr val="336600"/>
              </a:buClr>
              <a:buFont typeface="Wingdings" pitchFamily="2" charset="2"/>
              <a:buChar char="n"/>
            </a:pPr>
            <a:r>
              <a:rPr kumimoji="1" lang="ja-JP" altLang="en-US" sz="1600" dirty="0" smtClean="0"/>
              <a:t>スマートメーターの仕様</a:t>
            </a:r>
            <a:endParaRPr kumimoji="1" lang="en-US" altLang="ja-JP" sz="1600" dirty="0" smtClean="0"/>
          </a:p>
          <a:p>
            <a:pPr lvl="1">
              <a:buClr>
                <a:srgbClr val="336600"/>
              </a:buClr>
              <a:buFont typeface="Wingdings" pitchFamily="2" charset="2"/>
              <a:buChar char="l"/>
            </a:pPr>
            <a:r>
              <a:rPr lang="ja-JP" altLang="en-US" sz="1400" dirty="0" smtClean="0"/>
              <a:t>エネルギー</a:t>
            </a:r>
            <a:r>
              <a:rPr lang="ja-JP" altLang="en-US" sz="1400" dirty="0"/>
              <a:t>基本計画</a:t>
            </a:r>
            <a:r>
              <a:rPr lang="ja-JP" altLang="en-US" sz="1400" dirty="0" smtClean="0"/>
              <a:t>にそって、当面</a:t>
            </a:r>
            <a:r>
              <a:rPr lang="ja-JP" altLang="en-US" sz="1400" dirty="0"/>
              <a:t>（今後１０年程度）は</a:t>
            </a:r>
            <a:r>
              <a:rPr lang="ja-JP" altLang="en-US" sz="1400" b="1" dirty="0">
                <a:hlinkClick r:id="rId2" action="ppaction://hlinksldjump"/>
              </a:rPr>
              <a:t>狭義の</a:t>
            </a:r>
            <a:r>
              <a:rPr lang="ja-JP" altLang="en-US" sz="1400" b="1" dirty="0" smtClean="0">
                <a:hlinkClick r:id="rId2" action="ppaction://hlinksldjump"/>
              </a:rPr>
              <a:t>スマートメーター</a:t>
            </a:r>
            <a:r>
              <a:rPr lang="ja-JP" altLang="en-US" sz="1400" dirty="0"/>
              <a:t>の</a:t>
            </a:r>
            <a:r>
              <a:rPr lang="ja-JP" altLang="en-US" sz="1400" dirty="0" smtClean="0"/>
              <a:t>機能を</a:t>
            </a:r>
            <a:r>
              <a:rPr lang="ja-JP" altLang="en-US" sz="1400" dirty="0"/>
              <a:t>実現可能とする双方向通信を</a:t>
            </a:r>
            <a:r>
              <a:rPr lang="ja-JP" altLang="en-US" sz="1400" dirty="0" smtClean="0"/>
              <a:t>目指す</a:t>
            </a:r>
            <a:endParaRPr lang="en-US" altLang="ja-JP" sz="1400" dirty="0" smtClean="0"/>
          </a:p>
          <a:p>
            <a:pPr lvl="1">
              <a:buClr>
                <a:srgbClr val="336600"/>
              </a:buClr>
              <a:buFont typeface="Wingdings" pitchFamily="2" charset="2"/>
              <a:buChar char="l"/>
            </a:pPr>
            <a:r>
              <a:rPr lang="ja-JP" altLang="en-US" sz="1400" dirty="0"/>
              <a:t>すなわち</a:t>
            </a:r>
            <a:r>
              <a:rPr lang="ja-JP" altLang="en-US" sz="1400" dirty="0" smtClean="0"/>
              <a:t>、双方向通信でできることは遠隔検針、遠隔開閉、計測データの収集・発信のみで、デマンドレスポンスには使えない</a:t>
            </a:r>
            <a:endParaRPr lang="en-US" altLang="ja-JP" sz="1400" dirty="0" smtClean="0"/>
          </a:p>
          <a:p>
            <a:pPr lvl="1">
              <a:buClr>
                <a:srgbClr val="336600"/>
              </a:buClr>
              <a:buFont typeface="Wingdings" pitchFamily="2" charset="2"/>
              <a:buChar char="l"/>
            </a:pPr>
            <a:r>
              <a:rPr lang="ja-JP" altLang="en-US" sz="1400" dirty="0" smtClean="0"/>
              <a:t>電力使用量は</a:t>
            </a:r>
            <a:r>
              <a:rPr lang="en-US" altLang="ja-JP" sz="1400" dirty="0" smtClean="0"/>
              <a:t>30</a:t>
            </a:r>
            <a:r>
              <a:rPr lang="ja-JP" altLang="en-US" sz="1400" dirty="0" smtClean="0"/>
              <a:t>分ごとの計測で、原則翌日までに需要家／電力会社に使用情報を送る</a:t>
            </a:r>
            <a:endParaRPr lang="en-US" altLang="ja-JP" sz="1400" dirty="0" smtClean="0"/>
          </a:p>
          <a:p>
            <a:pPr lvl="1">
              <a:buClr>
                <a:srgbClr val="336600"/>
              </a:buClr>
              <a:buFont typeface="Wingdings" pitchFamily="2" charset="2"/>
              <a:buChar char="l"/>
            </a:pPr>
            <a:r>
              <a:rPr lang="ja-JP" altLang="en-US" sz="1400" dirty="0" smtClean="0"/>
              <a:t>スマートメーターは電力</a:t>
            </a:r>
            <a:r>
              <a:rPr lang="ja-JP" altLang="en-US" sz="1400" dirty="0"/>
              <a:t>会社ごと</a:t>
            </a:r>
            <a:r>
              <a:rPr lang="ja-JP" altLang="en-US" sz="1400" dirty="0" smtClean="0"/>
              <a:t>に設計され、標準化されないので、</a:t>
            </a:r>
            <a:r>
              <a:rPr lang="en-US" altLang="ja-JP" sz="1400" dirty="0" smtClean="0"/>
              <a:t>HAN</a:t>
            </a:r>
            <a:r>
              <a:rPr lang="ja-JP" altLang="en-US" sz="1400" dirty="0" smtClean="0"/>
              <a:t>側とインタフェースする際のデータ形式だけでも統一するよう経産省側は提案しているが、結論には至っていない</a:t>
            </a:r>
            <a:endParaRPr lang="en-US" altLang="ja-JP" sz="1400" dirty="0" smtClean="0"/>
          </a:p>
          <a:p>
            <a:pPr lvl="1">
              <a:buClr>
                <a:srgbClr val="336600"/>
              </a:buClr>
              <a:buFont typeface="Wingdings" pitchFamily="2" charset="2"/>
              <a:buChar char="l"/>
            </a:pPr>
            <a:r>
              <a:rPr lang="ja-JP" altLang="en-US" sz="1400" dirty="0"/>
              <a:t>スマートメーター</a:t>
            </a:r>
            <a:r>
              <a:rPr lang="ja-JP" altLang="en-US" sz="1400" dirty="0" smtClean="0"/>
              <a:t>を経由してエンドユーザー側の機器（エアコン等電力消費機器および太陽光発電や</a:t>
            </a:r>
            <a:r>
              <a:rPr lang="en-US" altLang="ja-JP" sz="1400" dirty="0" smtClean="0"/>
              <a:t>EV</a:t>
            </a:r>
            <a:r>
              <a:rPr lang="ja-JP" altLang="en-US" sz="1400" dirty="0" smtClean="0"/>
              <a:t>等電力供給機器）を制御するかどうかも今後の検討課題として残されている</a:t>
            </a:r>
            <a:endParaRPr kumimoji="1" lang="en-US" altLang="ja-JP" sz="1400" dirty="0" smtClean="0"/>
          </a:p>
          <a:p>
            <a:pPr>
              <a:buClr>
                <a:srgbClr val="336600"/>
              </a:buClr>
              <a:buFont typeface="Wingdings" pitchFamily="2" charset="2"/>
              <a:buChar char="n"/>
            </a:pPr>
            <a:r>
              <a:rPr kumimoji="1" lang="ja-JP" altLang="en-US" sz="1600" dirty="0" smtClean="0">
                <a:hlinkClick r:id="rId3" action="ppaction://hlinksldjump"/>
              </a:rPr>
              <a:t>太陽光発電大量導入への対応</a:t>
            </a:r>
            <a:endParaRPr kumimoji="1" lang="en-US" altLang="ja-JP" sz="1600" dirty="0" smtClean="0"/>
          </a:p>
          <a:p>
            <a:pPr lvl="1">
              <a:buClr>
                <a:srgbClr val="336600"/>
              </a:buClr>
              <a:buFont typeface="Wingdings" pitchFamily="2" charset="2"/>
              <a:buChar char="l"/>
            </a:pPr>
            <a:r>
              <a:rPr lang="en-US" altLang="ja-JP" sz="1400" dirty="0"/>
              <a:t>2020</a:t>
            </a:r>
            <a:r>
              <a:rPr lang="ja-JP" altLang="en-US" sz="1400" dirty="0"/>
              <a:t>年太陽光発電</a:t>
            </a:r>
            <a:r>
              <a:rPr lang="en-US" altLang="ja-JP" sz="1400" dirty="0"/>
              <a:t>2800</a:t>
            </a:r>
            <a:r>
              <a:rPr lang="ja-JP" altLang="en-US" sz="1400" dirty="0"/>
              <a:t>万</a:t>
            </a:r>
            <a:r>
              <a:rPr lang="en-US" altLang="ja-JP" sz="1400" dirty="0"/>
              <a:t>kW</a:t>
            </a:r>
            <a:r>
              <a:rPr lang="ja-JP" altLang="en-US" sz="1400" dirty="0" err="1"/>
              <a:t>への</a:t>
            </a:r>
            <a:r>
              <a:rPr lang="ja-JP" altLang="en-US" sz="1400" dirty="0" smtClean="0"/>
              <a:t>対応：</a:t>
            </a:r>
            <a:endParaRPr lang="en-US" altLang="ja-JP" sz="1400" dirty="0" smtClean="0"/>
          </a:p>
          <a:p>
            <a:pPr lvl="2">
              <a:buClr>
                <a:srgbClr val="336600"/>
              </a:buClr>
              <a:buFont typeface="Arial" pitchFamily="34" charset="0"/>
              <a:buChar char="•"/>
            </a:pPr>
            <a:r>
              <a:rPr lang="ja-JP" altLang="en-US" sz="1200" dirty="0" smtClean="0"/>
              <a:t>余剰電力の逆潮流が系統</a:t>
            </a:r>
            <a:r>
              <a:rPr lang="ja-JP" altLang="en-US" sz="1200" dirty="0"/>
              <a:t>に悪影響を与えない</a:t>
            </a:r>
            <a:r>
              <a:rPr lang="ja-JP" altLang="en-US" sz="1200" dirty="0" smtClean="0"/>
              <a:t>ように太陽光</a:t>
            </a:r>
            <a:r>
              <a:rPr lang="ja-JP" altLang="en-US" sz="1200" dirty="0"/>
              <a:t>発電側</a:t>
            </a:r>
            <a:r>
              <a:rPr lang="ja-JP" altLang="en-US" sz="1200" dirty="0" smtClean="0"/>
              <a:t>で出力調整を行うため、</a:t>
            </a:r>
            <a:r>
              <a:rPr lang="ja-JP" altLang="en-US" sz="1200" dirty="0" smtClean="0">
                <a:hlinkClick r:id="rId4" action="ppaction://hlinksldjump"/>
              </a:rPr>
              <a:t>カレンダー機能付きの制御装置（</a:t>
            </a:r>
            <a:r>
              <a:rPr lang="en-US" altLang="ja-JP" sz="1200" dirty="0" smtClean="0">
                <a:hlinkClick r:id="rId4" action="ppaction://hlinksldjump"/>
              </a:rPr>
              <a:t>PCS</a:t>
            </a:r>
            <a:r>
              <a:rPr lang="ja-JP" altLang="en-US" sz="1200" dirty="0" smtClean="0">
                <a:hlinkClick r:id="rId4" action="ppaction://hlinksldjump"/>
              </a:rPr>
              <a:t>）</a:t>
            </a:r>
            <a:r>
              <a:rPr lang="ja-JP" altLang="en-US" sz="1200" dirty="0" smtClean="0"/>
              <a:t>を使う</a:t>
            </a:r>
            <a:endParaRPr lang="en-US" altLang="ja-JP" sz="1200" dirty="0" smtClean="0"/>
          </a:p>
          <a:p>
            <a:pPr lvl="2">
              <a:buClr>
                <a:srgbClr val="336600"/>
              </a:buClr>
              <a:buFont typeface="Arial" pitchFamily="34" charset="0"/>
              <a:buChar char="•"/>
            </a:pPr>
            <a:r>
              <a:rPr lang="ja-JP" altLang="en-US" sz="1200" dirty="0" smtClean="0"/>
              <a:t>系統事故</a:t>
            </a:r>
            <a:r>
              <a:rPr lang="ja-JP" altLang="en-US" sz="1200" dirty="0"/>
              <a:t>時</a:t>
            </a:r>
            <a:r>
              <a:rPr lang="ja-JP" altLang="en-US" sz="1200" dirty="0" smtClean="0"/>
              <a:t>の単独</a:t>
            </a:r>
            <a:r>
              <a:rPr lang="ja-JP" altLang="en-US" sz="1200" dirty="0"/>
              <a:t>運転防止機能を有する</a:t>
            </a:r>
            <a:r>
              <a:rPr lang="ja-JP" altLang="en-US" sz="1200" dirty="0" smtClean="0"/>
              <a:t>ＰＣＳを使う</a:t>
            </a:r>
            <a:endParaRPr lang="en-US" altLang="ja-JP" sz="1200" dirty="0" smtClean="0"/>
          </a:p>
          <a:p>
            <a:pPr marL="914400" lvl="2" indent="0">
              <a:buClr>
                <a:srgbClr val="336600"/>
              </a:buClr>
              <a:buNone/>
            </a:pPr>
            <a:r>
              <a:rPr lang="en-US" altLang="ja-JP" sz="1200" b="1" dirty="0" smtClean="0">
                <a:solidFill>
                  <a:srgbClr val="C00000"/>
                </a:solidFill>
              </a:rPr>
              <a:t>※</a:t>
            </a:r>
            <a:r>
              <a:rPr lang="ja-JP" altLang="en-US" sz="1200" b="1" dirty="0" smtClean="0">
                <a:solidFill>
                  <a:srgbClr val="C00000"/>
                </a:solidFill>
              </a:rPr>
              <a:t>スマートメーターを経由して電力会社から遠隔制御する代わりに、個々の太陽光発電の</a:t>
            </a:r>
            <a:r>
              <a:rPr lang="en-US" altLang="ja-JP" sz="1200" b="1" dirty="0" smtClean="0">
                <a:solidFill>
                  <a:srgbClr val="C00000"/>
                </a:solidFill>
              </a:rPr>
              <a:t>PCS</a:t>
            </a:r>
            <a:r>
              <a:rPr lang="ja-JP" altLang="en-US" sz="1200" b="1" dirty="0" smtClean="0">
                <a:solidFill>
                  <a:srgbClr val="C00000"/>
                </a:solidFill>
              </a:rPr>
              <a:t>で対応</a:t>
            </a:r>
            <a:endParaRPr lang="en-US" altLang="ja-JP" sz="1200" b="1" dirty="0" smtClean="0">
              <a:solidFill>
                <a:srgbClr val="C00000"/>
              </a:solidFill>
            </a:endParaRPr>
          </a:p>
          <a:p>
            <a:pPr lvl="1">
              <a:buClr>
                <a:srgbClr val="336600"/>
              </a:buClr>
              <a:buFont typeface="Wingdings" pitchFamily="2" charset="2"/>
              <a:buChar char="l"/>
            </a:pPr>
            <a:r>
              <a:rPr lang="en-US" altLang="ja-JP" sz="1400" dirty="0"/>
              <a:t>2030</a:t>
            </a:r>
            <a:r>
              <a:rPr lang="ja-JP" altLang="en-US" sz="1400" dirty="0"/>
              <a:t>年太陽光発電</a:t>
            </a:r>
            <a:r>
              <a:rPr lang="en-US" altLang="ja-JP" sz="1400" dirty="0"/>
              <a:t>5300</a:t>
            </a:r>
            <a:r>
              <a:rPr lang="ja-JP" altLang="en-US" sz="1400" dirty="0"/>
              <a:t>万</a:t>
            </a:r>
            <a:r>
              <a:rPr lang="en-US" altLang="ja-JP" sz="1400" dirty="0"/>
              <a:t>kW</a:t>
            </a:r>
            <a:r>
              <a:rPr lang="ja-JP" altLang="en-US" sz="1400" dirty="0" err="1"/>
              <a:t>への</a:t>
            </a:r>
            <a:r>
              <a:rPr lang="ja-JP" altLang="en-US" sz="1400" dirty="0"/>
              <a:t>対応：明確に議論されて</a:t>
            </a:r>
            <a:r>
              <a:rPr lang="ja-JP" altLang="en-US" sz="1400" dirty="0" smtClean="0"/>
              <a:t>いない</a:t>
            </a:r>
            <a:endParaRPr lang="en-US" altLang="ja-JP" sz="1400" dirty="0"/>
          </a:p>
          <a:p>
            <a:pPr marL="323850" indent="-285750">
              <a:buClr>
                <a:srgbClr val="336600"/>
              </a:buClr>
              <a:buFont typeface="Wingdings" pitchFamily="2" charset="2"/>
              <a:buChar char="n"/>
            </a:pPr>
            <a:r>
              <a:rPr lang="ja-JP" altLang="en-US" sz="1600" dirty="0" smtClean="0"/>
              <a:t>エネルギー使用情報を活用した新しいサービスの創出</a:t>
            </a:r>
            <a:endParaRPr lang="en-US" altLang="ja-JP" sz="1600" dirty="0" smtClean="0"/>
          </a:p>
          <a:p>
            <a:pPr lvl="1">
              <a:buClr>
                <a:srgbClr val="336600"/>
              </a:buClr>
              <a:buFont typeface="Wingdings" pitchFamily="2" charset="2"/>
              <a:buChar char="l"/>
            </a:pPr>
            <a:r>
              <a:rPr lang="ja-JP" altLang="en-US" sz="1400" dirty="0" smtClean="0"/>
              <a:t>スマートメーターからの情報として</a:t>
            </a:r>
            <a:r>
              <a:rPr lang="en-US" altLang="ja-JP" sz="1400" dirty="0" smtClean="0"/>
              <a:t>30</a:t>
            </a:r>
            <a:r>
              <a:rPr lang="ja-JP" altLang="en-US" sz="1400" dirty="0" smtClean="0"/>
              <a:t>分ごとの電力量と時刻情報のみしか開示されないので、新サービス創出は無理？</a:t>
            </a:r>
            <a:endParaRPr lang="en-US" altLang="ja-JP" sz="1400" dirty="0" smtClean="0"/>
          </a:p>
          <a:p>
            <a:pPr marL="457200" lvl="1" indent="0">
              <a:buClr>
                <a:srgbClr val="336600"/>
              </a:buClr>
              <a:buNone/>
            </a:pPr>
            <a:endParaRPr lang="en-US" altLang="ja-JP" sz="1400" dirty="0" smtClean="0"/>
          </a:p>
        </p:txBody>
      </p:sp>
      <p:sp>
        <p:nvSpPr>
          <p:cNvPr id="4" name="日付プレースホルダー 3"/>
          <p:cNvSpPr>
            <a:spLocks noGrp="1"/>
          </p:cNvSpPr>
          <p:nvPr>
            <p:ph type="dt" sz="half" idx="10"/>
          </p:nvPr>
        </p:nvSpPr>
        <p:spPr/>
        <p:txBody>
          <a:bodyPr/>
          <a:lstStyle/>
          <a:p>
            <a:r>
              <a:rPr lang="en-US" altLang="ja-JP" dirty="0"/>
              <a:t>2011/10/31</a:t>
            </a:r>
            <a:endParaRPr lang="ja-JP" altLang="en-US" dirty="0"/>
          </a:p>
        </p:txBody>
      </p:sp>
      <p:sp>
        <p:nvSpPr>
          <p:cNvPr id="5" name="スライド番号プレースホルダー 4"/>
          <p:cNvSpPr>
            <a:spLocks noGrp="1"/>
          </p:cNvSpPr>
          <p:nvPr>
            <p:ph type="sldNum" sz="quarter" idx="12"/>
          </p:nvPr>
        </p:nvSpPr>
        <p:spPr/>
        <p:txBody>
          <a:bodyPr/>
          <a:lstStyle/>
          <a:p>
            <a:fld id="{EBBBA30D-1F4B-4C5B-97A9-6EDCE1DE73F1}" type="slidenum">
              <a:rPr kumimoji="1" lang="ja-JP" altLang="en-US" smtClean="0"/>
              <a:t>11</a:t>
            </a:fld>
            <a:endParaRPr kumimoji="1" lang="ja-JP" altLang="en-US"/>
          </a:p>
        </p:txBody>
      </p:sp>
      <p:sp>
        <p:nvSpPr>
          <p:cNvPr id="7" name="Rectangle 5"/>
          <p:cNvSpPr>
            <a:spLocks noGrp="1" noChangeArrowheads="1"/>
          </p:cNvSpPr>
          <p:nvPr>
            <p:ph type="ftr" sz="quarter" idx="11"/>
          </p:nvPr>
        </p:nvSpPr>
        <p:spPr>
          <a:xfrm>
            <a:off x="3124200" y="6309320"/>
            <a:ext cx="2895600" cy="412155"/>
          </a:xfrm>
          <a:ln/>
        </p:spPr>
        <p:txBody>
          <a:bodyPr/>
          <a:lstStyle>
            <a:lvl1pPr>
              <a:defRPr/>
            </a:lvl1pPr>
          </a:lstStyle>
          <a:p>
            <a:pPr>
              <a:defRPr/>
            </a:pPr>
            <a:r>
              <a:rPr lang="en-US" altLang="ja-JP" sz="1000" dirty="0">
                <a:latin typeface="Times New Roman" pitchFamily="18" charset="0"/>
                <a:cs typeface="Times New Roman" pitchFamily="18" charset="0"/>
              </a:rPr>
              <a:t>© 2011 </a:t>
            </a:r>
            <a:r>
              <a:rPr lang="en-US" altLang="ja-JP" sz="1000" dirty="0" err="1">
                <a:latin typeface="Times New Roman" pitchFamily="18" charset="0"/>
                <a:cs typeface="Times New Roman" pitchFamily="18" charset="0"/>
              </a:rPr>
              <a:t>InterTech</a:t>
            </a:r>
            <a:r>
              <a:rPr lang="en-US" altLang="ja-JP" sz="1000" dirty="0">
                <a:latin typeface="Times New Roman" pitchFamily="18" charset="0"/>
                <a:cs typeface="Times New Roman" pitchFamily="18" charset="0"/>
              </a:rPr>
              <a:t> Research Corporation</a:t>
            </a:r>
          </a:p>
        </p:txBody>
      </p:sp>
    </p:spTree>
    <p:extLst>
      <p:ext uri="{BB962C8B-B14F-4D97-AF65-F5344CB8AC3E}">
        <p14:creationId xmlns:p14="http://schemas.microsoft.com/office/powerpoint/2010/main" val="358648935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４．</a:t>
            </a:r>
            <a:r>
              <a:rPr lang="ja-JP" altLang="en-US" dirty="0" smtClean="0"/>
              <a:t>３．１１以降の日本型</a:t>
            </a:r>
            <a:r>
              <a:rPr lang="ja-JP" altLang="en-US" dirty="0"/>
              <a:t>スマートグリッド</a:t>
            </a:r>
            <a:endParaRPr kumimoji="1" lang="ja-JP" altLang="en-US" dirty="0"/>
          </a:p>
        </p:txBody>
      </p:sp>
      <p:sp>
        <p:nvSpPr>
          <p:cNvPr id="3" name="コンテンツ プレースホルダー 2"/>
          <p:cNvSpPr>
            <a:spLocks noGrp="1"/>
          </p:cNvSpPr>
          <p:nvPr>
            <p:ph idx="1"/>
          </p:nvPr>
        </p:nvSpPr>
        <p:spPr>
          <a:xfrm>
            <a:off x="968906" y="692696"/>
            <a:ext cx="7707550" cy="5254880"/>
          </a:xfrm>
        </p:spPr>
        <p:txBody>
          <a:bodyPr/>
          <a:lstStyle/>
          <a:p>
            <a:pPr>
              <a:buClr>
                <a:srgbClr val="336600"/>
              </a:buClr>
              <a:buFont typeface="Wingdings" pitchFamily="2" charset="2"/>
              <a:buChar char="n"/>
            </a:pPr>
            <a:r>
              <a:rPr lang="ja-JP" altLang="en-US" sz="1800" dirty="0" smtClean="0"/>
              <a:t>これまでのまとめ</a:t>
            </a:r>
            <a:endParaRPr lang="en-US" altLang="ja-JP" sz="1800" dirty="0" smtClean="0"/>
          </a:p>
          <a:p>
            <a:pPr lvl="1">
              <a:buClr>
                <a:srgbClr val="336600"/>
              </a:buClr>
              <a:buFont typeface="Wingdings" pitchFamily="2" charset="2"/>
              <a:buChar char="l"/>
            </a:pPr>
            <a:r>
              <a:rPr lang="ja-JP" altLang="en-US" sz="1200" dirty="0" smtClean="0"/>
              <a:t>「スマートグリッド」という言葉は使われていなかったが、「低炭素電力供給システム」、「次世代送配電ネットワーク」、「次世代送配電システム」という名の下で、日本型スマートグリッドがどうあるべきかの議論がなされてきた</a:t>
            </a:r>
            <a:endParaRPr lang="en-US" altLang="ja-JP" sz="1200" dirty="0" smtClean="0"/>
          </a:p>
          <a:p>
            <a:pPr lvl="1">
              <a:buClr>
                <a:srgbClr val="336600"/>
              </a:buClr>
              <a:buFont typeface="Wingdings" pitchFamily="2" charset="2"/>
              <a:buChar char="l"/>
            </a:pPr>
            <a:r>
              <a:rPr lang="ja-JP" altLang="en-US" sz="1200" dirty="0"/>
              <a:t>（</a:t>
            </a:r>
            <a:r>
              <a:rPr lang="en-US" altLang="ja-JP" sz="1200" dirty="0"/>
              <a:t>2020</a:t>
            </a:r>
            <a:r>
              <a:rPr lang="ja-JP" altLang="en-US" sz="1200" dirty="0"/>
              <a:t>年に太陽光発電</a:t>
            </a:r>
            <a:r>
              <a:rPr lang="en-US" altLang="ja-JP" sz="1200" dirty="0"/>
              <a:t>2800</a:t>
            </a:r>
            <a:r>
              <a:rPr lang="ja-JP" altLang="en-US" sz="1200" dirty="0"/>
              <a:t>万</a:t>
            </a:r>
            <a:r>
              <a:rPr lang="en-US" altLang="ja-JP" sz="1200" dirty="0"/>
              <a:t>kW</a:t>
            </a:r>
            <a:r>
              <a:rPr lang="ja-JP" altLang="en-US" sz="1200" dirty="0"/>
              <a:t>導入するという目標が定められるまでは）政府</a:t>
            </a:r>
            <a:r>
              <a:rPr lang="ja-JP" altLang="en-US" sz="1200" dirty="0" smtClean="0"/>
              <a:t>、電力会社とも、海外で騒がれだしたスマートグリッド相当のものは、日本</a:t>
            </a:r>
            <a:r>
              <a:rPr lang="ja-JP" altLang="en-US" sz="1200" dirty="0"/>
              <a:t>で</a:t>
            </a:r>
            <a:r>
              <a:rPr lang="ja-JP" altLang="en-US" sz="1200" dirty="0" smtClean="0"/>
              <a:t>はすでに出来上がっていると考えていた</a:t>
            </a:r>
            <a:endParaRPr lang="en-US" altLang="ja-JP" sz="1200" dirty="0" smtClean="0"/>
          </a:p>
          <a:p>
            <a:pPr lvl="1">
              <a:buClr>
                <a:srgbClr val="336600"/>
              </a:buClr>
              <a:buFont typeface="Wingdings" pitchFamily="2" charset="2"/>
              <a:buChar char="l"/>
            </a:pPr>
            <a:r>
              <a:rPr lang="ja-JP" altLang="en-US" sz="1200" dirty="0" smtClean="0"/>
              <a:t>再生可能エネルギー大量導入に当たって系統への対策が必要と判明した後も、原主再従（原発の有効利用＞再可能エネルギー有効利用）での低炭素化実現をめざし、もし太陽光発電の大量導入により、ベース電源である原発の定常的な運転に支障が</a:t>
            </a:r>
            <a:r>
              <a:rPr lang="ja-JP" altLang="en-US" sz="1200" dirty="0"/>
              <a:t>起きる</a:t>
            </a:r>
            <a:r>
              <a:rPr lang="ja-JP" altLang="en-US" sz="1200" dirty="0" smtClean="0"/>
              <a:t>なら、太陽光発電の出力を抑制するというスタンスでほぼ固まったが</a:t>
            </a:r>
            <a:r>
              <a:rPr lang="ja-JP" altLang="en-US" sz="1200" dirty="0" err="1" smtClean="0"/>
              <a:t>。。。</a:t>
            </a:r>
            <a:endParaRPr lang="en-US" altLang="ja-JP" sz="1200" dirty="0" smtClean="0"/>
          </a:p>
          <a:p>
            <a:pPr lvl="1">
              <a:buClr>
                <a:srgbClr val="336600"/>
              </a:buClr>
              <a:buFont typeface="Wingdings" pitchFamily="2" charset="2"/>
              <a:buChar char="l"/>
            </a:pPr>
            <a:endParaRPr lang="en-US" altLang="ja-JP" sz="1200" dirty="0" smtClean="0"/>
          </a:p>
          <a:p>
            <a:pPr>
              <a:buClr>
                <a:srgbClr val="336600"/>
              </a:buClr>
              <a:buFont typeface="Wingdings" pitchFamily="2" charset="2"/>
              <a:buChar char="n"/>
            </a:pPr>
            <a:r>
              <a:rPr lang="ja-JP" altLang="en-US" sz="1800" dirty="0" smtClean="0"/>
              <a:t>３．１１以降の方向性</a:t>
            </a:r>
            <a:endParaRPr lang="en-US" altLang="ja-JP" sz="1800" dirty="0" smtClean="0"/>
          </a:p>
          <a:p>
            <a:pPr lvl="1">
              <a:buClr>
                <a:srgbClr val="336600"/>
              </a:buClr>
              <a:buFont typeface="Wingdings" pitchFamily="2" charset="2"/>
              <a:buChar char="l"/>
            </a:pPr>
            <a:r>
              <a:rPr lang="ja-JP" altLang="en-US" sz="1200" dirty="0" smtClean="0"/>
              <a:t>事故で停止</a:t>
            </a:r>
            <a:r>
              <a:rPr lang="ja-JP" altLang="en-US" sz="1200" dirty="0"/>
              <a:t>した</a:t>
            </a:r>
            <a:r>
              <a:rPr lang="ja-JP" altLang="en-US" sz="1200" dirty="0" smtClean="0"/>
              <a:t>福島原発に加えて、今後</a:t>
            </a:r>
            <a:r>
              <a:rPr lang="ja-JP" altLang="en-US" sz="1200" dirty="0"/>
              <a:t>定期点検のため停止する</a:t>
            </a:r>
            <a:r>
              <a:rPr lang="ja-JP" altLang="en-US" sz="1200" dirty="0" smtClean="0"/>
              <a:t>原発もあり、来夏もピーク時に約１割の電力不足が懸念される。また、原発停止分をすべて火力発電で代替すると、そのための燃料費で電力コストが約２割上昇するとの試算が発表され、日本型スマートグリッドでは不要と言われていたデマンドレスポンスに注目が集まっている</a:t>
            </a:r>
            <a:endParaRPr lang="ja-JP" altLang="en-US" sz="1200" dirty="0"/>
          </a:p>
          <a:p>
            <a:pPr lvl="1">
              <a:buClr>
                <a:srgbClr val="336600"/>
              </a:buClr>
              <a:buFont typeface="Wingdings" pitchFamily="2" charset="2"/>
              <a:buChar char="l"/>
            </a:pPr>
            <a:r>
              <a:rPr lang="ja-JP" altLang="en-US" sz="1200" dirty="0" smtClean="0"/>
              <a:t>そのデマンドレスポンスを実現するためには、スマートメーター化が必要なので、現行</a:t>
            </a:r>
            <a:r>
              <a:rPr lang="ja-JP" altLang="ja-JP" sz="1200" dirty="0" smtClean="0"/>
              <a:t>エネルギー</a:t>
            </a:r>
            <a:r>
              <a:rPr lang="ja-JP" altLang="ja-JP" sz="1200" dirty="0"/>
              <a:t>基本</a:t>
            </a:r>
            <a:r>
              <a:rPr lang="ja-JP" altLang="ja-JP" sz="1200" dirty="0" smtClean="0"/>
              <a:t>計画</a:t>
            </a:r>
            <a:r>
              <a:rPr lang="ja-JP" altLang="en-US" sz="1200" dirty="0" smtClean="0"/>
              <a:t>にあった</a:t>
            </a:r>
            <a:r>
              <a:rPr lang="ja-JP" altLang="ja-JP" sz="1200" dirty="0" smtClean="0"/>
              <a:t>『</a:t>
            </a:r>
            <a:r>
              <a:rPr lang="en-US" altLang="ja-JP" sz="1200" dirty="0"/>
              <a:t>2020</a:t>
            </a:r>
            <a:r>
              <a:rPr lang="ja-JP" altLang="ja-JP" sz="1200" dirty="0"/>
              <a:t>年代の可能な限り早い時期に</a:t>
            </a:r>
            <a:r>
              <a:rPr lang="ja-JP" altLang="ja-JP" sz="1200" dirty="0" smtClean="0"/>
              <a:t>原則</a:t>
            </a:r>
            <a:r>
              <a:rPr lang="ja-JP" altLang="en-US" sz="1200" dirty="0" smtClean="0"/>
              <a:t>全て</a:t>
            </a:r>
            <a:r>
              <a:rPr lang="ja-JP" altLang="ja-JP" sz="1200" dirty="0" smtClean="0"/>
              <a:t>の</a:t>
            </a:r>
            <a:r>
              <a:rPr lang="ja-JP" altLang="ja-JP" sz="1200" dirty="0"/>
              <a:t>需要家にスマートメーターの導入を目指す</a:t>
            </a:r>
            <a:r>
              <a:rPr lang="ja-JP" altLang="ja-JP" sz="1200" dirty="0" smtClean="0"/>
              <a:t>』</a:t>
            </a:r>
            <a:r>
              <a:rPr lang="ja-JP" altLang="en-US" sz="1200" dirty="0" smtClean="0"/>
              <a:t>という目標を前倒しし</a:t>
            </a:r>
            <a:r>
              <a:rPr lang="ja-JP" altLang="ja-JP" sz="1200" dirty="0" smtClean="0"/>
              <a:t>、</a:t>
            </a:r>
            <a:endParaRPr lang="ja-JP" altLang="ja-JP" sz="1200" dirty="0"/>
          </a:p>
          <a:p>
            <a:pPr lvl="1">
              <a:buClr>
                <a:srgbClr val="336600"/>
              </a:buClr>
              <a:buFont typeface="Wingdings" pitchFamily="2" charset="2"/>
              <a:buChar char="l"/>
            </a:pPr>
            <a:r>
              <a:rPr lang="ja-JP" altLang="ja-JP" sz="1200" dirty="0" smtClean="0"/>
              <a:t>２０１１年</a:t>
            </a:r>
            <a:r>
              <a:rPr lang="ja-JP" altLang="ja-JP" sz="1200" dirty="0"/>
              <a:t>７月２９日、国家戦略室エネルギー・環境会議で「当面のエネルギー需給安定策」として『今後５年以内に総需要の８割をスマートメーター化する』という方針が立てられ</a:t>
            </a:r>
            <a:r>
              <a:rPr lang="ja-JP" altLang="ja-JP" sz="1200" dirty="0" smtClean="0"/>
              <a:t>、</a:t>
            </a:r>
            <a:endParaRPr lang="en-US" altLang="ja-JP" sz="1200" dirty="0" smtClean="0"/>
          </a:p>
          <a:p>
            <a:pPr lvl="1">
              <a:buClr>
                <a:srgbClr val="336600"/>
              </a:buClr>
              <a:buFont typeface="Wingdings" pitchFamily="2" charset="2"/>
              <a:buChar char="l"/>
            </a:pPr>
            <a:r>
              <a:rPr lang="ja-JP" altLang="en-US" sz="1200" dirty="0" smtClean="0"/>
              <a:t>まず、（一般家庭ではなく）自動検針対象外だった高圧需要家へのスマートメーター／</a:t>
            </a:r>
            <a:r>
              <a:rPr lang="en-US" altLang="ja-JP" sz="1200" dirty="0" smtClean="0"/>
              <a:t>BEMS</a:t>
            </a:r>
            <a:r>
              <a:rPr lang="ja-JP" altLang="en-US" sz="1200" dirty="0" smtClean="0"/>
              <a:t>導入促進が図られる模様</a:t>
            </a:r>
            <a:endParaRPr lang="en-US" altLang="ja-JP" sz="1200" dirty="0" smtClean="0"/>
          </a:p>
          <a:p>
            <a:pPr lvl="1">
              <a:buClr>
                <a:srgbClr val="336600"/>
              </a:buClr>
              <a:buFont typeface="Wingdings" pitchFamily="2" charset="2"/>
              <a:buChar char="l"/>
            </a:pPr>
            <a:r>
              <a:rPr lang="ja-JP" altLang="en-US" sz="1200" dirty="0"/>
              <a:t>一般</a:t>
            </a:r>
            <a:r>
              <a:rPr lang="ja-JP" altLang="en-US" sz="1200" dirty="0" smtClean="0"/>
              <a:t>家庭向けのスマートメーターの機能仕様や、時間帯別料金より高度なデマンドレスポンスの仕組みを導入するかどうかは、今後ウォッチしていく必要がある</a:t>
            </a:r>
            <a:endParaRPr lang="ja-JP" altLang="en-US" sz="1200" dirty="0"/>
          </a:p>
        </p:txBody>
      </p:sp>
      <p:sp>
        <p:nvSpPr>
          <p:cNvPr id="5" name="日付プレースホルダー 4"/>
          <p:cNvSpPr>
            <a:spLocks noGrp="1"/>
          </p:cNvSpPr>
          <p:nvPr>
            <p:ph type="dt" sz="half" idx="10"/>
          </p:nvPr>
        </p:nvSpPr>
        <p:spPr/>
        <p:txBody>
          <a:bodyPr/>
          <a:lstStyle/>
          <a:p>
            <a:r>
              <a:rPr lang="en-US" altLang="ja-JP" dirty="0"/>
              <a:t>2011/10/31</a:t>
            </a:r>
            <a:endParaRPr lang="ja-JP" altLang="en-US" dirty="0"/>
          </a:p>
        </p:txBody>
      </p:sp>
      <p:sp>
        <p:nvSpPr>
          <p:cNvPr id="6" name="スライド番号プレースホルダー 5"/>
          <p:cNvSpPr>
            <a:spLocks noGrp="1"/>
          </p:cNvSpPr>
          <p:nvPr>
            <p:ph type="sldNum" sz="quarter" idx="12"/>
          </p:nvPr>
        </p:nvSpPr>
        <p:spPr/>
        <p:txBody>
          <a:bodyPr/>
          <a:lstStyle/>
          <a:p>
            <a:fld id="{EBBBA30D-1F4B-4C5B-97A9-6EDCE1DE73F1}" type="slidenum">
              <a:rPr kumimoji="1" lang="ja-JP" altLang="en-US" smtClean="0"/>
              <a:t>12</a:t>
            </a:fld>
            <a:endParaRPr kumimoji="1" lang="ja-JP" altLang="en-US" dirty="0"/>
          </a:p>
        </p:txBody>
      </p:sp>
      <p:sp>
        <p:nvSpPr>
          <p:cNvPr id="7" name="Rectangle 5"/>
          <p:cNvSpPr>
            <a:spLocks noGrp="1" noChangeArrowheads="1"/>
          </p:cNvSpPr>
          <p:nvPr>
            <p:ph type="ftr" sz="quarter" idx="11"/>
          </p:nvPr>
        </p:nvSpPr>
        <p:spPr>
          <a:xfrm>
            <a:off x="3124200" y="6309320"/>
            <a:ext cx="2895600" cy="412155"/>
          </a:xfrm>
          <a:ln/>
        </p:spPr>
        <p:txBody>
          <a:bodyPr/>
          <a:lstStyle>
            <a:lvl1pPr>
              <a:defRPr/>
            </a:lvl1pPr>
          </a:lstStyle>
          <a:p>
            <a:pPr>
              <a:defRPr/>
            </a:pPr>
            <a:r>
              <a:rPr lang="en-US" altLang="ja-JP" sz="1000" dirty="0">
                <a:latin typeface="Times New Roman" pitchFamily="18" charset="0"/>
                <a:cs typeface="Times New Roman" pitchFamily="18" charset="0"/>
              </a:rPr>
              <a:t>© 2011 </a:t>
            </a:r>
            <a:r>
              <a:rPr lang="en-US" altLang="ja-JP" sz="1000" dirty="0" err="1">
                <a:latin typeface="Times New Roman" pitchFamily="18" charset="0"/>
                <a:cs typeface="Times New Roman" pitchFamily="18" charset="0"/>
              </a:rPr>
              <a:t>InterTech</a:t>
            </a:r>
            <a:r>
              <a:rPr lang="en-US" altLang="ja-JP" sz="1000" dirty="0">
                <a:latin typeface="Times New Roman" pitchFamily="18" charset="0"/>
                <a:cs typeface="Times New Roman" pitchFamily="18" charset="0"/>
              </a:rPr>
              <a:t> Research Corporation</a:t>
            </a:r>
          </a:p>
        </p:txBody>
      </p:sp>
    </p:spTree>
    <p:extLst>
      <p:ext uri="{BB962C8B-B14F-4D97-AF65-F5344CB8AC3E}">
        <p14:creationId xmlns:p14="http://schemas.microsoft.com/office/powerpoint/2010/main" val="237210862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スライド番号プレースホルダー 3"/>
          <p:cNvSpPr>
            <a:spLocks noGrp="1"/>
          </p:cNvSpPr>
          <p:nvPr>
            <p:ph type="sldNum" sz="quarter" idx="12"/>
          </p:nvPr>
        </p:nvSpPr>
        <p:spPr>
          <a:xfrm>
            <a:off x="6529347" y="6237274"/>
            <a:ext cx="2133600" cy="476250"/>
          </a:xfrm>
        </p:spPr>
        <p:txBody>
          <a:bodyPr/>
          <a:lstStyle/>
          <a:p>
            <a:fld id="{4AD3E0B1-24B2-4EDE-8D90-AE1C0A733919}" type="slidenum">
              <a:rPr lang="en-US" altLang="ja-JP"/>
              <a:pPr/>
              <a:t>13</a:t>
            </a:fld>
            <a:endParaRPr lang="en-US" altLang="ja-JP"/>
          </a:p>
        </p:txBody>
      </p:sp>
      <p:sp>
        <p:nvSpPr>
          <p:cNvPr id="50178" name="Rectangle 2"/>
          <p:cNvSpPr>
            <a:spLocks noChangeArrowheads="1"/>
          </p:cNvSpPr>
          <p:nvPr/>
        </p:nvSpPr>
        <p:spPr bwMode="auto">
          <a:xfrm>
            <a:off x="1800225" y="4327539"/>
            <a:ext cx="595313" cy="547688"/>
          </a:xfrm>
          <a:prstGeom prst="rect">
            <a:avLst/>
          </a:prstGeom>
          <a:gradFill rotWithShape="0">
            <a:gsLst>
              <a:gs pos="0">
                <a:srgbClr val="FFFFFF"/>
              </a:gs>
              <a:gs pos="100000">
                <a:srgbClr val="FFFF00"/>
              </a:gs>
            </a:gsLst>
            <a:path path="shape">
              <a:fillToRect l="50000" t="50000" r="50000" b="50000"/>
            </a:path>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ja-JP" sz="1200" b="1"/>
              <a:t>PV5</a:t>
            </a:r>
          </a:p>
          <a:p>
            <a:pPr algn="ctr"/>
            <a:r>
              <a:rPr lang="en-US" altLang="ja-JP" sz="1200" b="1"/>
              <a:t>FC5</a:t>
            </a:r>
          </a:p>
          <a:p>
            <a:pPr algn="ctr"/>
            <a:r>
              <a:rPr lang="en-US" altLang="ja-JP" sz="1200" b="1"/>
              <a:t>BAT5</a:t>
            </a:r>
          </a:p>
        </p:txBody>
      </p:sp>
      <p:sp>
        <p:nvSpPr>
          <p:cNvPr id="50179" name="Line 3"/>
          <p:cNvSpPr>
            <a:spLocks noChangeShapeType="1"/>
          </p:cNvSpPr>
          <p:nvPr/>
        </p:nvSpPr>
        <p:spPr bwMode="auto">
          <a:xfrm flipH="1">
            <a:off x="1542319" y="3699669"/>
            <a:ext cx="889731" cy="619919"/>
          </a:xfrm>
          <a:prstGeom prst="line">
            <a:avLst/>
          </a:prstGeom>
          <a:noFill/>
          <a:ln w="19050">
            <a:solidFill>
              <a:schemeClr val="tx1"/>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50180" name="AutoShape 4"/>
          <p:cNvSpPr>
            <a:spLocks noChangeArrowheads="1"/>
          </p:cNvSpPr>
          <p:nvPr/>
        </p:nvSpPr>
        <p:spPr bwMode="auto">
          <a:xfrm>
            <a:off x="2395538" y="2898775"/>
            <a:ext cx="874712" cy="920750"/>
          </a:xfrm>
          <a:prstGeom prst="can">
            <a:avLst>
              <a:gd name="adj" fmla="val 26316"/>
            </a:avLst>
          </a:prstGeom>
          <a:gradFill rotWithShape="1">
            <a:gsLst>
              <a:gs pos="0">
                <a:srgbClr val="FF0000"/>
              </a:gs>
              <a:gs pos="50000">
                <a:schemeClr val="bg1"/>
              </a:gs>
              <a:gs pos="100000">
                <a:srgbClr val="FF0000"/>
              </a:gs>
            </a:gsLst>
            <a:lin ang="0" scaled="1"/>
          </a:gra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ja-JP" altLang="en-US" sz="1000" b="1"/>
              <a:t>エコネット</a:t>
            </a:r>
          </a:p>
          <a:p>
            <a:pPr algn="ctr"/>
            <a:r>
              <a:rPr lang="ja-JP" altLang="en-US" sz="1000" b="1"/>
              <a:t>サービス</a:t>
            </a:r>
          </a:p>
          <a:p>
            <a:pPr algn="ctr"/>
            <a:r>
              <a:rPr lang="ja-JP" altLang="en-US" sz="1000" b="1"/>
              <a:t>プロバイダー</a:t>
            </a:r>
          </a:p>
          <a:p>
            <a:pPr algn="ctr"/>
            <a:r>
              <a:rPr lang="ja-JP" altLang="en-US" sz="1000" b="1"/>
              <a:t>（</a:t>
            </a:r>
            <a:r>
              <a:rPr lang="en-US" altLang="ja-JP" sz="1000" b="1"/>
              <a:t>ESP</a:t>
            </a:r>
            <a:r>
              <a:rPr lang="ja-JP" altLang="en-US" sz="1000" b="1"/>
              <a:t>）</a:t>
            </a:r>
          </a:p>
        </p:txBody>
      </p:sp>
      <p:sp>
        <p:nvSpPr>
          <p:cNvPr id="50182" name="Rectangle 6"/>
          <p:cNvSpPr>
            <a:spLocks noChangeArrowheads="1"/>
          </p:cNvSpPr>
          <p:nvPr/>
        </p:nvSpPr>
        <p:spPr bwMode="auto">
          <a:xfrm>
            <a:off x="947006" y="4319588"/>
            <a:ext cx="595313" cy="546100"/>
          </a:xfrm>
          <a:prstGeom prst="rect">
            <a:avLst/>
          </a:prstGeom>
          <a:gradFill rotWithShape="0">
            <a:gsLst>
              <a:gs pos="0">
                <a:srgbClr val="FFFFFF"/>
              </a:gs>
              <a:gs pos="100000">
                <a:srgbClr val="FFFF00"/>
              </a:gs>
            </a:gsLst>
            <a:path path="shape">
              <a:fillToRect l="50000" t="50000" r="50000" b="50000"/>
            </a:path>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ja-JP" sz="1200" b="1"/>
              <a:t>PV4</a:t>
            </a:r>
          </a:p>
          <a:p>
            <a:pPr algn="ctr"/>
            <a:r>
              <a:rPr lang="en-US" altLang="ja-JP" sz="1200" b="1"/>
              <a:t>FC4</a:t>
            </a:r>
          </a:p>
          <a:p>
            <a:pPr algn="ctr"/>
            <a:r>
              <a:rPr lang="en-US" altLang="ja-JP" sz="1200" b="1"/>
              <a:t>BAT4</a:t>
            </a:r>
          </a:p>
        </p:txBody>
      </p:sp>
      <p:sp>
        <p:nvSpPr>
          <p:cNvPr id="50183" name="Rectangle 7"/>
          <p:cNvSpPr>
            <a:spLocks noChangeArrowheads="1"/>
          </p:cNvSpPr>
          <p:nvPr/>
        </p:nvSpPr>
        <p:spPr bwMode="auto">
          <a:xfrm>
            <a:off x="4267200" y="4191000"/>
            <a:ext cx="595313" cy="547688"/>
          </a:xfrm>
          <a:prstGeom prst="rect">
            <a:avLst/>
          </a:prstGeom>
          <a:gradFill rotWithShape="0">
            <a:gsLst>
              <a:gs pos="0">
                <a:srgbClr val="FFFFFF"/>
              </a:gs>
              <a:gs pos="100000">
                <a:srgbClr val="FFFF00"/>
              </a:gs>
            </a:gsLst>
            <a:path path="shape">
              <a:fillToRect l="50000" t="50000" r="50000" b="50000"/>
            </a:path>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ja-JP" sz="1200" b="1"/>
              <a:t>PV6</a:t>
            </a:r>
          </a:p>
          <a:p>
            <a:pPr algn="ctr"/>
            <a:r>
              <a:rPr lang="en-US" altLang="ja-JP" sz="1200" b="1"/>
              <a:t>FC6</a:t>
            </a:r>
          </a:p>
          <a:p>
            <a:pPr algn="ctr"/>
            <a:r>
              <a:rPr lang="en-US" altLang="ja-JP" sz="1200" b="1"/>
              <a:t>BAT6</a:t>
            </a:r>
          </a:p>
        </p:txBody>
      </p:sp>
      <p:sp>
        <p:nvSpPr>
          <p:cNvPr id="50184" name="Rectangle 8"/>
          <p:cNvSpPr>
            <a:spLocks noChangeArrowheads="1"/>
          </p:cNvSpPr>
          <p:nvPr/>
        </p:nvSpPr>
        <p:spPr bwMode="auto">
          <a:xfrm>
            <a:off x="533400" y="2590800"/>
            <a:ext cx="595313" cy="546100"/>
          </a:xfrm>
          <a:prstGeom prst="rect">
            <a:avLst/>
          </a:prstGeom>
          <a:gradFill rotWithShape="0">
            <a:gsLst>
              <a:gs pos="0">
                <a:srgbClr val="FFFFFF"/>
              </a:gs>
              <a:gs pos="100000">
                <a:srgbClr val="FFFF00"/>
              </a:gs>
            </a:gsLst>
            <a:path path="shape">
              <a:fillToRect l="50000" t="50000" r="50000" b="50000"/>
            </a:path>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ja-JP" sz="1200" b="1"/>
              <a:t>PV3</a:t>
            </a:r>
          </a:p>
          <a:p>
            <a:pPr algn="ctr"/>
            <a:r>
              <a:rPr lang="en-US" altLang="ja-JP" sz="1200" b="1"/>
              <a:t>FC3</a:t>
            </a:r>
          </a:p>
          <a:p>
            <a:pPr algn="ctr"/>
            <a:r>
              <a:rPr lang="en-US" altLang="ja-JP" sz="1200" b="1"/>
              <a:t>BAT3</a:t>
            </a:r>
          </a:p>
        </p:txBody>
      </p:sp>
      <p:sp>
        <p:nvSpPr>
          <p:cNvPr id="50185" name="Rectangle 9"/>
          <p:cNvSpPr>
            <a:spLocks noChangeArrowheads="1"/>
          </p:cNvSpPr>
          <p:nvPr/>
        </p:nvSpPr>
        <p:spPr bwMode="auto">
          <a:xfrm>
            <a:off x="1447800" y="1905000"/>
            <a:ext cx="595313" cy="547688"/>
          </a:xfrm>
          <a:prstGeom prst="rect">
            <a:avLst/>
          </a:prstGeom>
          <a:gradFill rotWithShape="0">
            <a:gsLst>
              <a:gs pos="0">
                <a:srgbClr val="FFFFFF"/>
              </a:gs>
              <a:gs pos="100000">
                <a:srgbClr val="FFFF00"/>
              </a:gs>
            </a:gsLst>
            <a:path path="shape">
              <a:fillToRect l="50000" t="50000" r="50000" b="50000"/>
            </a:path>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ja-JP" sz="1200" b="1"/>
              <a:t>PV2</a:t>
            </a:r>
          </a:p>
          <a:p>
            <a:pPr algn="ctr"/>
            <a:r>
              <a:rPr lang="en-US" altLang="ja-JP" sz="1200" b="1"/>
              <a:t>FC2</a:t>
            </a:r>
          </a:p>
          <a:p>
            <a:pPr algn="ctr"/>
            <a:r>
              <a:rPr lang="en-US" altLang="ja-JP" sz="1200" b="1"/>
              <a:t>BAT2</a:t>
            </a:r>
          </a:p>
        </p:txBody>
      </p:sp>
      <p:sp>
        <p:nvSpPr>
          <p:cNvPr id="50186" name="Rectangle 10"/>
          <p:cNvSpPr>
            <a:spLocks noChangeArrowheads="1"/>
          </p:cNvSpPr>
          <p:nvPr/>
        </p:nvSpPr>
        <p:spPr bwMode="auto">
          <a:xfrm>
            <a:off x="2573338" y="1587500"/>
            <a:ext cx="595312" cy="547688"/>
          </a:xfrm>
          <a:prstGeom prst="rect">
            <a:avLst/>
          </a:prstGeom>
          <a:gradFill rotWithShape="0">
            <a:gsLst>
              <a:gs pos="0">
                <a:srgbClr val="FFFFFF"/>
              </a:gs>
              <a:gs pos="100000">
                <a:srgbClr val="FFFF00"/>
              </a:gs>
            </a:gsLst>
            <a:path path="shape">
              <a:fillToRect l="50000" t="50000" r="50000" b="50000"/>
            </a:path>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ja-JP" sz="1200" b="1"/>
              <a:t>PV1</a:t>
            </a:r>
          </a:p>
          <a:p>
            <a:pPr algn="ctr"/>
            <a:r>
              <a:rPr lang="en-US" altLang="ja-JP" sz="1200" b="1"/>
              <a:t>FC1</a:t>
            </a:r>
          </a:p>
          <a:p>
            <a:pPr algn="ctr"/>
            <a:r>
              <a:rPr lang="en-US" altLang="ja-JP" sz="1200" b="1"/>
              <a:t>BAT1</a:t>
            </a:r>
          </a:p>
        </p:txBody>
      </p:sp>
      <p:sp>
        <p:nvSpPr>
          <p:cNvPr id="50187" name="Rectangle 11"/>
          <p:cNvSpPr>
            <a:spLocks noChangeArrowheads="1"/>
          </p:cNvSpPr>
          <p:nvPr/>
        </p:nvSpPr>
        <p:spPr bwMode="auto">
          <a:xfrm>
            <a:off x="4537075" y="3335338"/>
            <a:ext cx="595313" cy="546100"/>
          </a:xfrm>
          <a:prstGeom prst="rect">
            <a:avLst/>
          </a:prstGeom>
          <a:gradFill rotWithShape="0">
            <a:gsLst>
              <a:gs pos="0">
                <a:srgbClr val="FFFFFF"/>
              </a:gs>
              <a:gs pos="100000">
                <a:srgbClr val="FFFF00"/>
              </a:gs>
            </a:gsLst>
            <a:path path="shape">
              <a:fillToRect l="50000" t="50000" r="50000" b="50000"/>
            </a:path>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ja-JP" sz="1200" b="1"/>
              <a:t>PV7</a:t>
            </a:r>
          </a:p>
          <a:p>
            <a:pPr algn="ctr"/>
            <a:r>
              <a:rPr lang="en-US" altLang="ja-JP" sz="1200" b="1"/>
              <a:t>FC7</a:t>
            </a:r>
          </a:p>
          <a:p>
            <a:pPr algn="ctr"/>
            <a:r>
              <a:rPr lang="en-US" altLang="ja-JP" sz="1200" b="1"/>
              <a:t>BAT7</a:t>
            </a:r>
          </a:p>
        </p:txBody>
      </p:sp>
      <p:sp>
        <p:nvSpPr>
          <p:cNvPr id="50188" name="Line 12"/>
          <p:cNvSpPr>
            <a:spLocks noChangeShapeType="1"/>
          </p:cNvSpPr>
          <p:nvPr/>
        </p:nvSpPr>
        <p:spPr bwMode="auto">
          <a:xfrm>
            <a:off x="1066800" y="2971800"/>
            <a:ext cx="1328738" cy="168275"/>
          </a:xfrm>
          <a:prstGeom prst="line">
            <a:avLst/>
          </a:prstGeom>
          <a:noFill/>
          <a:ln w="19050">
            <a:solidFill>
              <a:schemeClr val="tx1"/>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50189" name="Line 13"/>
          <p:cNvSpPr>
            <a:spLocks noChangeShapeType="1"/>
          </p:cNvSpPr>
          <p:nvPr/>
        </p:nvSpPr>
        <p:spPr bwMode="auto">
          <a:xfrm>
            <a:off x="1752600" y="2438400"/>
            <a:ext cx="773113" cy="492125"/>
          </a:xfrm>
          <a:prstGeom prst="line">
            <a:avLst/>
          </a:prstGeom>
          <a:noFill/>
          <a:ln w="19050">
            <a:solidFill>
              <a:schemeClr val="tx1"/>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50190" name="Line 14"/>
          <p:cNvSpPr>
            <a:spLocks noChangeShapeType="1"/>
          </p:cNvSpPr>
          <p:nvPr/>
        </p:nvSpPr>
        <p:spPr bwMode="auto">
          <a:xfrm flipH="1">
            <a:off x="2819400" y="2133600"/>
            <a:ext cx="23813" cy="762000"/>
          </a:xfrm>
          <a:prstGeom prst="line">
            <a:avLst/>
          </a:prstGeom>
          <a:noFill/>
          <a:ln w="19050">
            <a:solidFill>
              <a:schemeClr val="tx1"/>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50191" name="Line 15"/>
          <p:cNvSpPr>
            <a:spLocks noChangeShapeType="1"/>
          </p:cNvSpPr>
          <p:nvPr/>
        </p:nvSpPr>
        <p:spPr bwMode="auto">
          <a:xfrm>
            <a:off x="3287713" y="3444875"/>
            <a:ext cx="1249362" cy="0"/>
          </a:xfrm>
          <a:prstGeom prst="line">
            <a:avLst/>
          </a:prstGeom>
          <a:noFill/>
          <a:ln w="19050">
            <a:solidFill>
              <a:schemeClr val="tx1"/>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50192" name="Line 16"/>
          <p:cNvSpPr>
            <a:spLocks noChangeShapeType="1"/>
          </p:cNvSpPr>
          <p:nvPr/>
        </p:nvSpPr>
        <p:spPr bwMode="auto">
          <a:xfrm>
            <a:off x="3168650" y="3773488"/>
            <a:ext cx="1098550" cy="417512"/>
          </a:xfrm>
          <a:prstGeom prst="line">
            <a:avLst/>
          </a:prstGeom>
          <a:noFill/>
          <a:ln w="19050">
            <a:solidFill>
              <a:schemeClr val="tx1"/>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50193" name="Line 17"/>
          <p:cNvSpPr>
            <a:spLocks noChangeShapeType="1"/>
          </p:cNvSpPr>
          <p:nvPr/>
        </p:nvSpPr>
        <p:spPr bwMode="auto">
          <a:xfrm flipH="1">
            <a:off x="2139156" y="3810000"/>
            <a:ext cx="580232" cy="517539"/>
          </a:xfrm>
          <a:prstGeom prst="line">
            <a:avLst/>
          </a:prstGeom>
          <a:noFill/>
          <a:ln w="19050">
            <a:solidFill>
              <a:schemeClr val="tx1"/>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50194" name="AutoShape 18"/>
          <p:cNvSpPr>
            <a:spLocks noChangeArrowheads="1"/>
          </p:cNvSpPr>
          <p:nvPr/>
        </p:nvSpPr>
        <p:spPr bwMode="auto">
          <a:xfrm>
            <a:off x="4067175" y="908050"/>
            <a:ext cx="1606550" cy="547688"/>
          </a:xfrm>
          <a:prstGeom prst="bevel">
            <a:avLst>
              <a:gd name="adj" fmla="val 12500"/>
            </a:avLst>
          </a:prstGeom>
          <a:gradFill rotWithShape="1">
            <a:gsLst>
              <a:gs pos="0">
                <a:srgbClr val="FFFFFF"/>
              </a:gs>
              <a:gs pos="100000">
                <a:srgbClr val="CCCCFF"/>
              </a:gs>
            </a:gsLst>
            <a:path path="rect">
              <a:fillToRect l="50000" t="50000" r="50000" b="50000"/>
            </a:path>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ja-JP" altLang="en-US" sz="1200" b="1"/>
              <a:t>電力会社系統</a:t>
            </a:r>
          </a:p>
        </p:txBody>
      </p:sp>
      <p:pic>
        <p:nvPicPr>
          <p:cNvPr id="50195" name="Picture 19"/>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795963" y="1484313"/>
            <a:ext cx="1344612" cy="7254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0196" name="Line 20"/>
          <p:cNvSpPr>
            <a:spLocks noChangeShapeType="1"/>
          </p:cNvSpPr>
          <p:nvPr/>
        </p:nvSpPr>
        <p:spPr bwMode="auto">
          <a:xfrm flipH="1">
            <a:off x="3132138" y="1403350"/>
            <a:ext cx="1512887" cy="1546225"/>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50197" name="Line 21"/>
          <p:cNvSpPr>
            <a:spLocks noChangeShapeType="1"/>
          </p:cNvSpPr>
          <p:nvPr/>
        </p:nvSpPr>
        <p:spPr bwMode="auto">
          <a:xfrm flipV="1">
            <a:off x="3287713" y="1914525"/>
            <a:ext cx="2676525" cy="1147763"/>
          </a:xfrm>
          <a:prstGeom prst="line">
            <a:avLst/>
          </a:prstGeom>
          <a:noFill/>
          <a:ln w="38100">
            <a:solidFill>
              <a:schemeClr val="tx1"/>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50198" name="Rectangle 22"/>
          <p:cNvSpPr>
            <a:spLocks noChangeArrowheads="1"/>
          </p:cNvSpPr>
          <p:nvPr/>
        </p:nvSpPr>
        <p:spPr bwMode="auto">
          <a:xfrm>
            <a:off x="4267200" y="2209800"/>
            <a:ext cx="1219200" cy="381000"/>
          </a:xfrm>
          <a:prstGeom prst="rect">
            <a:avLst/>
          </a:prstGeom>
          <a:gradFill rotWithShape="0">
            <a:gsLst>
              <a:gs pos="0">
                <a:schemeClr val="accent1"/>
              </a:gs>
              <a:gs pos="50000">
                <a:schemeClr val="bg1"/>
              </a:gs>
              <a:gs pos="100000">
                <a:schemeClr val="accent1"/>
              </a:gs>
            </a:gsLst>
            <a:lin ang="5400000" scaled="1"/>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ja-JP" altLang="en-US" sz="1200" b="1"/>
              <a:t>直接連系または</a:t>
            </a:r>
          </a:p>
          <a:p>
            <a:pPr algn="ctr"/>
            <a:r>
              <a:rPr lang="ja-JP" altLang="en-US" sz="1200" b="1"/>
              <a:t>託送</a:t>
            </a:r>
          </a:p>
        </p:txBody>
      </p:sp>
      <p:sp>
        <p:nvSpPr>
          <p:cNvPr id="50199" name="Rectangle 23"/>
          <p:cNvSpPr>
            <a:spLocks noChangeArrowheads="1"/>
          </p:cNvSpPr>
          <p:nvPr/>
        </p:nvSpPr>
        <p:spPr bwMode="auto">
          <a:xfrm>
            <a:off x="5964238" y="2351088"/>
            <a:ext cx="1487487" cy="1422400"/>
          </a:xfrm>
          <a:prstGeom prst="rect">
            <a:avLst/>
          </a:prstGeom>
          <a:gradFill rotWithShape="0">
            <a:gsLst>
              <a:gs pos="0">
                <a:srgbClr val="FFFFFF"/>
              </a:gs>
              <a:gs pos="100000">
                <a:srgbClr val="FFCCFF"/>
              </a:gs>
            </a:gsLst>
            <a:path path="shape">
              <a:fillToRect l="50000" t="50000" r="50000" b="50000"/>
            </a:path>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ja-JP" altLang="en-US" sz="1200" b="1"/>
              <a:t>その他</a:t>
            </a:r>
          </a:p>
          <a:p>
            <a:pPr algn="ctr"/>
            <a:r>
              <a:rPr lang="ja-JP" altLang="en-US" sz="1200" b="1"/>
              <a:t>マイクロガスタービン</a:t>
            </a:r>
          </a:p>
          <a:p>
            <a:pPr algn="ctr"/>
            <a:r>
              <a:rPr lang="ja-JP" altLang="en-US" sz="1200" b="1"/>
              <a:t>風力</a:t>
            </a:r>
          </a:p>
          <a:p>
            <a:pPr algn="ctr"/>
            <a:r>
              <a:rPr lang="ja-JP" altLang="en-US" sz="1200" b="1"/>
              <a:t>バイオガス発電</a:t>
            </a:r>
          </a:p>
          <a:p>
            <a:pPr algn="ctr"/>
            <a:r>
              <a:rPr lang="ja-JP" altLang="en-US" sz="1200" b="1"/>
              <a:t>ごみ焼却発電</a:t>
            </a:r>
          </a:p>
          <a:p>
            <a:pPr algn="ctr"/>
            <a:r>
              <a:rPr lang="ja-JP" altLang="en-US" sz="1200" b="1"/>
              <a:t>ミニ水力など</a:t>
            </a:r>
          </a:p>
          <a:p>
            <a:pPr algn="ctr"/>
            <a:endParaRPr lang="en-US" altLang="ja-JP" sz="1200" b="1"/>
          </a:p>
        </p:txBody>
      </p:sp>
      <p:sp>
        <p:nvSpPr>
          <p:cNvPr id="50200" name="Line 24"/>
          <p:cNvSpPr>
            <a:spLocks noChangeShapeType="1"/>
          </p:cNvSpPr>
          <p:nvPr/>
        </p:nvSpPr>
        <p:spPr bwMode="auto">
          <a:xfrm flipV="1">
            <a:off x="3287713" y="2898775"/>
            <a:ext cx="2676525" cy="273050"/>
          </a:xfrm>
          <a:prstGeom prst="line">
            <a:avLst/>
          </a:prstGeom>
          <a:noFill/>
          <a:ln w="38100">
            <a:solidFill>
              <a:schemeClr val="tx1"/>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50202" name="Rectangle 26"/>
          <p:cNvSpPr>
            <a:spLocks noChangeArrowheads="1"/>
          </p:cNvSpPr>
          <p:nvPr/>
        </p:nvSpPr>
        <p:spPr bwMode="auto">
          <a:xfrm>
            <a:off x="6804025" y="1093788"/>
            <a:ext cx="1152525" cy="371475"/>
          </a:xfrm>
          <a:prstGeom prst="rect">
            <a:avLst/>
          </a:prstGeom>
          <a:gradFill rotWithShape="0">
            <a:gsLst>
              <a:gs pos="0">
                <a:srgbClr val="FFFFFF"/>
              </a:gs>
              <a:gs pos="100000">
                <a:srgbClr val="FF9966"/>
              </a:gs>
            </a:gsLst>
            <a:path path="shape">
              <a:fillToRect l="50000" t="50000" r="50000" b="50000"/>
            </a:path>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ja-JP" altLang="en-US" sz="1200" b="1"/>
              <a:t>コジェネ発電</a:t>
            </a:r>
          </a:p>
        </p:txBody>
      </p:sp>
      <p:sp>
        <p:nvSpPr>
          <p:cNvPr id="50203" name="Rectangle 27"/>
          <p:cNvSpPr>
            <a:spLocks noChangeArrowheads="1"/>
          </p:cNvSpPr>
          <p:nvPr/>
        </p:nvSpPr>
        <p:spPr bwMode="auto">
          <a:xfrm>
            <a:off x="381000" y="4944401"/>
            <a:ext cx="8229600" cy="13716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altLang="ja-JP" sz="1200" b="1" dirty="0"/>
              <a:t>①</a:t>
            </a:r>
            <a:r>
              <a:rPr lang="en-US" altLang="ja-JP" sz="1200" b="1" dirty="0" err="1"/>
              <a:t>PVn</a:t>
            </a:r>
            <a:r>
              <a:rPr lang="ja-JP" altLang="en-US" sz="1200" b="1" dirty="0" err="1"/>
              <a:t>、</a:t>
            </a:r>
            <a:r>
              <a:rPr lang="en-US" altLang="ja-JP" sz="1200" b="1" dirty="0" err="1"/>
              <a:t>FCn</a:t>
            </a:r>
            <a:r>
              <a:rPr lang="ja-JP" altLang="en-US" sz="1200" b="1" dirty="0" err="1"/>
              <a:t>、</a:t>
            </a:r>
            <a:r>
              <a:rPr lang="en-US" altLang="ja-JP" sz="1200" b="1" dirty="0" err="1"/>
              <a:t>BATn</a:t>
            </a:r>
            <a:r>
              <a:rPr lang="ja-JP" altLang="en-US" sz="1200" b="1" dirty="0"/>
              <a:t>の容量は個別需要家によって</a:t>
            </a:r>
            <a:r>
              <a:rPr lang="ja-JP" altLang="en-US" sz="1200" b="1" dirty="0" smtClean="0"/>
              <a:t>異なる　　　　　　　　　　　　　　　　　　　　　　　　　　　　　　　　　　　　　　　　　　　</a:t>
            </a:r>
            <a:endParaRPr lang="ja-JP" altLang="en-US" sz="1200" b="1" dirty="0"/>
          </a:p>
          <a:p>
            <a:r>
              <a:rPr lang="ja-JP" altLang="en-US" sz="1200" b="1" dirty="0"/>
              <a:t>②クラスター内個別需要家は年間の電力需給収支がバランスするように設計する・・・季節、時間毎の過剰な変動分は　　　　　</a:t>
            </a:r>
          </a:p>
          <a:p>
            <a:r>
              <a:rPr lang="ja-JP" altLang="en-US" sz="1200" b="1" dirty="0"/>
              <a:t>　</a:t>
            </a:r>
            <a:r>
              <a:rPr lang="ja-JP" altLang="en-US" sz="1200" b="1" dirty="0" smtClean="0"/>
              <a:t>　</a:t>
            </a:r>
            <a:r>
              <a:rPr lang="en-US" altLang="ja-JP" sz="1200" b="1" dirty="0" smtClean="0"/>
              <a:t>ECO</a:t>
            </a:r>
            <a:r>
              <a:rPr lang="ja-JP" altLang="en-US" sz="1200" b="1" dirty="0"/>
              <a:t>ネットローカルクラスタ内で融通し合い吸収する　　　　　　　　　　　　　　　　　　　　　　　　　　　　　　　　　　　　　　　　　　　</a:t>
            </a:r>
          </a:p>
          <a:p>
            <a:r>
              <a:rPr lang="ja-JP" altLang="en-US" sz="1200" b="1" dirty="0"/>
              <a:t>③</a:t>
            </a:r>
            <a:r>
              <a:rPr lang="en-US" altLang="ja-JP" sz="1200" b="1" dirty="0"/>
              <a:t>PV</a:t>
            </a:r>
            <a:r>
              <a:rPr lang="ja-JP" altLang="en-US" sz="1200" b="1" dirty="0" err="1"/>
              <a:t>、</a:t>
            </a:r>
            <a:r>
              <a:rPr lang="en-US" altLang="ja-JP" sz="1200" b="1" dirty="0"/>
              <a:t>FC</a:t>
            </a:r>
            <a:r>
              <a:rPr lang="ja-JP" altLang="en-US" sz="1200" b="1" dirty="0" err="1"/>
              <a:t>、</a:t>
            </a:r>
            <a:r>
              <a:rPr lang="en-US" altLang="ja-JP" sz="1200" b="1" dirty="0"/>
              <a:t>BAT</a:t>
            </a:r>
            <a:r>
              <a:rPr lang="ja-JP" altLang="en-US" sz="1200" b="1" dirty="0"/>
              <a:t>の購入、設置、運営は</a:t>
            </a:r>
            <a:r>
              <a:rPr lang="en-US" altLang="ja-JP" sz="1200" b="1" dirty="0"/>
              <a:t>ESP</a:t>
            </a:r>
            <a:r>
              <a:rPr lang="ja-JP" altLang="en-US" sz="1200" b="1" dirty="0"/>
              <a:t>が行う場合がある。・・・・スケールメリット効果によるコスト低減　　　　　　　　　　　　　</a:t>
            </a:r>
          </a:p>
          <a:p>
            <a:r>
              <a:rPr lang="ja-JP" altLang="en-US" sz="1200" b="1" dirty="0"/>
              <a:t>④普及推進母体を点から面、個人から企業へのシフト（個別補助金から企業や組織体への補助金）　　　　　　　　　　　　　　　　　</a:t>
            </a:r>
          </a:p>
          <a:p>
            <a:r>
              <a:rPr lang="ja-JP" altLang="en-US" sz="1200" b="1" dirty="0"/>
              <a:t>⑤</a:t>
            </a:r>
            <a:r>
              <a:rPr lang="en-US" altLang="ja-JP" sz="1200" b="1" dirty="0"/>
              <a:t>ESP</a:t>
            </a:r>
            <a:r>
              <a:rPr lang="ja-JP" altLang="en-US" sz="1200" b="1" dirty="0"/>
              <a:t>事業による電力供給ルートの複数化、競争原理の創出も可能　　　　　　　　　　　　　　　　　　　　　　　　　　　　　　　　　　　　</a:t>
            </a:r>
          </a:p>
          <a:p>
            <a:r>
              <a:rPr lang="ja-JP" altLang="en-US" sz="1200" b="1" dirty="0"/>
              <a:t>⑥</a:t>
            </a:r>
            <a:r>
              <a:rPr lang="en-US" altLang="ja-JP" sz="1200" b="1" dirty="0"/>
              <a:t>CO2</a:t>
            </a:r>
            <a:r>
              <a:rPr lang="ja-JP" altLang="en-US" sz="1200" b="1" dirty="0"/>
              <a:t>排出権取引のビジネス化、</a:t>
            </a:r>
            <a:r>
              <a:rPr lang="en-US" altLang="ja-JP" sz="1200" b="1" dirty="0"/>
              <a:t>RPS</a:t>
            </a:r>
            <a:r>
              <a:rPr lang="ja-JP" altLang="en-US" sz="1200" b="1" dirty="0"/>
              <a:t>のクレジット取引のビジネス化も可能　　　　　　　　　　　　　　　　　　　　　　　　　　　　　　　</a:t>
            </a:r>
          </a:p>
        </p:txBody>
      </p:sp>
      <p:sp>
        <p:nvSpPr>
          <p:cNvPr id="50204" name="Rectangle 28"/>
          <p:cNvSpPr>
            <a:spLocks noGrp="1" noChangeArrowheads="1"/>
          </p:cNvSpPr>
          <p:nvPr>
            <p:ph type="title" idx="4294967295"/>
          </p:nvPr>
        </p:nvSpPr>
        <p:spPr>
          <a:xfrm>
            <a:off x="332644" y="332656"/>
            <a:ext cx="6039556" cy="685800"/>
          </a:xfrm>
          <a:solidFill>
            <a:schemeClr val="bg1">
              <a:alpha val="0"/>
            </a:schemeClr>
          </a:solidFill>
          <a:ln w="38100" cmpd="dbl">
            <a:noFill/>
            <a:miter lim="800000"/>
            <a:headEnd/>
            <a:tailEnd/>
          </a:ln>
        </p:spPr>
        <p:txBody>
          <a:bodyPr/>
          <a:lstStyle/>
          <a:p>
            <a:r>
              <a:rPr lang="ja-JP" altLang="en-US" sz="1800" b="1" dirty="0" smtClean="0">
                <a:solidFill>
                  <a:schemeClr val="tx1"/>
                </a:solidFill>
                <a:effectLst>
                  <a:outerShdw blurRad="38100" dist="38100" dir="2700000" algn="tl">
                    <a:srgbClr val="C0C0C0"/>
                  </a:outerShdw>
                </a:effectLst>
              </a:rPr>
              <a:t>参考１：地域</a:t>
            </a:r>
            <a:r>
              <a:rPr lang="ja-JP" altLang="en-US" sz="1800" b="1" dirty="0">
                <a:solidFill>
                  <a:schemeClr val="tx1"/>
                </a:solidFill>
                <a:effectLst>
                  <a:outerShdw blurRad="38100" dist="38100" dir="2700000" algn="tl">
                    <a:srgbClr val="C0C0C0"/>
                  </a:outerShdw>
                </a:effectLst>
              </a:rPr>
              <a:t>での系統の安定化に貢献する</a:t>
            </a:r>
            <a:r>
              <a:rPr lang="en-US" altLang="ja-JP" sz="1800" b="1" dirty="0">
                <a:solidFill>
                  <a:schemeClr val="tx1"/>
                </a:solidFill>
                <a:effectLst>
                  <a:outerShdw blurRad="38100" dist="38100" dir="2700000" algn="tl">
                    <a:srgbClr val="C0C0C0"/>
                  </a:outerShdw>
                </a:effectLst>
              </a:rPr>
              <a:t>ECO</a:t>
            </a:r>
            <a:r>
              <a:rPr lang="ja-JP" altLang="en-US" sz="1800" b="1" dirty="0">
                <a:solidFill>
                  <a:schemeClr val="tx1"/>
                </a:solidFill>
                <a:effectLst>
                  <a:outerShdw blurRad="38100" dist="38100" dir="2700000" algn="tl">
                    <a:srgbClr val="C0C0C0"/>
                  </a:outerShdw>
                </a:effectLst>
              </a:rPr>
              <a:t>ネット</a:t>
            </a:r>
            <a:br>
              <a:rPr lang="ja-JP" altLang="en-US" sz="1800" b="1" dirty="0">
                <a:solidFill>
                  <a:schemeClr val="tx1"/>
                </a:solidFill>
                <a:effectLst>
                  <a:outerShdw blurRad="38100" dist="38100" dir="2700000" algn="tl">
                    <a:srgbClr val="C0C0C0"/>
                  </a:outerShdw>
                </a:effectLst>
              </a:rPr>
            </a:br>
            <a:r>
              <a:rPr lang="ja-JP" altLang="en-US" sz="1800" b="1" dirty="0" smtClean="0">
                <a:solidFill>
                  <a:schemeClr val="tx1"/>
                </a:solidFill>
                <a:effectLst>
                  <a:outerShdw blurRad="38100" dist="38100" dir="2700000" algn="tl">
                    <a:srgbClr val="C0C0C0"/>
                  </a:outerShdw>
                </a:effectLst>
              </a:rPr>
              <a:t>　　　　　ローカルクラスタ内</a:t>
            </a:r>
            <a:r>
              <a:rPr lang="ja-JP" altLang="en-US" sz="1800" b="1" dirty="0">
                <a:solidFill>
                  <a:schemeClr val="tx1"/>
                </a:solidFill>
                <a:effectLst>
                  <a:outerShdw blurRad="38100" dist="38100" dir="2700000" algn="tl">
                    <a:srgbClr val="C0C0C0"/>
                  </a:outerShdw>
                </a:effectLst>
              </a:rPr>
              <a:t>での電力需給ビジネスイメージ（例）</a:t>
            </a:r>
          </a:p>
        </p:txBody>
      </p:sp>
      <p:sp>
        <p:nvSpPr>
          <p:cNvPr id="50205" name="Rectangle 29"/>
          <p:cNvSpPr>
            <a:spLocks noChangeArrowheads="1"/>
          </p:cNvSpPr>
          <p:nvPr/>
        </p:nvSpPr>
        <p:spPr bwMode="auto">
          <a:xfrm>
            <a:off x="5943600" y="3962400"/>
            <a:ext cx="2209800" cy="685800"/>
          </a:xfrm>
          <a:prstGeom prst="rect">
            <a:avLst/>
          </a:prstGeom>
          <a:gradFill rotWithShape="0">
            <a:gsLst>
              <a:gs pos="0">
                <a:srgbClr val="FFFFFF"/>
              </a:gs>
              <a:gs pos="100000">
                <a:srgbClr val="FFFF00"/>
              </a:gs>
            </a:gsLst>
            <a:path path="shape">
              <a:fillToRect l="50000" t="50000" r="50000" b="50000"/>
            </a:path>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ja-JP" sz="1200" b="1"/>
              <a:t>PV</a:t>
            </a:r>
            <a:r>
              <a:rPr lang="ja-JP" altLang="en-US" sz="1200" b="1"/>
              <a:t>ｎ：太陽光発電　　　　　　　　</a:t>
            </a:r>
          </a:p>
          <a:p>
            <a:pPr algn="ctr"/>
            <a:r>
              <a:rPr lang="en-US" altLang="ja-JP" sz="1200" b="1"/>
              <a:t>FC</a:t>
            </a:r>
            <a:r>
              <a:rPr lang="ja-JP" altLang="en-US" sz="1200" b="1"/>
              <a:t>ｎ：燃料電池　　　　　　　　　</a:t>
            </a:r>
          </a:p>
          <a:p>
            <a:pPr algn="ctr"/>
            <a:r>
              <a:rPr lang="en-US" altLang="ja-JP" sz="1200" b="1"/>
              <a:t>BAT</a:t>
            </a:r>
            <a:r>
              <a:rPr lang="ja-JP" altLang="en-US" sz="1200" b="1"/>
              <a:t>ｎ：蓄電装置（</a:t>
            </a:r>
            <a:r>
              <a:rPr lang="en-US" altLang="ja-JP" sz="1200" b="1"/>
              <a:t>EV</a:t>
            </a:r>
            <a:r>
              <a:rPr lang="ja-JP" altLang="en-US" sz="1200" b="1"/>
              <a:t>を含む）</a:t>
            </a:r>
          </a:p>
        </p:txBody>
      </p:sp>
      <p:sp>
        <p:nvSpPr>
          <p:cNvPr id="50206" name="Rectangle 30"/>
          <p:cNvSpPr>
            <a:spLocks noChangeArrowheads="1"/>
          </p:cNvSpPr>
          <p:nvPr/>
        </p:nvSpPr>
        <p:spPr bwMode="auto">
          <a:xfrm>
            <a:off x="7543800" y="2514600"/>
            <a:ext cx="1371600" cy="990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ja-JP" altLang="en-US" sz="1200" b="1">
                <a:latin typeface="Times New Roman" charset="0"/>
              </a:rPr>
              <a:t>地域に賦存する　　</a:t>
            </a:r>
          </a:p>
          <a:p>
            <a:pPr algn="ctr"/>
            <a:r>
              <a:rPr lang="ja-JP" altLang="en-US" sz="1200" b="1">
                <a:latin typeface="Times New Roman" charset="0"/>
              </a:rPr>
              <a:t>分散型エネルギー　</a:t>
            </a:r>
          </a:p>
          <a:p>
            <a:pPr algn="ctr"/>
            <a:r>
              <a:rPr lang="ja-JP" altLang="en-US" sz="1200" b="1">
                <a:latin typeface="Times New Roman" charset="0"/>
              </a:rPr>
              <a:t>の適切な組み合わせ</a:t>
            </a:r>
          </a:p>
          <a:p>
            <a:pPr algn="ctr"/>
            <a:r>
              <a:rPr lang="ja-JP" altLang="en-US" sz="1200" b="1">
                <a:latin typeface="Times New Roman" charset="0"/>
              </a:rPr>
              <a:t>による　　　　　　　　</a:t>
            </a:r>
          </a:p>
        </p:txBody>
      </p:sp>
      <p:sp>
        <p:nvSpPr>
          <p:cNvPr id="50207" name="AutoShape 31"/>
          <p:cNvSpPr>
            <a:spLocks/>
          </p:cNvSpPr>
          <p:nvPr/>
        </p:nvSpPr>
        <p:spPr bwMode="auto">
          <a:xfrm>
            <a:off x="7543800" y="2514600"/>
            <a:ext cx="76200" cy="914400"/>
          </a:xfrm>
          <a:prstGeom prst="leftBracket">
            <a:avLst>
              <a:gd name="adj" fmla="val 100000"/>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50208" name="AutoShape 32"/>
          <p:cNvSpPr>
            <a:spLocks/>
          </p:cNvSpPr>
          <p:nvPr/>
        </p:nvSpPr>
        <p:spPr bwMode="auto">
          <a:xfrm>
            <a:off x="8839200" y="2514600"/>
            <a:ext cx="76200" cy="914400"/>
          </a:xfrm>
          <a:prstGeom prst="rightBracket">
            <a:avLst>
              <a:gd name="adj" fmla="val 100000"/>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50211" name="AutoShape 35"/>
          <p:cNvSpPr>
            <a:spLocks noChangeArrowheads="1"/>
          </p:cNvSpPr>
          <p:nvPr/>
        </p:nvSpPr>
        <p:spPr bwMode="auto">
          <a:xfrm>
            <a:off x="342487" y="1219994"/>
            <a:ext cx="1676400" cy="735012"/>
          </a:xfrm>
          <a:prstGeom prst="cloudCallout">
            <a:avLst>
              <a:gd name="adj1" fmla="val 15167"/>
              <a:gd name="adj2" fmla="val 62033"/>
            </a:avLst>
          </a:prstGeom>
          <a:solidFill>
            <a:schemeClr val="bg1"/>
          </a:solidFill>
          <a:ln w="25400">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r>
              <a:rPr lang="ja-JP" altLang="en-US" sz="1400" dirty="0" smtClean="0">
                <a:solidFill>
                  <a:srgbClr val="FF0000"/>
                </a:solidFill>
              </a:rPr>
              <a:t>発電者兼</a:t>
            </a:r>
            <a:endParaRPr lang="en-US" altLang="ja-JP" sz="1400" dirty="0" smtClean="0">
              <a:solidFill>
                <a:srgbClr val="FF0000"/>
              </a:solidFill>
            </a:endParaRPr>
          </a:p>
          <a:p>
            <a:pPr algn="ctr"/>
            <a:r>
              <a:rPr lang="ja-JP" altLang="en-US" sz="1400" dirty="0" smtClean="0">
                <a:solidFill>
                  <a:srgbClr val="FF0000"/>
                </a:solidFill>
              </a:rPr>
              <a:t>需要家</a:t>
            </a:r>
            <a:endParaRPr lang="ja-JP" altLang="en-US" sz="1400" dirty="0">
              <a:solidFill>
                <a:srgbClr val="FF0000"/>
              </a:solidFill>
            </a:endParaRPr>
          </a:p>
        </p:txBody>
      </p:sp>
      <p:sp>
        <p:nvSpPr>
          <p:cNvPr id="50212" name="Rectangle 36"/>
          <p:cNvSpPr>
            <a:spLocks noChangeArrowheads="1"/>
          </p:cNvSpPr>
          <p:nvPr/>
        </p:nvSpPr>
        <p:spPr bwMode="auto">
          <a:xfrm>
            <a:off x="4343400" y="2743200"/>
            <a:ext cx="1219200" cy="381000"/>
          </a:xfrm>
          <a:prstGeom prst="rect">
            <a:avLst/>
          </a:prstGeom>
          <a:gradFill rotWithShape="0">
            <a:gsLst>
              <a:gs pos="0">
                <a:schemeClr val="accent1"/>
              </a:gs>
              <a:gs pos="50000">
                <a:schemeClr val="bg1"/>
              </a:gs>
              <a:gs pos="100000">
                <a:schemeClr val="accent1"/>
              </a:gs>
            </a:gsLst>
            <a:lin ang="5400000" scaled="1"/>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ja-JP" altLang="en-US" sz="1200" b="1"/>
              <a:t>直接連系または</a:t>
            </a:r>
          </a:p>
          <a:p>
            <a:pPr algn="ctr"/>
            <a:r>
              <a:rPr lang="ja-JP" altLang="en-US" sz="1200" b="1"/>
              <a:t>託送</a:t>
            </a:r>
          </a:p>
        </p:txBody>
      </p:sp>
      <p:sp>
        <p:nvSpPr>
          <p:cNvPr id="50214" name="Rectangle 38"/>
          <p:cNvSpPr>
            <a:spLocks noChangeArrowheads="1"/>
          </p:cNvSpPr>
          <p:nvPr/>
        </p:nvSpPr>
        <p:spPr bwMode="auto">
          <a:xfrm>
            <a:off x="228600" y="3505200"/>
            <a:ext cx="1143000" cy="685800"/>
          </a:xfrm>
          <a:prstGeom prst="rect">
            <a:avLst/>
          </a:prstGeom>
          <a:gradFill rotWithShape="0">
            <a:gsLst>
              <a:gs pos="0">
                <a:srgbClr val="FFFFFF"/>
              </a:gs>
              <a:gs pos="100000">
                <a:srgbClr val="00FF00"/>
              </a:gs>
            </a:gsLst>
            <a:path path="shape">
              <a:fillToRect l="50000" t="50000" r="50000" b="50000"/>
            </a:path>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ja-JP" altLang="en-US" sz="1200" b="1"/>
              <a:t>負荷平準化に</a:t>
            </a:r>
          </a:p>
          <a:p>
            <a:pPr algn="ctr"/>
            <a:r>
              <a:rPr lang="ja-JP" altLang="en-US" sz="1200" b="1"/>
              <a:t>適した需要家</a:t>
            </a:r>
          </a:p>
        </p:txBody>
      </p:sp>
      <p:sp>
        <p:nvSpPr>
          <p:cNvPr id="50215" name="Line 39"/>
          <p:cNvSpPr>
            <a:spLocks noChangeShapeType="1"/>
          </p:cNvSpPr>
          <p:nvPr/>
        </p:nvSpPr>
        <p:spPr bwMode="auto">
          <a:xfrm flipV="1">
            <a:off x="1371600" y="3429000"/>
            <a:ext cx="1066800" cy="457200"/>
          </a:xfrm>
          <a:prstGeom prst="line">
            <a:avLst/>
          </a:prstGeom>
          <a:noFill/>
          <a:ln w="19050">
            <a:solidFill>
              <a:schemeClr val="tx1"/>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50216" name="Rectangle 40"/>
          <p:cNvSpPr>
            <a:spLocks noChangeArrowheads="1"/>
          </p:cNvSpPr>
          <p:nvPr/>
        </p:nvSpPr>
        <p:spPr bwMode="auto">
          <a:xfrm>
            <a:off x="2685595" y="4189427"/>
            <a:ext cx="1143000" cy="685800"/>
          </a:xfrm>
          <a:prstGeom prst="rect">
            <a:avLst/>
          </a:prstGeom>
          <a:gradFill rotWithShape="0">
            <a:gsLst>
              <a:gs pos="0">
                <a:srgbClr val="FFFFFF"/>
              </a:gs>
              <a:gs pos="100000">
                <a:srgbClr val="00FF00"/>
              </a:gs>
            </a:gsLst>
            <a:path path="shape">
              <a:fillToRect l="50000" t="50000" r="50000" b="50000"/>
            </a:path>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ja-JP" altLang="en-US" sz="1200" b="1"/>
              <a:t>負荷平準化に</a:t>
            </a:r>
          </a:p>
          <a:p>
            <a:pPr algn="ctr"/>
            <a:r>
              <a:rPr lang="ja-JP" altLang="en-US" sz="1200" b="1"/>
              <a:t>適した需要家</a:t>
            </a:r>
          </a:p>
        </p:txBody>
      </p:sp>
      <p:sp>
        <p:nvSpPr>
          <p:cNvPr id="50217" name="Line 41"/>
          <p:cNvSpPr>
            <a:spLocks noChangeShapeType="1"/>
          </p:cNvSpPr>
          <p:nvPr/>
        </p:nvSpPr>
        <p:spPr bwMode="auto">
          <a:xfrm flipH="1" flipV="1">
            <a:off x="2971800" y="3810000"/>
            <a:ext cx="228600" cy="381000"/>
          </a:xfrm>
          <a:prstGeom prst="line">
            <a:avLst/>
          </a:prstGeom>
          <a:noFill/>
          <a:ln w="19050">
            <a:solidFill>
              <a:schemeClr val="tx1"/>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38" name="Text Box 3"/>
          <p:cNvSpPr txBox="1">
            <a:spLocks noChangeArrowheads="1"/>
          </p:cNvSpPr>
          <p:nvPr/>
        </p:nvSpPr>
        <p:spPr bwMode="auto">
          <a:xfrm>
            <a:off x="2269582" y="6295481"/>
            <a:ext cx="5074829" cy="279180"/>
          </a:xfrm>
          <a:prstGeom prst="rect">
            <a:avLst/>
          </a:prstGeom>
          <a:noFill/>
          <a:ln>
            <a:noFill/>
          </a:ln>
          <a:effectLst/>
          <a:extLst>
            <a:ext uri="{909E8E84-426E-40DD-AFC4-6F175D3DCCD1}">
              <a14:hiddenFill xmlns:a14="http://schemas.microsoft.com/office/drawing/2010/main">
                <a:solidFill>
                  <a:srgbClr val="FA4E19"/>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p>
            <a:r>
              <a:rPr lang="ja-JP" altLang="en-US" sz="1200" dirty="0" smtClean="0">
                <a:latin typeface="Times New Roman" charset="0"/>
                <a:ea typeface="Osaka" charset="-128"/>
              </a:rPr>
              <a:t>出典：「直流電力システムへの期待」、</a:t>
            </a:r>
            <a:r>
              <a:rPr lang="en-US" altLang="ja-JP" sz="1200" dirty="0" smtClean="0">
                <a:latin typeface="Times New Roman" charset="0"/>
                <a:ea typeface="Osaka" charset="-128"/>
              </a:rPr>
              <a:t>2008/11/18</a:t>
            </a:r>
            <a:r>
              <a:rPr lang="ja-JP" altLang="en-US" sz="1200" dirty="0" err="1" smtClean="0">
                <a:latin typeface="Times New Roman" charset="0"/>
                <a:ea typeface="Osaka" charset="-128"/>
              </a:rPr>
              <a:t>、</a:t>
            </a:r>
            <a:r>
              <a:rPr lang="en-US" altLang="ja-JP" sz="1200" dirty="0" smtClean="0">
                <a:latin typeface="Times New Roman" charset="0"/>
                <a:ea typeface="Osaka" charset="-128"/>
              </a:rPr>
              <a:t>EV</a:t>
            </a:r>
            <a:r>
              <a:rPr lang="ja-JP" altLang="en-US" sz="1200" dirty="0" smtClean="0">
                <a:latin typeface="Times New Roman" charset="0"/>
                <a:ea typeface="Osaka" charset="-128"/>
              </a:rPr>
              <a:t>と社会システム研究会</a:t>
            </a:r>
            <a:endParaRPr lang="en-US" altLang="ja-JP" sz="1200" dirty="0" smtClean="0">
              <a:latin typeface="Times New Roman" charset="0"/>
              <a:ea typeface="Osaka" charset="-128"/>
            </a:endParaRPr>
          </a:p>
        </p:txBody>
      </p:sp>
      <p:sp>
        <p:nvSpPr>
          <p:cNvPr id="2" name="動作設定ボタン : 戻る/前へ 1">
            <a:hlinkClick r:id="rId3" action="ppaction://hlinksldjump" highlightClick="1"/>
          </p:cNvPr>
          <p:cNvSpPr/>
          <p:nvPr/>
        </p:nvSpPr>
        <p:spPr>
          <a:xfrm>
            <a:off x="8245502" y="5877272"/>
            <a:ext cx="360000" cy="360016"/>
          </a:xfrm>
          <a:prstGeom prst="actionButtonBackPrevio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172244287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 name="スライド番号プレースホルダー 5"/>
          <p:cNvSpPr>
            <a:spLocks noGrp="1"/>
          </p:cNvSpPr>
          <p:nvPr>
            <p:ph type="sldNum" sz="quarter" idx="12"/>
          </p:nvPr>
        </p:nvSpPr>
        <p:spPr/>
        <p:txBody>
          <a:bodyPr/>
          <a:lstStyle/>
          <a:p>
            <a:fld id="{B3534DCD-F029-4B36-82E2-48DC1998DE18}" type="slidenum">
              <a:rPr lang="en-US" altLang="ja-JP"/>
              <a:pPr/>
              <a:t>14</a:t>
            </a:fld>
            <a:endParaRPr lang="en-US" altLang="ja-JP" dirty="0"/>
          </a:p>
        </p:txBody>
      </p:sp>
      <p:sp>
        <p:nvSpPr>
          <p:cNvPr id="46082" name="Rectangle 2"/>
          <p:cNvSpPr>
            <a:spLocks noChangeArrowheads="1"/>
          </p:cNvSpPr>
          <p:nvPr/>
        </p:nvSpPr>
        <p:spPr bwMode="auto">
          <a:xfrm>
            <a:off x="457200" y="705660"/>
            <a:ext cx="8229600" cy="491092"/>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r>
              <a:rPr lang="ja-JP" altLang="en-US" sz="2400" b="1" dirty="0">
                <a:solidFill>
                  <a:schemeClr val="tx2"/>
                </a:solidFill>
                <a:ea typeface="ＭＳ ゴシック" pitchFamily="49" charset="-128"/>
              </a:rPr>
              <a:t>直流による最小クラスターの</a:t>
            </a:r>
            <a:r>
              <a:rPr lang="ja-JP" altLang="en-US" sz="2400" b="1" dirty="0" smtClean="0">
                <a:solidFill>
                  <a:schemeClr val="tx2"/>
                </a:solidFill>
                <a:ea typeface="ＭＳ ゴシック" pitchFamily="49" charset="-128"/>
              </a:rPr>
              <a:t>想定　</a:t>
            </a:r>
            <a:r>
              <a:rPr lang="en-US" altLang="ja-JP" sz="2400" b="1" dirty="0" smtClean="0">
                <a:solidFill>
                  <a:schemeClr val="tx2"/>
                </a:solidFill>
                <a:ea typeface="ＭＳ ゴシック" pitchFamily="49" charset="-128"/>
              </a:rPr>
              <a:t>DC</a:t>
            </a:r>
            <a:r>
              <a:rPr lang="ja-JP" altLang="en-US" b="1" dirty="0">
                <a:solidFill>
                  <a:schemeClr val="tx2"/>
                </a:solidFill>
                <a:ea typeface="ＭＳ ゴシック" pitchFamily="49" charset="-128"/>
              </a:rPr>
              <a:t>インタフェース</a:t>
            </a:r>
            <a:r>
              <a:rPr lang="ja-JP" altLang="en-US" sz="2400" b="1" dirty="0">
                <a:solidFill>
                  <a:schemeClr val="tx2"/>
                </a:solidFill>
                <a:ea typeface="ＭＳ ゴシック" pitchFamily="49" charset="-128"/>
              </a:rPr>
              <a:t>）</a:t>
            </a:r>
            <a:endParaRPr lang="ja-JP" altLang="en-US" sz="3600" b="1" dirty="0">
              <a:solidFill>
                <a:schemeClr val="tx2"/>
              </a:solidFill>
              <a:ea typeface="ＭＳ ゴシック" pitchFamily="49" charset="-128"/>
            </a:endParaRPr>
          </a:p>
        </p:txBody>
      </p:sp>
      <p:sp>
        <p:nvSpPr>
          <p:cNvPr id="46083" name="Text Box 3"/>
          <p:cNvSpPr txBox="1">
            <a:spLocks noChangeArrowheads="1"/>
          </p:cNvSpPr>
          <p:nvPr/>
        </p:nvSpPr>
        <p:spPr bwMode="auto">
          <a:xfrm>
            <a:off x="2269582" y="6295481"/>
            <a:ext cx="5126125" cy="463846"/>
          </a:xfrm>
          <a:prstGeom prst="rect">
            <a:avLst/>
          </a:prstGeom>
          <a:noFill/>
          <a:ln>
            <a:noFill/>
          </a:ln>
          <a:effectLst/>
          <a:extLst>
            <a:ext uri="{909E8E84-426E-40DD-AFC4-6F175D3DCCD1}">
              <a14:hiddenFill xmlns:a14="http://schemas.microsoft.com/office/drawing/2010/main">
                <a:solidFill>
                  <a:srgbClr val="FA4E19"/>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p>
            <a:r>
              <a:rPr lang="ja-JP" altLang="en-US" sz="1200" dirty="0" smtClean="0">
                <a:latin typeface="Times New Roman" charset="0"/>
                <a:ea typeface="Osaka" charset="-128"/>
              </a:rPr>
              <a:t>出典：「直流電力システムへの期待」、</a:t>
            </a:r>
            <a:r>
              <a:rPr lang="en-US" altLang="ja-JP" sz="1200" dirty="0" smtClean="0">
                <a:latin typeface="Times New Roman" charset="0"/>
                <a:ea typeface="Osaka" charset="-128"/>
              </a:rPr>
              <a:t>2008/11/18</a:t>
            </a:r>
            <a:r>
              <a:rPr lang="ja-JP" altLang="en-US" sz="1200" dirty="0" err="1" smtClean="0">
                <a:latin typeface="Times New Roman" charset="0"/>
                <a:ea typeface="Osaka" charset="-128"/>
              </a:rPr>
              <a:t>、</a:t>
            </a:r>
            <a:r>
              <a:rPr lang="en-US" altLang="ja-JP" sz="1200" dirty="0" smtClean="0">
                <a:latin typeface="Times New Roman" charset="0"/>
                <a:ea typeface="Osaka" charset="-128"/>
              </a:rPr>
              <a:t>EV</a:t>
            </a:r>
            <a:r>
              <a:rPr lang="ja-JP" altLang="en-US" sz="1200" dirty="0" smtClean="0">
                <a:latin typeface="Times New Roman" charset="0"/>
                <a:ea typeface="Osaka" charset="-128"/>
              </a:rPr>
              <a:t>と社会システム研究会</a:t>
            </a:r>
            <a:endParaRPr lang="en-US" altLang="ja-JP" sz="1200" dirty="0" smtClean="0">
              <a:latin typeface="Times New Roman" charset="0"/>
              <a:ea typeface="Osaka" charset="-128"/>
            </a:endParaRPr>
          </a:p>
          <a:p>
            <a:r>
              <a:rPr lang="en-US" altLang="ja-JP" sz="1200" dirty="0" smtClean="0">
                <a:latin typeface="Times New Roman" charset="0"/>
                <a:ea typeface="Osaka" charset="-128"/>
              </a:rPr>
              <a:t>Patent </a:t>
            </a:r>
            <a:r>
              <a:rPr lang="en-US" altLang="ja-JP" sz="1200" dirty="0">
                <a:latin typeface="Times New Roman" charset="0"/>
                <a:ea typeface="Osaka" charset="-128"/>
              </a:rPr>
              <a:t>pending and Copyright ©2003 VPEC, Inc. All right reserved</a:t>
            </a:r>
          </a:p>
        </p:txBody>
      </p:sp>
      <p:sp>
        <p:nvSpPr>
          <p:cNvPr id="46084" name="Rectangle 4"/>
          <p:cNvSpPr>
            <a:spLocks noChangeArrowheads="1"/>
          </p:cNvSpPr>
          <p:nvPr/>
        </p:nvSpPr>
        <p:spPr bwMode="auto">
          <a:xfrm>
            <a:off x="5334000" y="2286000"/>
            <a:ext cx="2286000" cy="3810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46085" name="Rectangle 5"/>
          <p:cNvSpPr>
            <a:spLocks noChangeArrowheads="1"/>
          </p:cNvSpPr>
          <p:nvPr/>
        </p:nvSpPr>
        <p:spPr bwMode="auto">
          <a:xfrm>
            <a:off x="5106988" y="4572000"/>
            <a:ext cx="2036762" cy="349250"/>
          </a:xfrm>
          <a:prstGeom prst="rect">
            <a:avLst/>
          </a:prstGeom>
          <a:noFill/>
          <a:ln w="12700">
            <a:solidFill>
              <a:schemeClr val="tx1"/>
            </a:solidFill>
            <a:miter lim="800000"/>
            <a:headEnd/>
            <a:tailEnd/>
          </a:ln>
          <a:effectLst/>
          <a:extLst>
            <a:ext uri="{909E8E84-426E-40DD-AFC4-6F175D3DCCD1}">
              <a14:hiddenFill xmlns:a14="http://schemas.microsoft.com/office/drawing/2010/main">
                <a:solidFill>
                  <a:srgbClr val="FA4E19"/>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p>
            <a:r>
              <a:rPr lang="ja-JP" altLang="en-US" sz="1600" b="1">
                <a:latin typeface="Times New Roman" charset="0"/>
                <a:ea typeface="ＭＳ ゴシック" pitchFamily="49" charset="-128"/>
              </a:rPr>
              <a:t>インバータモーター</a:t>
            </a:r>
          </a:p>
        </p:txBody>
      </p:sp>
      <p:sp>
        <p:nvSpPr>
          <p:cNvPr id="46086" name="Rectangle 6"/>
          <p:cNvSpPr>
            <a:spLocks noChangeArrowheads="1"/>
          </p:cNvSpPr>
          <p:nvPr/>
        </p:nvSpPr>
        <p:spPr bwMode="auto">
          <a:xfrm>
            <a:off x="5181600" y="2133600"/>
            <a:ext cx="2286000" cy="381000"/>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46087" name="Rectangle 7"/>
          <p:cNvSpPr>
            <a:spLocks noChangeArrowheads="1"/>
          </p:cNvSpPr>
          <p:nvPr/>
        </p:nvSpPr>
        <p:spPr bwMode="auto">
          <a:xfrm>
            <a:off x="5105400" y="2012950"/>
            <a:ext cx="2286000" cy="349250"/>
          </a:xfrm>
          <a:prstGeom prst="rect">
            <a:avLst/>
          </a:prstGeom>
          <a:solidFill>
            <a:schemeClr val="bg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p>
            <a:r>
              <a:rPr lang="en-US" altLang="ja-JP" sz="1600" b="1">
                <a:latin typeface="Times New Roman" charset="0"/>
                <a:ea typeface="ＭＳ ゴシック" pitchFamily="49" charset="-128"/>
              </a:rPr>
              <a:t>PC, TV, AV, </a:t>
            </a:r>
            <a:r>
              <a:rPr lang="ja-JP" altLang="en-US" sz="1600" b="1">
                <a:latin typeface="Times New Roman" charset="0"/>
                <a:ea typeface="ＭＳ ゴシック" pitchFamily="49" charset="-128"/>
              </a:rPr>
              <a:t>情報機器</a:t>
            </a:r>
          </a:p>
        </p:txBody>
      </p:sp>
      <p:sp>
        <p:nvSpPr>
          <p:cNvPr id="46088" name="Rectangle 8"/>
          <p:cNvSpPr>
            <a:spLocks noChangeArrowheads="1"/>
          </p:cNvSpPr>
          <p:nvPr/>
        </p:nvSpPr>
        <p:spPr bwMode="auto">
          <a:xfrm>
            <a:off x="5105400" y="5165725"/>
            <a:ext cx="1627188" cy="349250"/>
          </a:xfrm>
          <a:prstGeom prst="rect">
            <a:avLst/>
          </a:prstGeom>
          <a:noFill/>
          <a:ln w="12700">
            <a:solidFill>
              <a:schemeClr val="tx1"/>
            </a:solidFill>
            <a:miter lim="800000"/>
            <a:headEnd/>
            <a:tailEnd/>
          </a:ln>
          <a:effectLst/>
          <a:extLst>
            <a:ext uri="{909E8E84-426E-40DD-AFC4-6F175D3DCCD1}">
              <a14:hiddenFill xmlns:a14="http://schemas.microsoft.com/office/drawing/2010/main">
                <a:solidFill>
                  <a:srgbClr val="FA4E19"/>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p>
            <a:r>
              <a:rPr lang="ja-JP" altLang="en-US" sz="1600" b="1">
                <a:latin typeface="Times New Roman" charset="0"/>
                <a:ea typeface="ＭＳ ゴシック" pitchFamily="49" charset="-128"/>
              </a:rPr>
              <a:t>従来の家電製品</a:t>
            </a:r>
          </a:p>
        </p:txBody>
      </p:sp>
      <p:sp>
        <p:nvSpPr>
          <p:cNvPr id="46089" name="Rectangle 9"/>
          <p:cNvSpPr>
            <a:spLocks noChangeArrowheads="1"/>
          </p:cNvSpPr>
          <p:nvPr/>
        </p:nvSpPr>
        <p:spPr bwMode="auto">
          <a:xfrm>
            <a:off x="1882775" y="4178300"/>
            <a:ext cx="1012825" cy="349250"/>
          </a:xfrm>
          <a:prstGeom prst="rect">
            <a:avLst/>
          </a:prstGeom>
          <a:noFill/>
          <a:ln w="12700">
            <a:solidFill>
              <a:schemeClr val="tx1"/>
            </a:solidFill>
            <a:miter lim="800000"/>
            <a:headEnd/>
            <a:tailEnd/>
          </a:ln>
          <a:effectLst/>
          <a:extLst>
            <a:ext uri="{909E8E84-426E-40DD-AFC4-6F175D3DCCD1}">
              <a14:hiddenFill xmlns:a14="http://schemas.microsoft.com/office/drawing/2010/main">
                <a:solidFill>
                  <a:srgbClr val="FA4E19"/>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p>
            <a:r>
              <a:rPr lang="ja-JP" altLang="en-US" sz="1600" b="1">
                <a:latin typeface="Times New Roman" charset="0"/>
                <a:ea typeface="ＭＳ ゴシック" pitchFamily="49" charset="-128"/>
              </a:rPr>
              <a:t>燃料電池</a:t>
            </a:r>
          </a:p>
        </p:txBody>
      </p:sp>
      <p:sp>
        <p:nvSpPr>
          <p:cNvPr id="46090" name="Rectangle 10"/>
          <p:cNvSpPr>
            <a:spLocks noChangeArrowheads="1"/>
          </p:cNvSpPr>
          <p:nvPr/>
        </p:nvSpPr>
        <p:spPr bwMode="auto">
          <a:xfrm>
            <a:off x="1373188" y="3460750"/>
            <a:ext cx="1217612" cy="349250"/>
          </a:xfrm>
          <a:prstGeom prst="rect">
            <a:avLst/>
          </a:prstGeom>
          <a:noFill/>
          <a:ln w="12700">
            <a:solidFill>
              <a:schemeClr val="tx1"/>
            </a:solidFill>
            <a:miter lim="800000"/>
            <a:headEnd/>
            <a:tailEnd/>
          </a:ln>
          <a:effectLst/>
          <a:extLst>
            <a:ext uri="{909E8E84-426E-40DD-AFC4-6F175D3DCCD1}">
              <a14:hiddenFill xmlns:a14="http://schemas.microsoft.com/office/drawing/2010/main">
                <a:solidFill>
                  <a:srgbClr val="FA4E19"/>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p>
            <a:r>
              <a:rPr lang="ja-JP" altLang="en-US" sz="1600" b="1">
                <a:latin typeface="Times New Roman" charset="0"/>
                <a:ea typeface="ＭＳ ゴシック" pitchFamily="49" charset="-128"/>
              </a:rPr>
              <a:t>太陽光発電</a:t>
            </a:r>
          </a:p>
        </p:txBody>
      </p:sp>
      <p:sp>
        <p:nvSpPr>
          <p:cNvPr id="46091" name="Rectangle 11"/>
          <p:cNvSpPr>
            <a:spLocks noChangeArrowheads="1"/>
          </p:cNvSpPr>
          <p:nvPr/>
        </p:nvSpPr>
        <p:spPr bwMode="auto">
          <a:xfrm>
            <a:off x="2209800" y="4908550"/>
            <a:ext cx="1143000" cy="349250"/>
          </a:xfrm>
          <a:prstGeom prst="rect">
            <a:avLst/>
          </a:prstGeom>
          <a:noFill/>
          <a:ln w="12700">
            <a:solidFill>
              <a:schemeClr val="tx1"/>
            </a:solidFill>
            <a:miter lim="800000"/>
            <a:headEnd/>
            <a:tailEnd/>
          </a:ln>
          <a:effectLst/>
          <a:extLst>
            <a:ext uri="{909E8E84-426E-40DD-AFC4-6F175D3DCCD1}">
              <a14:hiddenFill xmlns:a14="http://schemas.microsoft.com/office/drawing/2010/main">
                <a:solidFill>
                  <a:srgbClr val="FA4E19"/>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p>
            <a:r>
              <a:rPr lang="ja-JP" altLang="en-US" sz="1600" b="1">
                <a:latin typeface="Times New Roman" charset="0"/>
                <a:ea typeface="ＭＳ ゴシック" pitchFamily="49" charset="-128"/>
              </a:rPr>
              <a:t>電力貯蔵</a:t>
            </a:r>
          </a:p>
        </p:txBody>
      </p:sp>
      <p:sp>
        <p:nvSpPr>
          <p:cNvPr id="46092" name="Rectangle 12"/>
          <p:cNvSpPr>
            <a:spLocks noChangeArrowheads="1"/>
          </p:cNvSpPr>
          <p:nvPr/>
        </p:nvSpPr>
        <p:spPr bwMode="auto">
          <a:xfrm>
            <a:off x="1676400" y="1295400"/>
            <a:ext cx="1752600" cy="1682750"/>
          </a:xfrm>
          <a:prstGeom prst="rect">
            <a:avLst/>
          </a:prstGeom>
          <a:noFill/>
          <a:ln w="12700">
            <a:solidFill>
              <a:schemeClr val="tx1"/>
            </a:solidFill>
            <a:miter lim="800000"/>
            <a:headEnd/>
            <a:tailEnd/>
          </a:ln>
          <a:effectLst/>
          <a:extLst>
            <a:ext uri="{909E8E84-426E-40DD-AFC4-6F175D3DCCD1}">
              <a14:hiddenFill xmlns:a14="http://schemas.microsoft.com/office/drawing/2010/main">
                <a:solidFill>
                  <a:srgbClr val="FA4E19"/>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p>
            <a:r>
              <a:rPr lang="ja-JP" altLang="en-US" sz="1600" b="1">
                <a:latin typeface="Times New Roman" charset="0"/>
                <a:ea typeface="ＭＳ ゴシック" pitchFamily="49" charset="-128"/>
              </a:rPr>
              <a:t>電力ルーター</a:t>
            </a:r>
          </a:p>
          <a:p>
            <a:r>
              <a:rPr lang="ja-JP" altLang="en-US" sz="1200">
                <a:solidFill>
                  <a:srgbClr val="000000"/>
                </a:solidFill>
                <a:latin typeface="Times New Roman" charset="0"/>
                <a:ea typeface="Osaka" charset="-128"/>
              </a:rPr>
              <a:t>・電力融通</a:t>
            </a:r>
          </a:p>
          <a:p>
            <a:r>
              <a:rPr lang="ja-JP" altLang="en-US" sz="1200">
                <a:solidFill>
                  <a:srgbClr val="000000"/>
                </a:solidFill>
                <a:latin typeface="Times New Roman" charset="0"/>
                <a:ea typeface="Osaka" charset="-128"/>
              </a:rPr>
              <a:t>・短絡・漏電遮断器</a:t>
            </a:r>
          </a:p>
          <a:p>
            <a:r>
              <a:rPr lang="ja-JP" altLang="en-US" sz="1200">
                <a:solidFill>
                  <a:srgbClr val="000000"/>
                </a:solidFill>
                <a:latin typeface="Times New Roman" charset="0"/>
                <a:ea typeface="Osaka" charset="-128"/>
              </a:rPr>
              <a:t>・電圧変換</a:t>
            </a:r>
          </a:p>
          <a:p>
            <a:r>
              <a:rPr lang="ja-JP" altLang="en-US" sz="1200">
                <a:solidFill>
                  <a:srgbClr val="000000"/>
                </a:solidFill>
                <a:latin typeface="Times New Roman" charset="0"/>
                <a:ea typeface="Osaka" charset="-128"/>
              </a:rPr>
              <a:t>・電流制限</a:t>
            </a:r>
          </a:p>
          <a:p>
            <a:r>
              <a:rPr lang="ja-JP" altLang="en-US" sz="1200">
                <a:solidFill>
                  <a:srgbClr val="000000"/>
                </a:solidFill>
                <a:latin typeface="Times New Roman" charset="0"/>
                <a:ea typeface="Osaka" charset="-128"/>
              </a:rPr>
              <a:t>・充電制御</a:t>
            </a:r>
          </a:p>
          <a:p>
            <a:r>
              <a:rPr lang="ja-JP" altLang="en-US" sz="1200">
                <a:solidFill>
                  <a:srgbClr val="000000"/>
                </a:solidFill>
                <a:latin typeface="Times New Roman" charset="0"/>
                <a:ea typeface="Osaka" charset="-128"/>
              </a:rPr>
              <a:t>・</a:t>
            </a:r>
            <a:r>
              <a:rPr lang="en-US" altLang="ja-JP" sz="1200">
                <a:solidFill>
                  <a:srgbClr val="000000"/>
                </a:solidFill>
                <a:latin typeface="Times New Roman" charset="0"/>
                <a:ea typeface="Osaka" charset="-128"/>
              </a:rPr>
              <a:t>HEMS</a:t>
            </a:r>
          </a:p>
          <a:p>
            <a:r>
              <a:rPr lang="ja-JP" altLang="en-US" sz="1200">
                <a:solidFill>
                  <a:srgbClr val="000000"/>
                </a:solidFill>
                <a:latin typeface="Times New Roman" charset="0"/>
                <a:ea typeface="Osaka" charset="-128"/>
              </a:rPr>
              <a:t>・積算電力計</a:t>
            </a:r>
          </a:p>
        </p:txBody>
      </p:sp>
      <p:sp>
        <p:nvSpPr>
          <p:cNvPr id="46093" name="Line 13"/>
          <p:cNvSpPr>
            <a:spLocks noChangeShapeType="1"/>
          </p:cNvSpPr>
          <p:nvPr/>
        </p:nvSpPr>
        <p:spPr bwMode="auto">
          <a:xfrm rot="16200000" flipH="1">
            <a:off x="2168525" y="3946525"/>
            <a:ext cx="1911350" cy="0"/>
          </a:xfrm>
          <a:prstGeom prst="line">
            <a:avLst/>
          </a:prstGeom>
          <a:noFill/>
          <a:ln w="38100">
            <a:solidFill>
              <a:schemeClr val="tx1"/>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nchor="ctr">
            <a:spAutoFit/>
          </a:bodyPr>
          <a:lstStyle/>
          <a:p>
            <a:endParaRPr lang="ja-JP" altLang="en-US"/>
          </a:p>
        </p:txBody>
      </p:sp>
      <p:pic>
        <p:nvPicPr>
          <p:cNvPr id="46094" name="Picture 1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95600" y="1968500"/>
            <a:ext cx="406400" cy="469900"/>
          </a:xfrm>
          <a:prstGeom prst="rect">
            <a:avLst/>
          </a:prstGeom>
          <a:noFill/>
          <a:ln>
            <a:noFill/>
          </a:ln>
          <a:effectLst/>
          <a:extLst>
            <a:ext uri="{909E8E84-426E-40DD-AFC4-6F175D3DCCD1}">
              <a14:hiddenFill xmlns:a14="http://schemas.microsoft.com/office/drawing/2010/main">
                <a:solidFill>
                  <a:srgbClr val="FA4E19"/>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6095" name="Line 15"/>
          <p:cNvSpPr>
            <a:spLocks noChangeShapeType="1"/>
          </p:cNvSpPr>
          <p:nvPr/>
        </p:nvSpPr>
        <p:spPr bwMode="auto">
          <a:xfrm flipH="1" flipV="1">
            <a:off x="4191000" y="4737100"/>
            <a:ext cx="914400" cy="0"/>
          </a:xfrm>
          <a:prstGeom prst="line">
            <a:avLst/>
          </a:prstGeom>
          <a:noFill/>
          <a:ln w="38100">
            <a:solidFill>
              <a:schemeClr val="tx1"/>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nchor="ctr">
            <a:spAutoFit/>
          </a:bodyPr>
          <a:lstStyle/>
          <a:p>
            <a:endParaRPr lang="ja-JP" altLang="en-US"/>
          </a:p>
        </p:txBody>
      </p:sp>
      <p:sp>
        <p:nvSpPr>
          <p:cNvPr id="46096" name="Line 16"/>
          <p:cNvSpPr>
            <a:spLocks noChangeShapeType="1"/>
          </p:cNvSpPr>
          <p:nvPr/>
        </p:nvSpPr>
        <p:spPr bwMode="auto">
          <a:xfrm rot="-5400000" flipH="1" flipV="1">
            <a:off x="2200275" y="3228975"/>
            <a:ext cx="476250" cy="0"/>
          </a:xfrm>
          <a:prstGeom prst="line">
            <a:avLst/>
          </a:prstGeom>
          <a:noFill/>
          <a:ln w="38100">
            <a:solidFill>
              <a:schemeClr val="tx1"/>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nchor="ctr">
            <a:spAutoFit/>
          </a:bodyPr>
          <a:lstStyle/>
          <a:p>
            <a:endParaRPr lang="ja-JP" altLang="en-US"/>
          </a:p>
        </p:txBody>
      </p:sp>
      <p:sp>
        <p:nvSpPr>
          <p:cNvPr id="46097" name="Line 17"/>
          <p:cNvSpPr>
            <a:spLocks noChangeShapeType="1"/>
          </p:cNvSpPr>
          <p:nvPr/>
        </p:nvSpPr>
        <p:spPr bwMode="auto">
          <a:xfrm rot="16200000" flipH="1">
            <a:off x="2139950" y="3594100"/>
            <a:ext cx="1206500" cy="0"/>
          </a:xfrm>
          <a:prstGeom prst="line">
            <a:avLst/>
          </a:prstGeom>
          <a:noFill/>
          <a:ln w="38100">
            <a:solidFill>
              <a:schemeClr val="tx1"/>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nchor="ctr">
            <a:spAutoFit/>
          </a:bodyPr>
          <a:lstStyle/>
          <a:p>
            <a:endParaRPr lang="ja-JP" altLang="en-US"/>
          </a:p>
        </p:txBody>
      </p:sp>
      <p:sp>
        <p:nvSpPr>
          <p:cNvPr id="46098" name="Rectangle 18"/>
          <p:cNvSpPr>
            <a:spLocks noChangeArrowheads="1"/>
          </p:cNvSpPr>
          <p:nvPr/>
        </p:nvSpPr>
        <p:spPr bwMode="auto">
          <a:xfrm>
            <a:off x="5105400" y="2819400"/>
            <a:ext cx="1019175" cy="349250"/>
          </a:xfrm>
          <a:prstGeom prst="rect">
            <a:avLst/>
          </a:prstGeom>
          <a:solidFill>
            <a:schemeClr val="bg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p>
            <a:r>
              <a:rPr lang="en-US" altLang="ja-JP" sz="1600" b="1">
                <a:latin typeface="Times New Roman" charset="0"/>
                <a:ea typeface="ＭＳ ゴシック" pitchFamily="49" charset="-128"/>
              </a:rPr>
              <a:t>LED</a:t>
            </a:r>
            <a:r>
              <a:rPr lang="ja-JP" altLang="en-US" sz="1600" b="1">
                <a:latin typeface="Times New Roman" charset="0"/>
                <a:ea typeface="ＭＳ ゴシック" pitchFamily="49" charset="-128"/>
              </a:rPr>
              <a:t>照明</a:t>
            </a:r>
          </a:p>
        </p:txBody>
      </p:sp>
      <p:sp>
        <p:nvSpPr>
          <p:cNvPr id="46099" name="Line 19"/>
          <p:cNvSpPr>
            <a:spLocks noChangeShapeType="1"/>
          </p:cNvSpPr>
          <p:nvPr/>
        </p:nvSpPr>
        <p:spPr bwMode="auto">
          <a:xfrm flipH="1">
            <a:off x="4648200" y="3028950"/>
            <a:ext cx="457200" cy="0"/>
          </a:xfrm>
          <a:prstGeom prst="line">
            <a:avLst/>
          </a:prstGeom>
          <a:noFill/>
          <a:ln w="12700">
            <a:solidFill>
              <a:schemeClr val="tx1"/>
            </a:solidFill>
            <a:round/>
            <a:headEnd type="arrow"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nchor="ctr">
            <a:spAutoFit/>
          </a:bodyPr>
          <a:lstStyle/>
          <a:p>
            <a:endParaRPr lang="ja-JP" altLang="en-US"/>
          </a:p>
        </p:txBody>
      </p:sp>
      <p:sp>
        <p:nvSpPr>
          <p:cNvPr id="46100" name="Rectangle 20"/>
          <p:cNvSpPr>
            <a:spLocks noChangeArrowheads="1"/>
          </p:cNvSpPr>
          <p:nvPr/>
        </p:nvSpPr>
        <p:spPr bwMode="auto">
          <a:xfrm>
            <a:off x="5105400" y="3352800"/>
            <a:ext cx="1012825" cy="349250"/>
          </a:xfrm>
          <a:prstGeom prst="rect">
            <a:avLst/>
          </a:prstGeom>
          <a:noFill/>
          <a:ln w="12700">
            <a:solidFill>
              <a:schemeClr val="tx1"/>
            </a:solidFill>
            <a:miter lim="800000"/>
            <a:headEnd/>
            <a:tailEnd/>
          </a:ln>
          <a:effectLst/>
          <a:extLst>
            <a:ext uri="{909E8E84-426E-40DD-AFC4-6F175D3DCCD1}">
              <a14:hiddenFill xmlns:a14="http://schemas.microsoft.com/office/drawing/2010/main">
                <a:solidFill>
                  <a:srgbClr val="FA4E19"/>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p>
            <a:r>
              <a:rPr lang="ja-JP" altLang="en-US" sz="1600" b="1">
                <a:latin typeface="Times New Roman" charset="0"/>
                <a:ea typeface="ＭＳ ゴシック" pitchFamily="49" charset="-128"/>
              </a:rPr>
              <a:t>蛍光照明</a:t>
            </a:r>
          </a:p>
        </p:txBody>
      </p:sp>
      <p:sp>
        <p:nvSpPr>
          <p:cNvPr id="46101" name="Line 21"/>
          <p:cNvSpPr>
            <a:spLocks noChangeShapeType="1"/>
          </p:cNvSpPr>
          <p:nvPr/>
        </p:nvSpPr>
        <p:spPr bwMode="auto">
          <a:xfrm flipH="1">
            <a:off x="4724400" y="3505200"/>
            <a:ext cx="381000" cy="0"/>
          </a:xfrm>
          <a:prstGeom prst="line">
            <a:avLst/>
          </a:prstGeom>
          <a:noFill/>
          <a:ln w="38100">
            <a:solidFill>
              <a:schemeClr val="tx1"/>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nchor="ctr">
            <a:spAutoFit/>
          </a:bodyPr>
          <a:lstStyle/>
          <a:p>
            <a:endParaRPr lang="ja-JP" altLang="en-US"/>
          </a:p>
        </p:txBody>
      </p:sp>
      <p:sp>
        <p:nvSpPr>
          <p:cNvPr id="46102" name="Rectangle 22"/>
          <p:cNvSpPr>
            <a:spLocks noChangeArrowheads="1"/>
          </p:cNvSpPr>
          <p:nvPr/>
        </p:nvSpPr>
        <p:spPr bwMode="auto">
          <a:xfrm>
            <a:off x="5105400" y="3962400"/>
            <a:ext cx="1204913" cy="349250"/>
          </a:xfrm>
          <a:prstGeom prst="rect">
            <a:avLst/>
          </a:prstGeom>
          <a:noFill/>
          <a:ln w="12700">
            <a:solidFill>
              <a:schemeClr val="tx1"/>
            </a:solidFill>
            <a:miter lim="800000"/>
            <a:headEnd/>
            <a:tailEnd/>
          </a:ln>
          <a:effectLst/>
          <a:extLst>
            <a:ext uri="{909E8E84-426E-40DD-AFC4-6F175D3DCCD1}">
              <a14:hiddenFill xmlns:a14="http://schemas.microsoft.com/office/drawing/2010/main">
                <a:solidFill>
                  <a:srgbClr val="FA4E19"/>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p>
            <a:r>
              <a:rPr lang="en-US" altLang="ja-JP" sz="1600" b="1">
                <a:latin typeface="Times New Roman" charset="0"/>
                <a:ea typeface="ＭＳ ゴシック" pitchFamily="49" charset="-128"/>
              </a:rPr>
              <a:t>IH Cookers</a:t>
            </a:r>
          </a:p>
        </p:txBody>
      </p:sp>
      <p:sp>
        <p:nvSpPr>
          <p:cNvPr id="46103" name="Line 23"/>
          <p:cNvSpPr>
            <a:spLocks noChangeShapeType="1"/>
          </p:cNvSpPr>
          <p:nvPr/>
        </p:nvSpPr>
        <p:spPr bwMode="auto">
          <a:xfrm flipH="1">
            <a:off x="4419600" y="4114800"/>
            <a:ext cx="685800" cy="0"/>
          </a:xfrm>
          <a:prstGeom prst="line">
            <a:avLst/>
          </a:prstGeom>
          <a:noFill/>
          <a:ln w="38100">
            <a:solidFill>
              <a:schemeClr val="tx1"/>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nchor="ctr">
            <a:spAutoFit/>
          </a:bodyPr>
          <a:lstStyle/>
          <a:p>
            <a:endParaRPr lang="ja-JP" altLang="en-US"/>
          </a:p>
        </p:txBody>
      </p:sp>
      <p:sp>
        <p:nvSpPr>
          <p:cNvPr id="46104" name="Line 24"/>
          <p:cNvSpPr>
            <a:spLocks noChangeShapeType="1"/>
          </p:cNvSpPr>
          <p:nvPr/>
        </p:nvSpPr>
        <p:spPr bwMode="auto">
          <a:xfrm flipH="1">
            <a:off x="3886200" y="5334000"/>
            <a:ext cx="1219200" cy="0"/>
          </a:xfrm>
          <a:prstGeom prst="line">
            <a:avLst/>
          </a:prstGeom>
          <a:noFill/>
          <a:ln w="38100">
            <a:solidFill>
              <a:schemeClr val="tx1"/>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nchor="ctr">
            <a:spAutoFit/>
          </a:bodyPr>
          <a:lstStyle/>
          <a:p>
            <a:endParaRPr lang="ja-JP" altLang="en-US"/>
          </a:p>
        </p:txBody>
      </p:sp>
      <p:sp>
        <p:nvSpPr>
          <p:cNvPr id="46105" name="Rectangle 25"/>
          <p:cNvSpPr>
            <a:spLocks noChangeArrowheads="1"/>
          </p:cNvSpPr>
          <p:nvPr/>
        </p:nvSpPr>
        <p:spPr bwMode="auto">
          <a:xfrm>
            <a:off x="5102225" y="4953000"/>
            <a:ext cx="1951038" cy="274638"/>
          </a:xfrm>
          <a:prstGeom prst="rect">
            <a:avLst/>
          </a:prstGeom>
          <a:noFill/>
          <a:ln>
            <a:noFill/>
          </a:ln>
          <a:effectLst/>
          <a:extLst>
            <a:ext uri="{909E8E84-426E-40DD-AFC4-6F175D3DCCD1}">
              <a14:hiddenFill xmlns:a14="http://schemas.microsoft.com/office/drawing/2010/main">
                <a:solidFill>
                  <a:srgbClr val="FA4E19"/>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p>
            <a:pPr algn="ctr"/>
            <a:r>
              <a:rPr lang="en-US" altLang="ja-JP" sz="1200">
                <a:solidFill>
                  <a:srgbClr val="000000"/>
                </a:solidFill>
                <a:latin typeface="Times New Roman" charset="0"/>
                <a:ea typeface="Osaka" charset="-128"/>
              </a:rPr>
              <a:t>50/60Hz, 100/117/240V AC </a:t>
            </a:r>
          </a:p>
        </p:txBody>
      </p:sp>
      <p:sp>
        <p:nvSpPr>
          <p:cNvPr id="46106" name="Rectangle 26"/>
          <p:cNvSpPr>
            <a:spLocks noChangeArrowheads="1"/>
          </p:cNvSpPr>
          <p:nvPr/>
        </p:nvSpPr>
        <p:spPr bwMode="auto">
          <a:xfrm>
            <a:off x="5029200" y="4343400"/>
            <a:ext cx="1098550" cy="274638"/>
          </a:xfrm>
          <a:prstGeom prst="rect">
            <a:avLst/>
          </a:prstGeom>
          <a:noFill/>
          <a:ln>
            <a:noFill/>
          </a:ln>
          <a:effectLst/>
          <a:extLst>
            <a:ext uri="{909E8E84-426E-40DD-AFC4-6F175D3DCCD1}">
              <a14:hiddenFill xmlns:a14="http://schemas.microsoft.com/office/drawing/2010/main">
                <a:solidFill>
                  <a:srgbClr val="FA4E19"/>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p>
            <a:pPr algn="ctr"/>
            <a:r>
              <a:rPr lang="en-US" altLang="ja-JP" sz="1200">
                <a:solidFill>
                  <a:srgbClr val="000000"/>
                </a:solidFill>
                <a:latin typeface="Times New Roman" charset="0"/>
                <a:ea typeface="Osaka" charset="-128"/>
              </a:rPr>
              <a:t>VVVF Control</a:t>
            </a:r>
          </a:p>
        </p:txBody>
      </p:sp>
      <p:sp>
        <p:nvSpPr>
          <p:cNvPr id="46107" name="Rectangle 27"/>
          <p:cNvSpPr>
            <a:spLocks noChangeArrowheads="1"/>
          </p:cNvSpPr>
          <p:nvPr/>
        </p:nvSpPr>
        <p:spPr bwMode="auto">
          <a:xfrm>
            <a:off x="5029200" y="3124200"/>
            <a:ext cx="638175" cy="282575"/>
          </a:xfrm>
          <a:prstGeom prst="rect">
            <a:avLst/>
          </a:prstGeom>
          <a:noFill/>
          <a:ln>
            <a:noFill/>
          </a:ln>
          <a:effectLst/>
          <a:extLst>
            <a:ext uri="{909E8E84-426E-40DD-AFC4-6F175D3DCCD1}">
              <a14:hiddenFill xmlns:a14="http://schemas.microsoft.com/office/drawing/2010/main">
                <a:solidFill>
                  <a:srgbClr val="FA4E19"/>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p>
            <a:pPr algn="ctr"/>
            <a:r>
              <a:rPr lang="ja-JP" altLang="en-US" sz="1200">
                <a:solidFill>
                  <a:srgbClr val="000000"/>
                </a:solidFill>
                <a:latin typeface="Times New Roman" charset="0"/>
                <a:ea typeface="Osaka" charset="-128"/>
              </a:rPr>
              <a:t>高周波</a:t>
            </a:r>
          </a:p>
        </p:txBody>
      </p:sp>
      <p:sp>
        <p:nvSpPr>
          <p:cNvPr id="46108" name="Rectangle 28"/>
          <p:cNvSpPr>
            <a:spLocks noChangeArrowheads="1"/>
          </p:cNvSpPr>
          <p:nvPr/>
        </p:nvSpPr>
        <p:spPr bwMode="auto">
          <a:xfrm>
            <a:off x="6248400" y="2843213"/>
            <a:ext cx="790575" cy="282575"/>
          </a:xfrm>
          <a:prstGeom prst="rect">
            <a:avLst/>
          </a:prstGeom>
          <a:noFill/>
          <a:ln>
            <a:noFill/>
          </a:ln>
          <a:effectLst/>
          <a:extLst>
            <a:ext uri="{909E8E84-426E-40DD-AFC4-6F175D3DCCD1}">
              <a14:hiddenFill xmlns:a14="http://schemas.microsoft.com/office/drawing/2010/main">
                <a:solidFill>
                  <a:srgbClr val="FA4E19"/>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p>
            <a:pPr algn="ctr"/>
            <a:r>
              <a:rPr lang="ja-JP" altLang="en-US" sz="1200">
                <a:solidFill>
                  <a:srgbClr val="000000"/>
                </a:solidFill>
                <a:latin typeface="Times New Roman" charset="0"/>
                <a:ea typeface="Osaka" charset="-128"/>
              </a:rPr>
              <a:t>もうすぐ</a:t>
            </a:r>
          </a:p>
        </p:txBody>
      </p:sp>
      <p:sp>
        <p:nvSpPr>
          <p:cNvPr id="46109" name="Rectangle 29"/>
          <p:cNvSpPr>
            <a:spLocks noChangeArrowheads="1"/>
          </p:cNvSpPr>
          <p:nvPr/>
        </p:nvSpPr>
        <p:spPr bwMode="auto">
          <a:xfrm>
            <a:off x="6324600" y="4038600"/>
            <a:ext cx="1408113" cy="282575"/>
          </a:xfrm>
          <a:prstGeom prst="rect">
            <a:avLst/>
          </a:prstGeom>
          <a:noFill/>
          <a:ln>
            <a:noFill/>
          </a:ln>
          <a:effectLst/>
          <a:extLst>
            <a:ext uri="{909E8E84-426E-40DD-AFC4-6F175D3DCCD1}">
              <a14:hiddenFill xmlns:a14="http://schemas.microsoft.com/office/drawing/2010/main">
                <a:solidFill>
                  <a:srgbClr val="FA4E19"/>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p>
            <a:pPr algn="ctr"/>
            <a:r>
              <a:rPr lang="ja-JP" altLang="en-US" sz="1200">
                <a:solidFill>
                  <a:srgbClr val="000000"/>
                </a:solidFill>
                <a:latin typeface="Times New Roman" charset="0"/>
                <a:ea typeface="Osaka" charset="-128"/>
              </a:rPr>
              <a:t>炊飯器、</a:t>
            </a:r>
            <a:r>
              <a:rPr lang="en-US" altLang="ja-JP" sz="1200">
                <a:solidFill>
                  <a:srgbClr val="000000"/>
                </a:solidFill>
                <a:latin typeface="Times New Roman" charset="0"/>
                <a:ea typeface="Osaka" charset="-128"/>
              </a:rPr>
              <a:t>IH</a:t>
            </a:r>
            <a:r>
              <a:rPr lang="ja-JP" altLang="en-US" sz="1200">
                <a:solidFill>
                  <a:srgbClr val="000000"/>
                </a:solidFill>
                <a:latin typeface="Times New Roman" charset="0"/>
                <a:ea typeface="Osaka" charset="-128"/>
              </a:rPr>
              <a:t>調理器</a:t>
            </a:r>
          </a:p>
        </p:txBody>
      </p:sp>
      <p:sp>
        <p:nvSpPr>
          <p:cNvPr id="46110" name="Rectangle 30"/>
          <p:cNvSpPr>
            <a:spLocks noChangeArrowheads="1"/>
          </p:cNvSpPr>
          <p:nvPr/>
        </p:nvSpPr>
        <p:spPr bwMode="auto">
          <a:xfrm>
            <a:off x="7134225" y="4641850"/>
            <a:ext cx="1400175" cy="282575"/>
          </a:xfrm>
          <a:prstGeom prst="rect">
            <a:avLst/>
          </a:prstGeom>
          <a:noFill/>
          <a:ln>
            <a:noFill/>
          </a:ln>
          <a:effectLst/>
          <a:extLst>
            <a:ext uri="{909E8E84-426E-40DD-AFC4-6F175D3DCCD1}">
              <a14:hiddenFill xmlns:a14="http://schemas.microsoft.com/office/drawing/2010/main">
                <a:solidFill>
                  <a:srgbClr val="FA4E19"/>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p>
            <a:pPr algn="ctr"/>
            <a:r>
              <a:rPr lang="ja-JP" altLang="en-US" sz="1200">
                <a:solidFill>
                  <a:srgbClr val="000000"/>
                </a:solidFill>
                <a:latin typeface="Times New Roman" charset="0"/>
                <a:ea typeface="Osaka" charset="-128"/>
              </a:rPr>
              <a:t>エアコン、洗濯機</a:t>
            </a:r>
          </a:p>
        </p:txBody>
      </p:sp>
      <p:sp>
        <p:nvSpPr>
          <p:cNvPr id="46111" name="Rectangle 31"/>
          <p:cNvSpPr>
            <a:spLocks noChangeArrowheads="1"/>
          </p:cNvSpPr>
          <p:nvPr/>
        </p:nvSpPr>
        <p:spPr bwMode="auto">
          <a:xfrm>
            <a:off x="6096000" y="3422650"/>
            <a:ext cx="1704975" cy="282575"/>
          </a:xfrm>
          <a:prstGeom prst="rect">
            <a:avLst/>
          </a:prstGeom>
          <a:noFill/>
          <a:ln>
            <a:noFill/>
          </a:ln>
          <a:effectLst/>
          <a:extLst>
            <a:ext uri="{909E8E84-426E-40DD-AFC4-6F175D3DCCD1}">
              <a14:hiddenFill xmlns:a14="http://schemas.microsoft.com/office/drawing/2010/main">
                <a:solidFill>
                  <a:srgbClr val="FA4E19"/>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p>
            <a:pPr algn="ctr"/>
            <a:r>
              <a:rPr lang="ja-JP" altLang="en-US" sz="1200">
                <a:solidFill>
                  <a:srgbClr val="000000"/>
                </a:solidFill>
                <a:latin typeface="Times New Roman" charset="0"/>
                <a:ea typeface="Osaka" charset="-128"/>
              </a:rPr>
              <a:t>ちらつかず、調光可能</a:t>
            </a:r>
          </a:p>
        </p:txBody>
      </p:sp>
      <p:sp>
        <p:nvSpPr>
          <p:cNvPr id="46112" name="Line 32"/>
          <p:cNvSpPr>
            <a:spLocks noChangeShapeType="1"/>
          </p:cNvSpPr>
          <p:nvPr/>
        </p:nvSpPr>
        <p:spPr bwMode="auto">
          <a:xfrm flipH="1" flipV="1">
            <a:off x="3429000" y="1676400"/>
            <a:ext cx="2971800" cy="0"/>
          </a:xfrm>
          <a:prstGeom prst="line">
            <a:avLst/>
          </a:prstGeom>
          <a:noFill/>
          <a:ln w="38100">
            <a:solidFill>
              <a:schemeClr val="tx1"/>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nchor="ctr">
            <a:spAutoFit/>
          </a:bodyPr>
          <a:lstStyle/>
          <a:p>
            <a:endParaRPr lang="ja-JP" altLang="en-US"/>
          </a:p>
        </p:txBody>
      </p:sp>
      <p:pic>
        <p:nvPicPr>
          <p:cNvPr id="46113" name="Picture 3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18000" y="5092700"/>
            <a:ext cx="406400" cy="469900"/>
          </a:xfrm>
          <a:prstGeom prst="rect">
            <a:avLst/>
          </a:prstGeom>
          <a:noFill/>
          <a:ln>
            <a:noFill/>
          </a:ln>
          <a:effectLst/>
          <a:extLst>
            <a:ext uri="{909E8E84-426E-40DD-AFC4-6F175D3DCCD1}">
              <a14:hiddenFill xmlns:a14="http://schemas.microsoft.com/office/drawing/2010/main">
                <a:solidFill>
                  <a:srgbClr val="FA4E19"/>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6114" name="Rectangle 34"/>
          <p:cNvSpPr>
            <a:spLocks noChangeArrowheads="1"/>
          </p:cNvSpPr>
          <p:nvPr/>
        </p:nvSpPr>
        <p:spPr bwMode="auto">
          <a:xfrm>
            <a:off x="5029200" y="3727450"/>
            <a:ext cx="638175" cy="282575"/>
          </a:xfrm>
          <a:prstGeom prst="rect">
            <a:avLst/>
          </a:prstGeom>
          <a:noFill/>
          <a:ln>
            <a:noFill/>
          </a:ln>
          <a:effectLst/>
          <a:extLst>
            <a:ext uri="{909E8E84-426E-40DD-AFC4-6F175D3DCCD1}">
              <a14:hiddenFill xmlns:a14="http://schemas.microsoft.com/office/drawing/2010/main">
                <a:solidFill>
                  <a:srgbClr val="FA4E19"/>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p>
            <a:pPr algn="ctr"/>
            <a:r>
              <a:rPr lang="ja-JP" altLang="en-US" sz="1200">
                <a:solidFill>
                  <a:srgbClr val="000000"/>
                </a:solidFill>
                <a:latin typeface="Times New Roman" charset="0"/>
                <a:ea typeface="Osaka" charset="-128"/>
              </a:rPr>
              <a:t>高周波</a:t>
            </a:r>
          </a:p>
        </p:txBody>
      </p:sp>
      <p:sp>
        <p:nvSpPr>
          <p:cNvPr id="46115" name="Oval 35"/>
          <p:cNvSpPr>
            <a:spLocks noChangeArrowheads="1"/>
          </p:cNvSpPr>
          <p:nvPr/>
        </p:nvSpPr>
        <p:spPr bwMode="auto">
          <a:xfrm>
            <a:off x="6400800" y="1447800"/>
            <a:ext cx="2209800" cy="457200"/>
          </a:xfrm>
          <a:prstGeom prst="ellipse">
            <a:avLst/>
          </a:prstGeom>
          <a:solidFill>
            <a:schemeClr val="bg1"/>
          </a:solidFill>
          <a:ln w="190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nchor="ctr">
            <a:spAutoFit/>
          </a:bodyPr>
          <a:lstStyle/>
          <a:p>
            <a:endParaRPr lang="ja-JP" altLang="en-US"/>
          </a:p>
        </p:txBody>
      </p:sp>
      <p:sp>
        <p:nvSpPr>
          <p:cNvPr id="46116" name="Arc 36"/>
          <p:cNvSpPr>
            <a:spLocks/>
          </p:cNvSpPr>
          <p:nvPr/>
        </p:nvSpPr>
        <p:spPr bwMode="auto">
          <a:xfrm rot="5597544" flipH="1" flipV="1">
            <a:off x="2817813" y="9525"/>
            <a:ext cx="3432175" cy="8620125"/>
          </a:xfrm>
          <a:custGeom>
            <a:avLst/>
            <a:gdLst>
              <a:gd name="G0" fmla="+- 21600 0 0"/>
              <a:gd name="G1" fmla="+- 21600 0 0"/>
              <a:gd name="G2" fmla="+- 21600 0 0"/>
              <a:gd name="T0" fmla="*/ 35422 w 36798"/>
              <a:gd name="T1" fmla="*/ 38197 h 43200"/>
              <a:gd name="T2" fmla="*/ 36798 w 36798"/>
              <a:gd name="T3" fmla="*/ 6252 h 43200"/>
              <a:gd name="T4" fmla="*/ 21600 w 36798"/>
              <a:gd name="T5" fmla="*/ 21600 h 43200"/>
            </a:gdLst>
            <a:ahLst/>
            <a:cxnLst>
              <a:cxn ang="0">
                <a:pos x="T0" y="T1"/>
              </a:cxn>
              <a:cxn ang="0">
                <a:pos x="T2" y="T3"/>
              </a:cxn>
              <a:cxn ang="0">
                <a:pos x="T4" y="T5"/>
              </a:cxn>
            </a:cxnLst>
            <a:rect l="0" t="0" r="r" b="b"/>
            <a:pathLst>
              <a:path w="36798" h="43200" fill="none" extrusionOk="0">
                <a:moveTo>
                  <a:pt x="35422" y="38197"/>
                </a:moveTo>
                <a:cubicBezTo>
                  <a:pt x="31541" y="41430"/>
                  <a:pt x="26650" y="43199"/>
                  <a:pt x="21600" y="43200"/>
                </a:cubicBezTo>
                <a:cubicBezTo>
                  <a:pt x="9670" y="43200"/>
                  <a:pt x="0" y="33529"/>
                  <a:pt x="0" y="21600"/>
                </a:cubicBezTo>
                <a:cubicBezTo>
                  <a:pt x="0" y="9670"/>
                  <a:pt x="9670" y="0"/>
                  <a:pt x="21600" y="0"/>
                </a:cubicBezTo>
                <a:cubicBezTo>
                  <a:pt x="27291" y="-1"/>
                  <a:pt x="32753" y="2246"/>
                  <a:pt x="36798" y="6251"/>
                </a:cubicBezTo>
              </a:path>
              <a:path w="36798" h="43200" stroke="0" extrusionOk="0">
                <a:moveTo>
                  <a:pt x="35422" y="38197"/>
                </a:moveTo>
                <a:cubicBezTo>
                  <a:pt x="31541" y="41430"/>
                  <a:pt x="26650" y="43199"/>
                  <a:pt x="21600" y="43200"/>
                </a:cubicBezTo>
                <a:cubicBezTo>
                  <a:pt x="9670" y="43200"/>
                  <a:pt x="0" y="33529"/>
                  <a:pt x="0" y="21600"/>
                </a:cubicBezTo>
                <a:cubicBezTo>
                  <a:pt x="0" y="9670"/>
                  <a:pt x="9670" y="0"/>
                  <a:pt x="21600" y="0"/>
                </a:cubicBezTo>
                <a:cubicBezTo>
                  <a:pt x="27291" y="-1"/>
                  <a:pt x="32753" y="2246"/>
                  <a:pt x="36798" y="6251"/>
                </a:cubicBezTo>
                <a:lnTo>
                  <a:pt x="21600" y="21600"/>
                </a:lnTo>
                <a:close/>
              </a:path>
            </a:pathLst>
          </a:custGeom>
          <a:noFill/>
          <a:ln w="38100">
            <a:solidFill>
              <a:schemeClr val="tx1"/>
            </a:solidFill>
            <a:round/>
            <a:headEnd/>
            <a:tailEnd/>
          </a:ln>
          <a:effectLst/>
          <a:extLst>
            <a:ext uri="{909E8E84-426E-40DD-AFC4-6F175D3DCCD1}">
              <a14:hiddenFill xmlns:a14="http://schemas.microsoft.com/office/drawing/2010/main">
                <a:solidFill>
                  <a:srgbClr val="FA4E19"/>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nchor="ctr">
            <a:spAutoFit/>
          </a:bodyPr>
          <a:lstStyle/>
          <a:p>
            <a:endParaRPr lang="ja-JP" altLang="en-US"/>
          </a:p>
        </p:txBody>
      </p:sp>
      <p:sp>
        <p:nvSpPr>
          <p:cNvPr id="46117" name="Rectangle 37"/>
          <p:cNvSpPr>
            <a:spLocks noChangeArrowheads="1"/>
          </p:cNvSpPr>
          <p:nvPr/>
        </p:nvSpPr>
        <p:spPr bwMode="auto">
          <a:xfrm>
            <a:off x="3276600" y="5638800"/>
            <a:ext cx="3048000" cy="457200"/>
          </a:xfrm>
          <a:prstGeom prst="rect">
            <a:avLst/>
          </a:prstGeom>
          <a:solidFill>
            <a:schemeClr val="bg1"/>
          </a:solidFill>
          <a:ln>
            <a:noFill/>
          </a:ln>
          <a:effectLst/>
          <a:extLst>
            <a:ext uri="{91240B29-F687-4F45-9708-019B960494DF}">
              <a14:hiddenLine xmlns:a14="http://schemas.microsoft.com/office/drawing/2010/main" w="63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p>
            <a:r>
              <a:rPr lang="ja-JP" altLang="en-US" sz="2400" b="1">
                <a:latin typeface="Times New Roman" charset="0"/>
                <a:ea typeface="ＭＳ ゴシック" pitchFamily="49" charset="-128"/>
              </a:rPr>
              <a:t>家庭、店舗、事務所</a:t>
            </a:r>
          </a:p>
        </p:txBody>
      </p:sp>
      <p:sp>
        <p:nvSpPr>
          <p:cNvPr id="46118" name="Rectangle 38"/>
          <p:cNvSpPr>
            <a:spLocks noChangeArrowheads="1"/>
          </p:cNvSpPr>
          <p:nvPr/>
        </p:nvSpPr>
        <p:spPr bwMode="auto">
          <a:xfrm>
            <a:off x="6553200" y="1524000"/>
            <a:ext cx="2057400" cy="336550"/>
          </a:xfrm>
          <a:prstGeom prst="rect">
            <a:avLst/>
          </a:prstGeom>
          <a:noFill/>
          <a:ln>
            <a:noFill/>
          </a:ln>
          <a:effectLst/>
          <a:extLst>
            <a:ext uri="{909E8E84-426E-40DD-AFC4-6F175D3DCCD1}">
              <a14:hiddenFill xmlns:a14="http://schemas.microsoft.com/office/drawing/2010/main">
                <a:solidFill>
                  <a:srgbClr val="FA4E19"/>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p>
            <a:r>
              <a:rPr lang="ja-JP" altLang="en-US" sz="1600" b="1">
                <a:latin typeface="Times New Roman" charset="0"/>
                <a:ea typeface="ＭＳ ゴシック" pitchFamily="49" charset="-128"/>
              </a:rPr>
              <a:t>近隣の電力ルーター</a:t>
            </a:r>
          </a:p>
        </p:txBody>
      </p:sp>
      <p:sp>
        <p:nvSpPr>
          <p:cNvPr id="46119" name="Rectangle 39"/>
          <p:cNvSpPr>
            <a:spLocks noChangeArrowheads="1"/>
          </p:cNvSpPr>
          <p:nvPr/>
        </p:nvSpPr>
        <p:spPr bwMode="auto">
          <a:xfrm>
            <a:off x="3835400" y="1371600"/>
            <a:ext cx="2176463" cy="274638"/>
          </a:xfrm>
          <a:prstGeom prst="rect">
            <a:avLst/>
          </a:prstGeom>
          <a:noFill/>
          <a:ln>
            <a:noFill/>
          </a:ln>
          <a:effectLst/>
          <a:extLst>
            <a:ext uri="{909E8E84-426E-40DD-AFC4-6F175D3DCCD1}">
              <a14:hiddenFill xmlns:a14="http://schemas.microsoft.com/office/drawing/2010/main">
                <a:solidFill>
                  <a:srgbClr val="FA4E19"/>
                </a:solidFill>
              </a14:hiddenFill>
            </a:ext>
            <a:ext uri="{91240B29-F687-4F45-9708-019B960494DF}">
              <a14:hiddenLine xmlns:a14="http://schemas.microsoft.com/office/drawing/2010/main" w="12700">
                <a:solidFill>
                  <a:schemeClr val="tx2"/>
                </a:solidFill>
                <a:prstDash val="sysDot"/>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p>
            <a:pPr algn="ctr"/>
            <a:r>
              <a:rPr lang="en-US" altLang="ja-JP" sz="1200" u="sng">
                <a:solidFill>
                  <a:srgbClr val="000000"/>
                </a:solidFill>
                <a:latin typeface="Times New Roman" charset="0"/>
                <a:ea typeface="Osaka" charset="-128"/>
              </a:rPr>
              <a:t>~10kV*100mA (20%*5kW) DC</a:t>
            </a:r>
            <a:endParaRPr lang="en-US" altLang="ja-JP" sz="1200">
              <a:solidFill>
                <a:srgbClr val="000000"/>
              </a:solidFill>
              <a:latin typeface="Times New Roman" charset="0"/>
              <a:ea typeface="Osaka" charset="-128"/>
            </a:endParaRPr>
          </a:p>
        </p:txBody>
      </p:sp>
      <p:sp>
        <p:nvSpPr>
          <p:cNvPr id="46120" name="Line 40"/>
          <p:cNvSpPr>
            <a:spLocks noChangeShapeType="1"/>
          </p:cNvSpPr>
          <p:nvPr/>
        </p:nvSpPr>
        <p:spPr bwMode="auto">
          <a:xfrm rot="10800000" flipH="1">
            <a:off x="1371600" y="4419600"/>
            <a:ext cx="457200" cy="0"/>
          </a:xfrm>
          <a:prstGeom prst="line">
            <a:avLst/>
          </a:prstGeom>
          <a:noFill/>
          <a:ln w="12700">
            <a:solidFill>
              <a:schemeClr val="tx1"/>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nchor="ctr">
            <a:spAutoFit/>
          </a:bodyPr>
          <a:lstStyle/>
          <a:p>
            <a:endParaRPr lang="ja-JP" altLang="en-US"/>
          </a:p>
        </p:txBody>
      </p:sp>
      <p:sp>
        <p:nvSpPr>
          <p:cNvPr id="46121" name="Rectangle 41"/>
          <p:cNvSpPr>
            <a:spLocks noChangeArrowheads="1"/>
          </p:cNvSpPr>
          <p:nvPr/>
        </p:nvSpPr>
        <p:spPr bwMode="auto">
          <a:xfrm>
            <a:off x="990600" y="4260850"/>
            <a:ext cx="485775" cy="282575"/>
          </a:xfrm>
          <a:prstGeom prst="rect">
            <a:avLst/>
          </a:prstGeom>
          <a:noFill/>
          <a:ln>
            <a:noFill/>
          </a:ln>
          <a:effectLst/>
          <a:extLst>
            <a:ext uri="{909E8E84-426E-40DD-AFC4-6F175D3DCCD1}">
              <a14:hiddenFill xmlns:a14="http://schemas.microsoft.com/office/drawing/2010/main">
                <a:solidFill>
                  <a:srgbClr val="FA4E19"/>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p>
            <a:pPr algn="ctr"/>
            <a:r>
              <a:rPr lang="ja-JP" altLang="en-US" sz="1200">
                <a:solidFill>
                  <a:srgbClr val="000000"/>
                </a:solidFill>
                <a:latin typeface="Times New Roman" charset="0"/>
                <a:ea typeface="Osaka" charset="-128"/>
              </a:rPr>
              <a:t>温水</a:t>
            </a:r>
          </a:p>
        </p:txBody>
      </p:sp>
      <p:sp>
        <p:nvSpPr>
          <p:cNvPr id="46122" name="Rectangle 42"/>
          <p:cNvSpPr>
            <a:spLocks noChangeArrowheads="1"/>
          </p:cNvSpPr>
          <p:nvPr/>
        </p:nvSpPr>
        <p:spPr bwMode="auto">
          <a:xfrm>
            <a:off x="2060575" y="4610100"/>
            <a:ext cx="879475" cy="274638"/>
          </a:xfrm>
          <a:prstGeom prst="rect">
            <a:avLst/>
          </a:prstGeom>
          <a:noFill/>
          <a:ln>
            <a:noFill/>
          </a:ln>
          <a:effectLst/>
          <a:extLst>
            <a:ext uri="{909E8E84-426E-40DD-AFC4-6F175D3DCCD1}">
              <a14:hiddenFill xmlns:a14="http://schemas.microsoft.com/office/drawing/2010/main">
                <a:solidFill>
                  <a:srgbClr val="FA4E19"/>
                </a:solidFill>
              </a14:hiddenFill>
            </a:ext>
            <a:ext uri="{91240B29-F687-4F45-9708-019B960494DF}">
              <a14:hiddenLine xmlns:a14="http://schemas.microsoft.com/office/drawing/2010/main" w="12700">
                <a:solidFill>
                  <a:schemeClr val="tx1"/>
                </a:solidFill>
                <a:prstDash val="sysDot"/>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p>
            <a:pPr algn="ctr"/>
            <a:r>
              <a:rPr lang="en-US" altLang="ja-JP" sz="1200" u="sng">
                <a:solidFill>
                  <a:srgbClr val="000000"/>
                </a:solidFill>
                <a:latin typeface="Times New Roman" charset="0"/>
                <a:ea typeface="Osaka" charset="-128"/>
              </a:rPr>
              <a:t>12kWh DC</a:t>
            </a:r>
            <a:endParaRPr lang="en-US" altLang="ja-JP" sz="1200">
              <a:solidFill>
                <a:srgbClr val="000000"/>
              </a:solidFill>
              <a:latin typeface="Times New Roman" charset="0"/>
              <a:ea typeface="Osaka" charset="-128"/>
            </a:endParaRPr>
          </a:p>
        </p:txBody>
      </p:sp>
      <p:sp>
        <p:nvSpPr>
          <p:cNvPr id="46123" name="Rectangle 43"/>
          <p:cNvSpPr>
            <a:spLocks noChangeArrowheads="1"/>
          </p:cNvSpPr>
          <p:nvPr/>
        </p:nvSpPr>
        <p:spPr bwMode="auto">
          <a:xfrm>
            <a:off x="1600200" y="3916363"/>
            <a:ext cx="727075" cy="274637"/>
          </a:xfrm>
          <a:prstGeom prst="rect">
            <a:avLst/>
          </a:prstGeom>
          <a:noFill/>
          <a:ln>
            <a:noFill/>
          </a:ln>
          <a:effectLst/>
          <a:extLst>
            <a:ext uri="{909E8E84-426E-40DD-AFC4-6F175D3DCCD1}">
              <a14:hiddenFill xmlns:a14="http://schemas.microsoft.com/office/drawing/2010/main">
                <a:solidFill>
                  <a:srgbClr val="FA4E19"/>
                </a:solidFill>
              </a14:hiddenFill>
            </a:ext>
            <a:ext uri="{91240B29-F687-4F45-9708-019B960494DF}">
              <a14:hiddenLine xmlns:a14="http://schemas.microsoft.com/office/drawing/2010/main" w="12700">
                <a:solidFill>
                  <a:schemeClr val="tx1"/>
                </a:solidFill>
                <a:prstDash val="sysDot"/>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p>
            <a:pPr algn="ctr"/>
            <a:r>
              <a:rPr lang="en-US" altLang="ja-JP" sz="1200" u="sng">
                <a:solidFill>
                  <a:srgbClr val="000000"/>
                </a:solidFill>
                <a:latin typeface="Times New Roman" charset="0"/>
                <a:ea typeface="Osaka" charset="-128"/>
              </a:rPr>
              <a:t>1kW DC</a:t>
            </a:r>
            <a:endParaRPr lang="en-US" altLang="ja-JP" sz="1200">
              <a:solidFill>
                <a:srgbClr val="000000"/>
              </a:solidFill>
              <a:latin typeface="Times New Roman" charset="0"/>
              <a:ea typeface="Osaka" charset="-128"/>
            </a:endParaRPr>
          </a:p>
        </p:txBody>
      </p:sp>
      <p:sp>
        <p:nvSpPr>
          <p:cNvPr id="46124" name="Rectangle 44"/>
          <p:cNvSpPr>
            <a:spLocks noChangeArrowheads="1"/>
          </p:cNvSpPr>
          <p:nvPr/>
        </p:nvSpPr>
        <p:spPr bwMode="auto">
          <a:xfrm>
            <a:off x="1346200" y="3149600"/>
            <a:ext cx="1016000" cy="274638"/>
          </a:xfrm>
          <a:prstGeom prst="rect">
            <a:avLst/>
          </a:prstGeom>
          <a:noFill/>
          <a:ln>
            <a:noFill/>
          </a:ln>
          <a:effectLst/>
          <a:extLst>
            <a:ext uri="{909E8E84-426E-40DD-AFC4-6F175D3DCCD1}">
              <a14:hiddenFill xmlns:a14="http://schemas.microsoft.com/office/drawing/2010/main">
                <a:solidFill>
                  <a:srgbClr val="FA4E19"/>
                </a:solidFill>
              </a14:hiddenFill>
            </a:ext>
            <a:ext uri="{91240B29-F687-4F45-9708-019B960494DF}">
              <a14:hiddenLine xmlns:a14="http://schemas.microsoft.com/office/drawing/2010/main" w="12700">
                <a:solidFill>
                  <a:schemeClr val="tx1"/>
                </a:solidFill>
                <a:prstDash val="sysDot"/>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p>
            <a:pPr algn="ctr"/>
            <a:r>
              <a:rPr lang="en-US" altLang="ja-JP" sz="1200" u="sng">
                <a:solidFill>
                  <a:srgbClr val="000000"/>
                </a:solidFill>
                <a:latin typeface="Times New Roman" charset="0"/>
                <a:ea typeface="Osaka" charset="-128"/>
              </a:rPr>
              <a:t>5kWpeak DC</a:t>
            </a:r>
            <a:endParaRPr lang="en-US" altLang="ja-JP" sz="1200">
              <a:solidFill>
                <a:srgbClr val="000000"/>
              </a:solidFill>
              <a:latin typeface="Times New Roman" charset="0"/>
              <a:ea typeface="Osaka" charset="-128"/>
            </a:endParaRPr>
          </a:p>
        </p:txBody>
      </p:sp>
      <p:sp>
        <p:nvSpPr>
          <p:cNvPr id="46125" name="Rectangle 45"/>
          <p:cNvSpPr>
            <a:spLocks noChangeArrowheads="1"/>
          </p:cNvSpPr>
          <p:nvPr/>
        </p:nvSpPr>
        <p:spPr bwMode="auto">
          <a:xfrm>
            <a:off x="3027363" y="6019800"/>
            <a:ext cx="1978025" cy="274638"/>
          </a:xfrm>
          <a:prstGeom prst="rect">
            <a:avLst/>
          </a:prstGeom>
          <a:noFill/>
          <a:ln>
            <a:noFill/>
          </a:ln>
          <a:effectLst/>
          <a:extLst>
            <a:ext uri="{909E8E84-426E-40DD-AFC4-6F175D3DCCD1}">
              <a14:hiddenFill xmlns:a14="http://schemas.microsoft.com/office/drawing/2010/main">
                <a:solidFill>
                  <a:srgbClr val="FA4E19"/>
                </a:solidFill>
              </a14:hiddenFill>
            </a:ext>
            <a:ext uri="{91240B29-F687-4F45-9708-019B960494DF}">
              <a14:hiddenLine xmlns:a14="http://schemas.microsoft.com/office/drawing/2010/main" w="12700">
                <a:solidFill>
                  <a:schemeClr val="tx1"/>
                </a:solidFill>
                <a:prstDash val="sysDot"/>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p>
            <a:pPr algn="ctr"/>
            <a:r>
              <a:rPr lang="en-US" altLang="ja-JP" sz="1200" u="sng">
                <a:solidFill>
                  <a:srgbClr val="000000"/>
                </a:solidFill>
                <a:latin typeface="Times New Roman" charset="0"/>
                <a:ea typeface="Osaka" charset="-128"/>
              </a:rPr>
              <a:t>5kWpeak,  1kW(av.24h), DC</a:t>
            </a:r>
            <a:endParaRPr lang="en-US" altLang="ja-JP" sz="1200">
              <a:solidFill>
                <a:srgbClr val="000000"/>
              </a:solidFill>
              <a:latin typeface="Times New Roman" charset="0"/>
              <a:ea typeface="Osaka" charset="-128"/>
            </a:endParaRPr>
          </a:p>
        </p:txBody>
      </p:sp>
      <p:sp>
        <p:nvSpPr>
          <p:cNvPr id="46126" name="Rectangle 46"/>
          <p:cNvSpPr>
            <a:spLocks noChangeArrowheads="1"/>
          </p:cNvSpPr>
          <p:nvPr/>
        </p:nvSpPr>
        <p:spPr bwMode="auto">
          <a:xfrm>
            <a:off x="1617663" y="5861050"/>
            <a:ext cx="638175" cy="282575"/>
          </a:xfrm>
          <a:prstGeom prst="rect">
            <a:avLst/>
          </a:prstGeom>
          <a:noFill/>
          <a:ln>
            <a:noFill/>
          </a:ln>
          <a:effectLst/>
          <a:extLst>
            <a:ext uri="{909E8E84-426E-40DD-AFC4-6F175D3DCCD1}">
              <a14:hiddenFill xmlns:a14="http://schemas.microsoft.com/office/drawing/2010/main">
                <a:solidFill>
                  <a:srgbClr val="FA4E19"/>
                </a:solidFill>
              </a14:hiddenFill>
            </a:ext>
            <a:ext uri="{91240B29-F687-4F45-9708-019B960494DF}">
              <a14:hiddenLine xmlns:a14="http://schemas.microsoft.com/office/drawing/2010/main" w="12700">
                <a:solidFill>
                  <a:schemeClr val="tx1"/>
                </a:solidFill>
                <a:prstDash val="sysDot"/>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p>
            <a:pPr algn="ctr"/>
            <a:r>
              <a:rPr lang="ja-JP" altLang="en-US" sz="1200" u="sng">
                <a:solidFill>
                  <a:srgbClr val="000000"/>
                </a:solidFill>
                <a:latin typeface="Times New Roman" charset="0"/>
                <a:ea typeface="Osaka" charset="-128"/>
              </a:rPr>
              <a:t>想定値</a:t>
            </a:r>
            <a:endParaRPr lang="ja-JP" altLang="en-US" sz="1200">
              <a:solidFill>
                <a:srgbClr val="000000"/>
              </a:solidFill>
              <a:latin typeface="Times New Roman" charset="0"/>
              <a:ea typeface="Osaka" charset="-128"/>
            </a:endParaRPr>
          </a:p>
        </p:txBody>
      </p:sp>
      <p:sp>
        <p:nvSpPr>
          <p:cNvPr id="46127" name="Rectangle 47"/>
          <p:cNvSpPr>
            <a:spLocks noChangeArrowheads="1"/>
          </p:cNvSpPr>
          <p:nvPr/>
        </p:nvSpPr>
        <p:spPr bwMode="auto">
          <a:xfrm>
            <a:off x="4049713" y="4946650"/>
            <a:ext cx="942975" cy="282575"/>
          </a:xfrm>
          <a:prstGeom prst="rect">
            <a:avLst/>
          </a:prstGeom>
          <a:noFill/>
          <a:ln>
            <a:noFill/>
          </a:ln>
          <a:effectLst/>
          <a:extLst>
            <a:ext uri="{909E8E84-426E-40DD-AFC4-6F175D3DCCD1}">
              <a14:hiddenFill xmlns:a14="http://schemas.microsoft.com/office/drawing/2010/main">
                <a:solidFill>
                  <a:srgbClr val="FA4E19"/>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p>
            <a:pPr algn="ctr"/>
            <a:r>
              <a:rPr lang="ja-JP" altLang="en-US" sz="1200">
                <a:solidFill>
                  <a:srgbClr val="000000"/>
                </a:solidFill>
                <a:latin typeface="Times New Roman" charset="0"/>
                <a:ea typeface="Osaka" charset="-128"/>
              </a:rPr>
              <a:t>インバータ</a:t>
            </a:r>
          </a:p>
        </p:txBody>
      </p:sp>
      <p:sp>
        <p:nvSpPr>
          <p:cNvPr id="46128" name="Line 48"/>
          <p:cNvSpPr>
            <a:spLocks noChangeShapeType="1"/>
          </p:cNvSpPr>
          <p:nvPr/>
        </p:nvSpPr>
        <p:spPr bwMode="auto">
          <a:xfrm flipH="1" flipV="1">
            <a:off x="3352800" y="2971800"/>
            <a:ext cx="533400" cy="236220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nchor="ctr">
            <a:spAutoFit/>
          </a:bodyPr>
          <a:lstStyle/>
          <a:p>
            <a:endParaRPr lang="ja-JP" altLang="en-US"/>
          </a:p>
        </p:txBody>
      </p:sp>
      <p:sp>
        <p:nvSpPr>
          <p:cNvPr id="46129" name="Line 49"/>
          <p:cNvSpPr>
            <a:spLocks noChangeShapeType="1"/>
          </p:cNvSpPr>
          <p:nvPr/>
        </p:nvSpPr>
        <p:spPr bwMode="auto">
          <a:xfrm flipH="1" flipV="1">
            <a:off x="3429000" y="2895600"/>
            <a:ext cx="762000" cy="183515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nchor="ctr">
            <a:spAutoFit/>
          </a:bodyPr>
          <a:lstStyle/>
          <a:p>
            <a:endParaRPr lang="ja-JP" altLang="en-US"/>
          </a:p>
        </p:txBody>
      </p:sp>
      <p:sp>
        <p:nvSpPr>
          <p:cNvPr id="46130" name="Line 50"/>
          <p:cNvSpPr>
            <a:spLocks noChangeShapeType="1"/>
          </p:cNvSpPr>
          <p:nvPr/>
        </p:nvSpPr>
        <p:spPr bwMode="auto">
          <a:xfrm flipH="1" flipV="1">
            <a:off x="3429000" y="2743200"/>
            <a:ext cx="990600" cy="137160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nchor="ctr">
            <a:spAutoFit/>
          </a:bodyPr>
          <a:lstStyle/>
          <a:p>
            <a:endParaRPr lang="ja-JP" altLang="en-US"/>
          </a:p>
        </p:txBody>
      </p:sp>
      <p:sp>
        <p:nvSpPr>
          <p:cNvPr id="46131" name="Line 51"/>
          <p:cNvSpPr>
            <a:spLocks noChangeShapeType="1"/>
          </p:cNvSpPr>
          <p:nvPr/>
        </p:nvSpPr>
        <p:spPr bwMode="auto">
          <a:xfrm flipH="1" flipV="1">
            <a:off x="3429000" y="2590800"/>
            <a:ext cx="1295400" cy="91440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nchor="ctr">
            <a:spAutoFit/>
          </a:bodyPr>
          <a:lstStyle/>
          <a:p>
            <a:endParaRPr lang="ja-JP" altLang="en-US"/>
          </a:p>
        </p:txBody>
      </p:sp>
      <p:sp>
        <p:nvSpPr>
          <p:cNvPr id="46132" name="Line 52"/>
          <p:cNvSpPr>
            <a:spLocks noChangeShapeType="1"/>
          </p:cNvSpPr>
          <p:nvPr/>
        </p:nvSpPr>
        <p:spPr bwMode="auto">
          <a:xfrm flipH="1">
            <a:off x="4648200" y="2463800"/>
            <a:ext cx="520700" cy="0"/>
          </a:xfrm>
          <a:prstGeom prst="line">
            <a:avLst/>
          </a:prstGeom>
          <a:noFill/>
          <a:ln w="12700">
            <a:solidFill>
              <a:schemeClr val="tx1"/>
            </a:solidFill>
            <a:round/>
            <a:headEnd type="arrow"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nchor="ctr">
            <a:spAutoFit/>
          </a:bodyPr>
          <a:lstStyle/>
          <a:p>
            <a:endParaRPr lang="ja-JP" altLang="en-US"/>
          </a:p>
        </p:txBody>
      </p:sp>
      <p:sp>
        <p:nvSpPr>
          <p:cNvPr id="46133" name="Line 53"/>
          <p:cNvSpPr>
            <a:spLocks noChangeShapeType="1"/>
          </p:cNvSpPr>
          <p:nvPr/>
        </p:nvSpPr>
        <p:spPr bwMode="auto">
          <a:xfrm flipH="1">
            <a:off x="3429000" y="2209800"/>
            <a:ext cx="1676400" cy="0"/>
          </a:xfrm>
          <a:prstGeom prst="line">
            <a:avLst/>
          </a:prstGeom>
          <a:noFill/>
          <a:ln w="12700">
            <a:solidFill>
              <a:schemeClr val="tx1"/>
            </a:solidFill>
            <a:round/>
            <a:headEnd type="arrow"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nchor="ctr">
            <a:spAutoFit/>
          </a:bodyPr>
          <a:lstStyle/>
          <a:p>
            <a:endParaRPr lang="ja-JP" altLang="en-US"/>
          </a:p>
        </p:txBody>
      </p:sp>
      <p:sp>
        <p:nvSpPr>
          <p:cNvPr id="46134" name="Line 54"/>
          <p:cNvSpPr>
            <a:spLocks noChangeShapeType="1"/>
          </p:cNvSpPr>
          <p:nvPr/>
        </p:nvSpPr>
        <p:spPr bwMode="auto">
          <a:xfrm flipH="1" flipV="1">
            <a:off x="3429000" y="2286000"/>
            <a:ext cx="1212850" cy="17145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46135" name="Line 55"/>
          <p:cNvSpPr>
            <a:spLocks noChangeShapeType="1"/>
          </p:cNvSpPr>
          <p:nvPr/>
        </p:nvSpPr>
        <p:spPr bwMode="auto">
          <a:xfrm flipH="1" flipV="1">
            <a:off x="3429000" y="2438400"/>
            <a:ext cx="1212850" cy="5842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46136" name="Line 56"/>
          <p:cNvSpPr>
            <a:spLocks noChangeShapeType="1"/>
          </p:cNvSpPr>
          <p:nvPr/>
        </p:nvSpPr>
        <p:spPr bwMode="auto">
          <a:xfrm flipH="1">
            <a:off x="4800600" y="2616200"/>
            <a:ext cx="520700" cy="0"/>
          </a:xfrm>
          <a:prstGeom prst="line">
            <a:avLst/>
          </a:prstGeom>
          <a:noFill/>
          <a:ln w="12700">
            <a:solidFill>
              <a:schemeClr val="tx1"/>
            </a:solidFill>
            <a:round/>
            <a:headEnd type="arrow"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nchor="ctr">
            <a:spAutoFit/>
          </a:bodyPr>
          <a:lstStyle/>
          <a:p>
            <a:endParaRPr lang="ja-JP" altLang="en-US"/>
          </a:p>
        </p:txBody>
      </p:sp>
      <p:sp>
        <p:nvSpPr>
          <p:cNvPr id="46137" name="Line 57"/>
          <p:cNvSpPr>
            <a:spLocks noChangeShapeType="1"/>
          </p:cNvSpPr>
          <p:nvPr/>
        </p:nvSpPr>
        <p:spPr bwMode="auto">
          <a:xfrm flipH="1" flipV="1">
            <a:off x="3429000" y="2362200"/>
            <a:ext cx="1365250" cy="24765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46138" name="Rectangle 58"/>
          <p:cNvSpPr>
            <a:spLocks noChangeArrowheads="1"/>
          </p:cNvSpPr>
          <p:nvPr/>
        </p:nvSpPr>
        <p:spPr bwMode="auto">
          <a:xfrm>
            <a:off x="3733800" y="1935163"/>
            <a:ext cx="931863" cy="274637"/>
          </a:xfrm>
          <a:prstGeom prst="rect">
            <a:avLst/>
          </a:prstGeom>
          <a:noFill/>
          <a:ln>
            <a:noFill/>
          </a:ln>
          <a:effectLst/>
          <a:extLst>
            <a:ext uri="{909E8E84-426E-40DD-AFC4-6F175D3DCCD1}">
              <a14:hiddenFill xmlns:a14="http://schemas.microsoft.com/office/drawing/2010/main">
                <a:solidFill>
                  <a:srgbClr val="FA4E19"/>
                </a:solidFill>
              </a14:hiddenFill>
            </a:ext>
            <a:ext uri="{91240B29-F687-4F45-9708-019B960494DF}">
              <a14:hiddenLine xmlns:a14="http://schemas.microsoft.com/office/drawing/2010/main" w="12700">
                <a:solidFill>
                  <a:schemeClr val="tx2"/>
                </a:solidFill>
                <a:prstDash val="sysDot"/>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p>
            <a:pPr algn="ctr"/>
            <a:r>
              <a:rPr lang="en-US" altLang="ja-JP" sz="1200" u="sng">
                <a:solidFill>
                  <a:srgbClr val="000000"/>
                </a:solidFill>
                <a:latin typeface="Times New Roman" charset="0"/>
                <a:ea typeface="Osaka" charset="-128"/>
              </a:rPr>
              <a:t>40~60V/DC</a:t>
            </a:r>
            <a:endParaRPr lang="en-US" altLang="ja-JP" sz="1200">
              <a:solidFill>
                <a:srgbClr val="000000"/>
              </a:solidFill>
              <a:latin typeface="Times New Roman" charset="0"/>
              <a:ea typeface="Osaka" charset="-128"/>
            </a:endParaRPr>
          </a:p>
        </p:txBody>
      </p:sp>
      <p:sp>
        <p:nvSpPr>
          <p:cNvPr id="46139" name="Rectangle 59"/>
          <p:cNvSpPr>
            <a:spLocks noChangeArrowheads="1"/>
          </p:cNvSpPr>
          <p:nvPr/>
        </p:nvSpPr>
        <p:spPr bwMode="auto">
          <a:xfrm>
            <a:off x="4021138" y="4191000"/>
            <a:ext cx="1084262" cy="274638"/>
          </a:xfrm>
          <a:prstGeom prst="rect">
            <a:avLst/>
          </a:prstGeom>
          <a:noFill/>
          <a:ln>
            <a:noFill/>
          </a:ln>
          <a:effectLst/>
          <a:extLst>
            <a:ext uri="{909E8E84-426E-40DD-AFC4-6F175D3DCCD1}">
              <a14:hiddenFill xmlns:a14="http://schemas.microsoft.com/office/drawing/2010/main">
                <a:solidFill>
                  <a:srgbClr val="FA4E19"/>
                </a:solidFill>
              </a14:hiddenFill>
            </a:ext>
            <a:ext uri="{91240B29-F687-4F45-9708-019B960494DF}">
              <a14:hiddenLine xmlns:a14="http://schemas.microsoft.com/office/drawing/2010/main" w="12700">
                <a:solidFill>
                  <a:schemeClr val="tx2"/>
                </a:solidFill>
                <a:prstDash val="sysDot"/>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p>
            <a:pPr algn="ctr"/>
            <a:r>
              <a:rPr lang="en-US" altLang="ja-JP" sz="1200" u="sng">
                <a:solidFill>
                  <a:srgbClr val="000000"/>
                </a:solidFill>
                <a:latin typeface="Times New Roman" charset="0"/>
                <a:ea typeface="Osaka" charset="-128"/>
              </a:rPr>
              <a:t>400~600V/DC</a:t>
            </a:r>
            <a:endParaRPr lang="en-US" altLang="ja-JP" sz="1200">
              <a:solidFill>
                <a:srgbClr val="000000"/>
              </a:solidFill>
              <a:latin typeface="Times New Roman" charset="0"/>
              <a:ea typeface="Osaka" charset="-128"/>
            </a:endParaRPr>
          </a:p>
        </p:txBody>
      </p:sp>
      <p:sp>
        <p:nvSpPr>
          <p:cNvPr id="46140" name="Rectangle 60"/>
          <p:cNvSpPr>
            <a:spLocks noChangeArrowheads="1"/>
          </p:cNvSpPr>
          <p:nvPr/>
        </p:nvSpPr>
        <p:spPr bwMode="auto">
          <a:xfrm>
            <a:off x="4206875" y="2590800"/>
            <a:ext cx="974725" cy="274638"/>
          </a:xfrm>
          <a:prstGeom prst="rect">
            <a:avLst/>
          </a:prstGeom>
          <a:noFill/>
          <a:ln>
            <a:noFill/>
          </a:ln>
          <a:effectLst/>
          <a:extLst>
            <a:ext uri="{909E8E84-426E-40DD-AFC4-6F175D3DCCD1}">
              <a14:hiddenFill xmlns:a14="http://schemas.microsoft.com/office/drawing/2010/main">
                <a:solidFill>
                  <a:srgbClr val="FA4E19"/>
                </a:solidFill>
              </a14:hiddenFill>
            </a:ext>
            <a:ext uri="{91240B29-F687-4F45-9708-019B960494DF}">
              <a14:hiddenLine xmlns:a14="http://schemas.microsoft.com/office/drawing/2010/main" w="12700">
                <a:solidFill>
                  <a:schemeClr val="tx1"/>
                </a:solidFill>
                <a:prstDash val="sysDot"/>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p>
            <a:pPr algn="ctr"/>
            <a:r>
              <a:rPr lang="en-US" altLang="ja-JP" sz="1200" u="sng">
                <a:solidFill>
                  <a:srgbClr val="000000"/>
                </a:solidFill>
                <a:latin typeface="Times New Roman" charset="0"/>
                <a:ea typeface="Osaka" charset="-128"/>
              </a:rPr>
              <a:t>IEEE802.3af</a:t>
            </a:r>
            <a:endParaRPr lang="en-US" altLang="ja-JP" sz="1200">
              <a:solidFill>
                <a:srgbClr val="000000"/>
              </a:solidFill>
              <a:latin typeface="Times New Roman" charset="0"/>
              <a:ea typeface="Osaka" charset="-128"/>
            </a:endParaRPr>
          </a:p>
        </p:txBody>
      </p:sp>
      <p:sp>
        <p:nvSpPr>
          <p:cNvPr id="2" name="タイトル 1"/>
          <p:cNvSpPr>
            <a:spLocks noGrp="1"/>
          </p:cNvSpPr>
          <p:nvPr>
            <p:ph type="title"/>
          </p:nvPr>
        </p:nvSpPr>
        <p:spPr/>
        <p:txBody>
          <a:bodyPr/>
          <a:lstStyle/>
          <a:p>
            <a:r>
              <a:rPr kumimoji="1" lang="ja-JP" altLang="en-US" dirty="0" smtClean="0"/>
              <a:t>参考２：電力ルーター</a:t>
            </a:r>
            <a:endParaRPr kumimoji="1" lang="ja-JP" altLang="en-US" dirty="0"/>
          </a:p>
        </p:txBody>
      </p:sp>
      <p:sp>
        <p:nvSpPr>
          <p:cNvPr id="3" name="動作設定ボタン : 戻る/前へ 2">
            <a:hlinkClick r:id="rId3" action="ppaction://hlinksldjump" highlightClick="1"/>
          </p:cNvPr>
          <p:cNvSpPr/>
          <p:nvPr/>
        </p:nvSpPr>
        <p:spPr>
          <a:xfrm>
            <a:off x="8236906" y="5837197"/>
            <a:ext cx="360000" cy="360000"/>
          </a:xfrm>
          <a:prstGeom prst="actionButtonBackPrevio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195023447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3" name="Picture 3" descr="C:\Users\Public\Pictures\hinshitubetu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40709" y="933223"/>
            <a:ext cx="3707123" cy="3206161"/>
          </a:xfrm>
          <a:prstGeom prst="rect">
            <a:avLst/>
          </a:prstGeom>
          <a:noFill/>
          <a:extLst>
            <a:ext uri="{909E8E84-426E-40DD-AFC4-6F175D3DCCD1}">
              <a14:hiddenFill xmlns:a14="http://schemas.microsoft.com/office/drawing/2010/main">
                <a:solidFill>
                  <a:srgbClr val="FFFFFF"/>
                </a:solidFill>
              </a14:hiddenFill>
            </a:ext>
          </a:extLst>
        </p:spPr>
      </p:pic>
      <p:sp>
        <p:nvSpPr>
          <p:cNvPr id="2" name="タイトル 1"/>
          <p:cNvSpPr>
            <a:spLocks noGrp="1"/>
          </p:cNvSpPr>
          <p:nvPr>
            <p:ph type="title"/>
          </p:nvPr>
        </p:nvSpPr>
        <p:spPr/>
        <p:txBody>
          <a:bodyPr/>
          <a:lstStyle/>
          <a:p>
            <a:r>
              <a:rPr kumimoji="1" lang="ja-JP" altLang="en-US" dirty="0" smtClean="0"/>
              <a:t>参考３：</a:t>
            </a:r>
            <a:r>
              <a:rPr lang="ja-JP" altLang="en-US" dirty="0"/>
              <a:t>品質別電力供給システム</a:t>
            </a:r>
            <a:endParaRPr kumimoji="1" lang="ja-JP" altLang="en-US" dirty="0"/>
          </a:p>
        </p:txBody>
      </p:sp>
      <p:sp>
        <p:nvSpPr>
          <p:cNvPr id="4" name="日付プレースホルダー 3"/>
          <p:cNvSpPr>
            <a:spLocks noGrp="1"/>
          </p:cNvSpPr>
          <p:nvPr>
            <p:ph type="dt" sz="half" idx="10"/>
          </p:nvPr>
        </p:nvSpPr>
        <p:spPr/>
        <p:txBody>
          <a:bodyPr/>
          <a:lstStyle/>
          <a:p>
            <a:endParaRPr kumimoji="1" lang="ja-JP" altLang="en-US" dirty="0"/>
          </a:p>
        </p:txBody>
      </p:sp>
      <p:sp>
        <p:nvSpPr>
          <p:cNvPr id="5" name="スライド番号プレースホルダー 4"/>
          <p:cNvSpPr>
            <a:spLocks noGrp="1"/>
          </p:cNvSpPr>
          <p:nvPr>
            <p:ph type="sldNum" sz="quarter" idx="12"/>
          </p:nvPr>
        </p:nvSpPr>
        <p:spPr/>
        <p:txBody>
          <a:bodyPr/>
          <a:lstStyle/>
          <a:p>
            <a:fld id="{EBBBA30D-1F4B-4C5B-97A9-6EDCE1DE73F1}" type="slidenum">
              <a:rPr kumimoji="1" lang="ja-JP" altLang="en-US" smtClean="0"/>
              <a:t>15</a:t>
            </a:fld>
            <a:endParaRPr kumimoji="1" lang="ja-JP" altLang="en-US"/>
          </a:p>
        </p:txBody>
      </p:sp>
      <p:sp>
        <p:nvSpPr>
          <p:cNvPr id="6" name="テキスト ボックス 5"/>
          <p:cNvSpPr txBox="1"/>
          <p:nvPr/>
        </p:nvSpPr>
        <p:spPr>
          <a:xfrm>
            <a:off x="1547346" y="6286814"/>
            <a:ext cx="6056466" cy="246221"/>
          </a:xfrm>
          <a:prstGeom prst="rect">
            <a:avLst/>
          </a:prstGeom>
          <a:noFill/>
        </p:spPr>
        <p:txBody>
          <a:bodyPr wrap="none" rtlCol="0">
            <a:spAutoFit/>
          </a:bodyPr>
          <a:lstStyle/>
          <a:p>
            <a:r>
              <a:rPr lang="ja-JP" altLang="en-US" sz="1000" dirty="0"/>
              <a:t>出典：品質別電力供給</a:t>
            </a:r>
            <a:r>
              <a:rPr lang="ja-JP" altLang="en-US" sz="1000" dirty="0" smtClean="0"/>
              <a:t>システム実証システム　</a:t>
            </a:r>
            <a:r>
              <a:rPr lang="en-US" altLang="ja-JP" sz="1000" dirty="0" smtClean="0"/>
              <a:t>http</a:t>
            </a:r>
            <a:r>
              <a:rPr lang="en-US" altLang="ja-JP" sz="1000" dirty="0"/>
              <a:t>://www.ntt-f.co.jp/profile/rd/sendaiproject/Visit/visit.html</a:t>
            </a:r>
            <a:endParaRPr kumimoji="1" lang="ja-JP" altLang="en-US" sz="1000" dirty="0"/>
          </a:p>
        </p:txBody>
      </p:sp>
      <p:pic>
        <p:nvPicPr>
          <p:cNvPr id="5124" name="Picture 4" descr="C:\Users\Public\Pictures\hinshitubetu2.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32040" y="3019218"/>
            <a:ext cx="3817108" cy="3193080"/>
          </a:xfrm>
          <a:prstGeom prst="rect">
            <a:avLst/>
          </a:prstGeom>
          <a:noFill/>
          <a:extLst>
            <a:ext uri="{909E8E84-426E-40DD-AFC4-6F175D3DCCD1}">
              <a14:hiddenFill xmlns:a14="http://schemas.microsoft.com/office/drawing/2010/main">
                <a:solidFill>
                  <a:srgbClr val="FFFFFF"/>
                </a:solidFill>
              </a14:hiddenFill>
            </a:ext>
          </a:extLst>
        </p:spPr>
      </p:pic>
      <p:sp>
        <p:nvSpPr>
          <p:cNvPr id="7" name="動作設定ボタン : 戻る/前へ 6">
            <a:hlinkClick r:id="rId4" action="ppaction://hlinksldjump" highlightClick="1"/>
          </p:cNvPr>
          <p:cNvSpPr/>
          <p:nvPr/>
        </p:nvSpPr>
        <p:spPr>
          <a:xfrm>
            <a:off x="8229199" y="5876560"/>
            <a:ext cx="360000" cy="360000"/>
          </a:xfrm>
          <a:prstGeom prst="actionButtonBackPrevio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410802689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7" name="Picture 3" descr="C:\Users\Public\Pictures\LBC.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71563" y="3300437"/>
            <a:ext cx="4550425" cy="2399315"/>
          </a:xfrm>
          <a:prstGeom prst="rect">
            <a:avLst/>
          </a:prstGeom>
          <a:noFill/>
          <a:extLst>
            <a:ext uri="{909E8E84-426E-40DD-AFC4-6F175D3DCCD1}">
              <a14:hiddenFill xmlns:a14="http://schemas.microsoft.com/office/drawing/2010/main">
                <a:solidFill>
                  <a:srgbClr val="FFFFFF"/>
                </a:solidFill>
              </a14:hiddenFill>
            </a:ext>
          </a:extLst>
        </p:spPr>
      </p:pic>
      <p:sp>
        <p:nvSpPr>
          <p:cNvPr id="2" name="タイトル 1"/>
          <p:cNvSpPr>
            <a:spLocks noGrp="1"/>
          </p:cNvSpPr>
          <p:nvPr>
            <p:ph type="title"/>
          </p:nvPr>
        </p:nvSpPr>
        <p:spPr/>
        <p:txBody>
          <a:bodyPr/>
          <a:lstStyle/>
          <a:p>
            <a:r>
              <a:rPr kumimoji="1" lang="ja-JP" altLang="en-US" dirty="0" smtClean="0"/>
              <a:t>参考４：</a:t>
            </a:r>
            <a:r>
              <a:rPr kumimoji="1" lang="en-US" altLang="ja-JP" dirty="0" smtClean="0"/>
              <a:t>SVC/SVR</a:t>
            </a:r>
            <a:r>
              <a:rPr kumimoji="1" lang="ja-JP" altLang="en-US" dirty="0" smtClean="0"/>
              <a:t>と</a:t>
            </a:r>
            <a:r>
              <a:rPr kumimoji="1" lang="en-US" altLang="ja-JP" dirty="0" smtClean="0"/>
              <a:t>LBC</a:t>
            </a:r>
            <a:endParaRPr kumimoji="1" lang="ja-JP" altLang="en-US" dirty="0"/>
          </a:p>
        </p:txBody>
      </p:sp>
      <p:sp>
        <p:nvSpPr>
          <p:cNvPr id="4" name="日付プレースホルダー 3"/>
          <p:cNvSpPr>
            <a:spLocks noGrp="1"/>
          </p:cNvSpPr>
          <p:nvPr>
            <p:ph type="dt" sz="half" idx="10"/>
          </p:nvPr>
        </p:nvSpPr>
        <p:spPr/>
        <p:txBody>
          <a:bodyPr/>
          <a:lstStyle/>
          <a:p>
            <a:endParaRPr kumimoji="1" lang="ja-JP" altLang="en-US" dirty="0"/>
          </a:p>
        </p:txBody>
      </p:sp>
      <p:sp>
        <p:nvSpPr>
          <p:cNvPr id="5" name="スライド番号プレースホルダー 4"/>
          <p:cNvSpPr>
            <a:spLocks noGrp="1"/>
          </p:cNvSpPr>
          <p:nvPr>
            <p:ph type="sldNum" sz="quarter" idx="12"/>
          </p:nvPr>
        </p:nvSpPr>
        <p:spPr/>
        <p:txBody>
          <a:bodyPr/>
          <a:lstStyle/>
          <a:p>
            <a:fld id="{EBBBA30D-1F4B-4C5B-97A9-6EDCE1DE73F1}" type="slidenum">
              <a:rPr kumimoji="1" lang="ja-JP" altLang="en-US" smtClean="0"/>
              <a:t>16</a:t>
            </a:fld>
            <a:endParaRPr kumimoji="1" lang="ja-JP" altLang="en-US"/>
          </a:p>
        </p:txBody>
      </p:sp>
      <p:pic>
        <p:nvPicPr>
          <p:cNvPr id="6146" name="Picture 2" descr="C:\Users\Public\Pictures\SVCSVR.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5576" y="1196752"/>
            <a:ext cx="3861799" cy="2088232"/>
          </a:xfrm>
          <a:prstGeom prst="rect">
            <a:avLst/>
          </a:prstGeom>
          <a:noFill/>
          <a:extLst>
            <a:ext uri="{909E8E84-426E-40DD-AFC4-6F175D3DCCD1}">
              <a14:hiddenFill xmlns:a14="http://schemas.microsoft.com/office/drawing/2010/main">
                <a:solidFill>
                  <a:srgbClr val="FFFFFF"/>
                </a:solidFill>
              </a14:hiddenFill>
            </a:ext>
          </a:extLst>
        </p:spPr>
      </p:pic>
      <p:sp>
        <p:nvSpPr>
          <p:cNvPr id="6" name="テキスト ボックス 5"/>
          <p:cNvSpPr txBox="1"/>
          <p:nvPr/>
        </p:nvSpPr>
        <p:spPr>
          <a:xfrm>
            <a:off x="729774" y="3303286"/>
            <a:ext cx="3986241" cy="646331"/>
          </a:xfrm>
          <a:prstGeom prst="rect">
            <a:avLst/>
          </a:prstGeom>
          <a:noFill/>
        </p:spPr>
        <p:txBody>
          <a:bodyPr wrap="square" rtlCol="0">
            <a:spAutoFit/>
          </a:bodyPr>
          <a:lstStyle/>
          <a:p>
            <a:r>
              <a:rPr lang="en-US" altLang="ja-JP" sz="900" dirty="0"/>
              <a:t>SVR</a:t>
            </a:r>
            <a:r>
              <a:rPr lang="ja-JP" altLang="en-US" sz="900" dirty="0"/>
              <a:t>（</a:t>
            </a:r>
            <a:r>
              <a:rPr lang="en-US" altLang="ja-JP" sz="900" dirty="0"/>
              <a:t>Step Voltage Regulator</a:t>
            </a:r>
            <a:r>
              <a:rPr lang="ja-JP" altLang="en-US" sz="900" dirty="0"/>
              <a:t>：線路用電圧調整器</a:t>
            </a:r>
            <a:r>
              <a:rPr lang="ja-JP" altLang="en-US" sz="900" dirty="0" smtClean="0"/>
              <a:t>）</a:t>
            </a:r>
            <a:endParaRPr lang="en-US" altLang="ja-JP" sz="900" dirty="0" smtClean="0"/>
          </a:p>
          <a:p>
            <a:r>
              <a:rPr lang="en-US" altLang="ja-JP" sz="900" dirty="0" smtClean="0"/>
              <a:t>SVC</a:t>
            </a:r>
            <a:r>
              <a:rPr lang="ja-JP" altLang="en-US" sz="900" dirty="0"/>
              <a:t>（</a:t>
            </a:r>
            <a:r>
              <a:rPr lang="en-US" altLang="ja-JP" sz="900" dirty="0"/>
              <a:t>Static </a:t>
            </a:r>
            <a:r>
              <a:rPr lang="en-US" altLang="ja-JP" sz="900" dirty="0" err="1"/>
              <a:t>Var</a:t>
            </a:r>
            <a:r>
              <a:rPr lang="en-US" altLang="ja-JP" sz="900" dirty="0"/>
              <a:t> Compensator</a:t>
            </a:r>
            <a:r>
              <a:rPr lang="ja-JP" altLang="en-US" sz="900" dirty="0"/>
              <a:t>：静止型無効電力補償</a:t>
            </a:r>
            <a:r>
              <a:rPr lang="ja-JP" altLang="en-US" sz="900" dirty="0" smtClean="0"/>
              <a:t>装置）</a:t>
            </a:r>
            <a:endParaRPr lang="en-US" altLang="ja-JP" sz="900" dirty="0" smtClean="0"/>
          </a:p>
          <a:p>
            <a:r>
              <a:rPr lang="ja-JP" altLang="en-US" sz="900" dirty="0" smtClean="0"/>
              <a:t>出典：日立評論</a:t>
            </a:r>
            <a:r>
              <a:rPr lang="ja-JP" altLang="en-US" sz="900" dirty="0"/>
              <a:t>　</a:t>
            </a:r>
            <a:r>
              <a:rPr lang="en-US" altLang="ja-JP" sz="900" dirty="0" smtClean="0"/>
              <a:t>2007</a:t>
            </a:r>
            <a:r>
              <a:rPr lang="ja-JP" altLang="en-US" sz="900" dirty="0" smtClean="0"/>
              <a:t>年</a:t>
            </a:r>
            <a:r>
              <a:rPr lang="en-US" altLang="ja-JP" sz="900" dirty="0" smtClean="0"/>
              <a:t>3</a:t>
            </a:r>
            <a:r>
              <a:rPr lang="ja-JP" altLang="en-US" sz="900" dirty="0" smtClean="0"/>
              <a:t>月号</a:t>
            </a:r>
            <a:endParaRPr lang="en-US" altLang="ja-JP" sz="900" dirty="0" smtClean="0"/>
          </a:p>
          <a:p>
            <a:r>
              <a:rPr lang="ja-JP" altLang="en-US" sz="900" dirty="0"/>
              <a:t>　</a:t>
            </a:r>
            <a:r>
              <a:rPr lang="ja-JP" altLang="en-US" sz="900" dirty="0" smtClean="0"/>
              <a:t>　　</a:t>
            </a:r>
            <a:r>
              <a:rPr lang="ja-JP" altLang="en-US" sz="900" dirty="0" smtClean="0">
                <a:hlinkClick r:id="rId4"/>
              </a:rPr>
              <a:t>「 </a:t>
            </a:r>
            <a:r>
              <a:rPr lang="ja-JP" altLang="en-US" sz="900" dirty="0">
                <a:hlinkClick r:id="rId4"/>
              </a:rPr>
              <a:t>新エネルギーを利用した分散型電源の導入形態と監視制御技術</a:t>
            </a:r>
            <a:r>
              <a:rPr lang="ja-JP" altLang="en-US" sz="900" dirty="0"/>
              <a:t>」</a:t>
            </a:r>
            <a:endParaRPr lang="ja-JP" altLang="en-US" sz="1200" b="1" dirty="0"/>
          </a:p>
        </p:txBody>
      </p:sp>
      <p:sp>
        <p:nvSpPr>
          <p:cNvPr id="7" name="テキスト ボックス 6"/>
          <p:cNvSpPr txBox="1"/>
          <p:nvPr/>
        </p:nvSpPr>
        <p:spPr>
          <a:xfrm>
            <a:off x="5201476" y="5630791"/>
            <a:ext cx="2981907" cy="400110"/>
          </a:xfrm>
          <a:prstGeom prst="rect">
            <a:avLst/>
          </a:prstGeom>
          <a:noFill/>
        </p:spPr>
        <p:txBody>
          <a:bodyPr wrap="none" rtlCol="0">
            <a:spAutoFit/>
          </a:bodyPr>
          <a:lstStyle/>
          <a:p>
            <a:r>
              <a:rPr lang="ja-JP" altLang="en-US" sz="1000" dirty="0" smtClean="0"/>
              <a:t>出典：エネルギー総合工学研究所</a:t>
            </a:r>
            <a:endParaRPr lang="en-US" altLang="ja-JP" sz="1000" dirty="0" smtClean="0"/>
          </a:p>
          <a:p>
            <a:r>
              <a:rPr lang="ja-JP" altLang="en-US" sz="1000" dirty="0">
                <a:hlinkClick r:id="rId5"/>
              </a:rPr>
              <a:t>　</a:t>
            </a:r>
            <a:r>
              <a:rPr lang="ja-JP" altLang="en-US" sz="1000" dirty="0" smtClean="0">
                <a:hlinkClick r:id="rId5"/>
              </a:rPr>
              <a:t>　　　季報 </a:t>
            </a:r>
            <a:r>
              <a:rPr lang="ja-JP" altLang="en-US" sz="1000" dirty="0">
                <a:hlinkClick r:id="rId5"/>
              </a:rPr>
              <a:t>エネルギー総合工学</a:t>
            </a:r>
            <a:r>
              <a:rPr lang="en-US" altLang="ja-JP" sz="1000" dirty="0">
                <a:hlinkClick r:id="rId5"/>
              </a:rPr>
              <a:t>Vol29 No.2(2006. 7)</a:t>
            </a:r>
            <a:endParaRPr lang="ja-JP" altLang="en-US" sz="1000" dirty="0"/>
          </a:p>
        </p:txBody>
      </p:sp>
      <p:sp>
        <p:nvSpPr>
          <p:cNvPr id="10" name="動作設定ボタン : 戻る/前へ 9">
            <a:hlinkClick r:id="rId6" action="ppaction://hlinksldjump" highlightClick="1"/>
          </p:cNvPr>
          <p:cNvSpPr/>
          <p:nvPr/>
        </p:nvSpPr>
        <p:spPr>
          <a:xfrm>
            <a:off x="8229199" y="5876560"/>
            <a:ext cx="360000" cy="360000"/>
          </a:xfrm>
          <a:prstGeom prst="actionButtonBackPrevio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169401758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67544" y="260648"/>
            <a:ext cx="8229600" cy="490537"/>
          </a:xfrm>
        </p:spPr>
        <p:txBody>
          <a:bodyPr/>
          <a:lstStyle/>
          <a:p>
            <a:r>
              <a:rPr lang="ja-JP" altLang="en-US" dirty="0" smtClean="0"/>
              <a:t>参考５：</a:t>
            </a:r>
            <a:r>
              <a:rPr lang="ja-JP" altLang="en-US" dirty="0"/>
              <a:t>負荷集中</a:t>
            </a:r>
            <a:r>
              <a:rPr lang="ja-JP" altLang="en-US" dirty="0" smtClean="0"/>
              <a:t>制御実証研究</a:t>
            </a:r>
            <a:endParaRPr kumimoji="1" lang="ja-JP" altLang="en-US" dirty="0"/>
          </a:p>
        </p:txBody>
      </p:sp>
      <p:sp>
        <p:nvSpPr>
          <p:cNvPr id="4" name="日付プレースホルダー 3"/>
          <p:cNvSpPr>
            <a:spLocks noGrp="1"/>
          </p:cNvSpPr>
          <p:nvPr>
            <p:ph type="dt" sz="half" idx="10"/>
          </p:nvPr>
        </p:nvSpPr>
        <p:spPr/>
        <p:txBody>
          <a:bodyPr/>
          <a:lstStyle/>
          <a:p>
            <a:endParaRPr kumimoji="1" lang="ja-JP" altLang="en-US" dirty="0"/>
          </a:p>
        </p:txBody>
      </p:sp>
      <p:sp>
        <p:nvSpPr>
          <p:cNvPr id="5" name="スライド番号プレースホルダー 4"/>
          <p:cNvSpPr>
            <a:spLocks noGrp="1"/>
          </p:cNvSpPr>
          <p:nvPr>
            <p:ph type="sldNum" sz="quarter" idx="12"/>
          </p:nvPr>
        </p:nvSpPr>
        <p:spPr/>
        <p:txBody>
          <a:bodyPr/>
          <a:lstStyle/>
          <a:p>
            <a:fld id="{EBBBA30D-1F4B-4C5B-97A9-6EDCE1DE73F1}" type="slidenum">
              <a:rPr kumimoji="1" lang="ja-JP" altLang="en-US" smtClean="0"/>
              <a:t>17</a:t>
            </a:fld>
            <a:endParaRPr kumimoji="1" lang="ja-JP" altLang="en-US"/>
          </a:p>
        </p:txBody>
      </p:sp>
      <p:sp>
        <p:nvSpPr>
          <p:cNvPr id="6" name="テキスト ボックス 5"/>
          <p:cNvSpPr txBox="1"/>
          <p:nvPr/>
        </p:nvSpPr>
        <p:spPr>
          <a:xfrm>
            <a:off x="532050" y="997976"/>
            <a:ext cx="8072199" cy="2031325"/>
          </a:xfrm>
          <a:prstGeom prst="rect">
            <a:avLst/>
          </a:prstGeom>
          <a:noFill/>
        </p:spPr>
        <p:txBody>
          <a:bodyPr wrap="square" rtlCol="0">
            <a:spAutoFit/>
          </a:bodyPr>
          <a:lstStyle/>
          <a:p>
            <a:r>
              <a:rPr lang="ja-JP" altLang="en-US" sz="1400" dirty="0" smtClean="0"/>
              <a:t>通産省</a:t>
            </a:r>
            <a:r>
              <a:rPr lang="en-US" altLang="ja-JP" sz="1400" dirty="0" smtClean="0"/>
              <a:t>(</a:t>
            </a:r>
            <a:r>
              <a:rPr lang="ja-JP" altLang="en-US" sz="1400" dirty="0" smtClean="0"/>
              <a:t>当時）資源</a:t>
            </a:r>
            <a:r>
              <a:rPr lang="ja-JP" altLang="en-US" sz="1400" dirty="0"/>
              <a:t>エネルギー庁／新エネルギー・産業技術総合開発機構</a:t>
            </a:r>
            <a:r>
              <a:rPr lang="ja-JP" altLang="en-US" sz="1400" dirty="0" smtClean="0"/>
              <a:t>（</a:t>
            </a:r>
            <a:r>
              <a:rPr lang="en-US" altLang="ja-JP" sz="1400" dirty="0" smtClean="0"/>
              <a:t>NEDO</a:t>
            </a:r>
            <a:r>
              <a:rPr lang="ja-JP" altLang="en-US" sz="1400" dirty="0" smtClean="0"/>
              <a:t>）</a:t>
            </a:r>
            <a:r>
              <a:rPr lang="ja-JP" altLang="en-US" sz="1400" dirty="0"/>
              <a:t>の委託を受けて九州電力㈱</a:t>
            </a:r>
            <a:r>
              <a:rPr lang="ja-JP" altLang="en-US" sz="1400" dirty="0" smtClean="0"/>
              <a:t>とエネルギー総合工学研究所</a:t>
            </a:r>
            <a:r>
              <a:rPr lang="ja-JP" altLang="en-US" sz="1400" dirty="0"/>
              <a:t>が実施主体として取組んでいる実証試験</a:t>
            </a:r>
            <a:r>
              <a:rPr lang="ja-JP" altLang="en-US" sz="1400" dirty="0" smtClean="0"/>
              <a:t>プロジェクト</a:t>
            </a:r>
            <a:endParaRPr lang="ja-JP" altLang="en-US" sz="1400" dirty="0"/>
          </a:p>
          <a:p>
            <a:endParaRPr lang="ja-JP" altLang="en-US" sz="1400" dirty="0"/>
          </a:p>
          <a:p>
            <a:r>
              <a:rPr lang="ja-JP" altLang="en-US" sz="1400" dirty="0" smtClean="0"/>
              <a:t>制</a:t>
            </a:r>
            <a:r>
              <a:rPr lang="ja-JP" altLang="en-US" sz="1400" dirty="0"/>
              <a:t>御センター（営業所）と需要家（約</a:t>
            </a:r>
            <a:r>
              <a:rPr lang="en-US" altLang="ja-JP" sz="1400" dirty="0"/>
              <a:t>1,200</a:t>
            </a:r>
            <a:r>
              <a:rPr lang="ja-JP" altLang="en-US" sz="1400" dirty="0"/>
              <a:t>軒）間を光／同軸ハイブリッド伝導路で接続し，需要家に需要家端末器（ＨＴＵ）と宅内表示器（テレビ）を設置して，需要家におけるピーク時電力負荷を間接，直接に低減する度合いを実証する試験である。これには，需要家が必要な諸情報をいつでもリアルタイムに見ることによって需要家の負荷機器に対する節電意識の向上をはかる方法（間接制御）および制御センターから無線で需要家の負荷機器を直接（</a:t>
            </a:r>
            <a:r>
              <a:rPr lang="en-US" altLang="ja-JP" sz="1400" dirty="0"/>
              <a:t>ON</a:t>
            </a:r>
            <a:r>
              <a:rPr lang="ja-JP" altLang="en-US" sz="1400" dirty="0"/>
              <a:t>／</a:t>
            </a:r>
            <a:r>
              <a:rPr lang="en-US" altLang="ja-JP" sz="1400" dirty="0"/>
              <a:t>OFF</a:t>
            </a:r>
            <a:r>
              <a:rPr lang="ja-JP" altLang="en-US" sz="1400" dirty="0"/>
              <a:t>等）制御する（直接制御）方法の２方式が</a:t>
            </a:r>
            <a:r>
              <a:rPr lang="ja-JP" altLang="en-US" sz="1400" dirty="0" smtClean="0"/>
              <a:t>あった。</a:t>
            </a:r>
            <a:endParaRPr lang="ja-JP" altLang="en-US" sz="1400" dirty="0"/>
          </a:p>
          <a:p>
            <a:endParaRPr kumimoji="1" lang="ja-JP" altLang="en-US" sz="1400" dirty="0"/>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9692" y="2823611"/>
            <a:ext cx="4096916" cy="34254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テキスト ボックス 7"/>
          <p:cNvSpPr txBox="1"/>
          <p:nvPr/>
        </p:nvSpPr>
        <p:spPr>
          <a:xfrm>
            <a:off x="3025334" y="6309320"/>
            <a:ext cx="3052439" cy="400110"/>
          </a:xfrm>
          <a:prstGeom prst="rect">
            <a:avLst/>
          </a:prstGeom>
          <a:noFill/>
        </p:spPr>
        <p:txBody>
          <a:bodyPr wrap="none" rtlCol="0">
            <a:spAutoFit/>
          </a:bodyPr>
          <a:lstStyle/>
          <a:p>
            <a:r>
              <a:rPr lang="ja-JP" altLang="en-US" sz="1000" dirty="0" smtClean="0"/>
              <a:t>出典：エネルギー総合工学研究所</a:t>
            </a:r>
            <a:endParaRPr lang="en-US" altLang="ja-JP" sz="1000" dirty="0" smtClean="0"/>
          </a:p>
          <a:p>
            <a:r>
              <a:rPr lang="ja-JP" altLang="en-US" sz="1000" dirty="0">
                <a:hlinkClick r:id="rId3"/>
              </a:rPr>
              <a:t>　</a:t>
            </a:r>
            <a:r>
              <a:rPr lang="ja-JP" altLang="en-US" sz="1000" dirty="0" smtClean="0">
                <a:hlinkClick r:id="rId3"/>
              </a:rPr>
              <a:t>　　　新エネルギー展望　「電力負荷平準化」</a:t>
            </a:r>
            <a:r>
              <a:rPr lang="en-US" altLang="ja-JP" sz="1000" dirty="0" smtClean="0">
                <a:hlinkClick r:id="rId3"/>
              </a:rPr>
              <a:t>(1998.3</a:t>
            </a:r>
            <a:r>
              <a:rPr lang="en-US" altLang="ja-JP" sz="1000" dirty="0" smtClean="0">
                <a:hlinkClick r:id="rId4"/>
              </a:rPr>
              <a:t>)</a:t>
            </a:r>
            <a:endParaRPr lang="ja-JP" altLang="en-US" sz="1000" dirty="0"/>
          </a:p>
        </p:txBody>
      </p:sp>
      <p:sp>
        <p:nvSpPr>
          <p:cNvPr id="9" name="動作設定ボタン : 戻る/前へ 8">
            <a:hlinkClick r:id="rId5" action="ppaction://hlinksldjump" highlightClick="1"/>
          </p:cNvPr>
          <p:cNvSpPr/>
          <p:nvPr/>
        </p:nvSpPr>
        <p:spPr>
          <a:xfrm>
            <a:off x="8229199" y="5876560"/>
            <a:ext cx="360000" cy="360000"/>
          </a:xfrm>
          <a:prstGeom prst="actionButtonBackPrevio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122422239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z="2000" dirty="0" smtClean="0"/>
              <a:t>参考６</a:t>
            </a:r>
            <a:r>
              <a:rPr lang="ja-JP" altLang="en-US" sz="2000" dirty="0"/>
              <a:t>：</a:t>
            </a:r>
            <a:r>
              <a:rPr kumimoji="1" lang="ja-JP" altLang="en-US" sz="2000" dirty="0" smtClean="0"/>
              <a:t>スマートメーターの役割と機能</a:t>
            </a:r>
            <a:r>
              <a:rPr lang="en-US" altLang="ja-JP" dirty="0"/>
              <a:t/>
            </a:r>
            <a:br>
              <a:rPr lang="en-US" altLang="ja-JP" dirty="0"/>
            </a:br>
            <a:endParaRPr kumimoji="1" lang="ja-JP" altLang="en-US" dirty="0"/>
          </a:p>
        </p:txBody>
      </p:sp>
      <p:sp>
        <p:nvSpPr>
          <p:cNvPr id="4" name="日付プレースホルダー 3"/>
          <p:cNvSpPr>
            <a:spLocks noGrp="1"/>
          </p:cNvSpPr>
          <p:nvPr>
            <p:ph type="dt" sz="half" idx="10"/>
          </p:nvPr>
        </p:nvSpPr>
        <p:spPr/>
        <p:txBody>
          <a:bodyPr/>
          <a:lstStyle/>
          <a:p>
            <a:endParaRPr kumimoji="1" lang="ja-JP" altLang="en-US" dirty="0"/>
          </a:p>
        </p:txBody>
      </p:sp>
      <p:sp>
        <p:nvSpPr>
          <p:cNvPr id="5" name="スライド番号プレースホルダー 4"/>
          <p:cNvSpPr>
            <a:spLocks noGrp="1"/>
          </p:cNvSpPr>
          <p:nvPr>
            <p:ph type="sldNum" sz="quarter" idx="12"/>
          </p:nvPr>
        </p:nvSpPr>
        <p:spPr/>
        <p:txBody>
          <a:bodyPr/>
          <a:lstStyle/>
          <a:p>
            <a:fld id="{EBBBA30D-1F4B-4C5B-97A9-6EDCE1DE73F1}" type="slidenum">
              <a:rPr kumimoji="1" lang="ja-JP" altLang="en-US" smtClean="0"/>
              <a:t>18</a:t>
            </a:fld>
            <a:endParaRPr kumimoji="1" lang="ja-JP" altLang="en-US"/>
          </a:p>
        </p:txBody>
      </p:sp>
      <p:sp>
        <p:nvSpPr>
          <p:cNvPr id="7" name="Rectangle 5"/>
          <p:cNvSpPr>
            <a:spLocks noGrp="1" noChangeArrowheads="1"/>
          </p:cNvSpPr>
          <p:nvPr>
            <p:ph type="ftr" sz="quarter" idx="11"/>
          </p:nvPr>
        </p:nvSpPr>
        <p:spPr>
          <a:xfrm>
            <a:off x="3124200" y="6309320"/>
            <a:ext cx="2895600" cy="412155"/>
          </a:xfrm>
          <a:ln/>
        </p:spPr>
        <p:txBody>
          <a:bodyPr/>
          <a:lstStyle>
            <a:lvl1pPr>
              <a:defRPr/>
            </a:lvl1pPr>
          </a:lstStyle>
          <a:p>
            <a:pPr>
              <a:defRPr/>
            </a:pPr>
            <a:r>
              <a:rPr lang="en-US" altLang="ja-JP" sz="1000" dirty="0">
                <a:latin typeface="Times New Roman" pitchFamily="18" charset="0"/>
                <a:cs typeface="Times New Roman" pitchFamily="18" charset="0"/>
              </a:rPr>
              <a:t>© 2011 </a:t>
            </a:r>
            <a:r>
              <a:rPr lang="en-US" altLang="ja-JP" sz="1000" dirty="0" err="1">
                <a:latin typeface="Times New Roman" pitchFamily="18" charset="0"/>
                <a:cs typeface="Times New Roman" pitchFamily="18" charset="0"/>
              </a:rPr>
              <a:t>InterTech</a:t>
            </a:r>
            <a:r>
              <a:rPr lang="en-US" altLang="ja-JP" sz="1000" dirty="0">
                <a:latin typeface="Times New Roman" pitchFamily="18" charset="0"/>
                <a:cs typeface="Times New Roman" pitchFamily="18" charset="0"/>
              </a:rPr>
              <a:t> Research Corporation</a:t>
            </a:r>
          </a:p>
        </p:txBody>
      </p:sp>
      <p:sp>
        <p:nvSpPr>
          <p:cNvPr id="9" name="テキスト ボックス 8"/>
          <p:cNvSpPr txBox="1"/>
          <p:nvPr/>
        </p:nvSpPr>
        <p:spPr>
          <a:xfrm>
            <a:off x="1060857" y="5968200"/>
            <a:ext cx="7017913" cy="261610"/>
          </a:xfrm>
          <a:prstGeom prst="rect">
            <a:avLst/>
          </a:prstGeom>
          <a:noFill/>
        </p:spPr>
        <p:txBody>
          <a:bodyPr wrap="square" rtlCol="0">
            <a:spAutoFit/>
          </a:bodyPr>
          <a:lstStyle/>
          <a:p>
            <a:r>
              <a:rPr lang="ja-JP" altLang="en-US" sz="1050" b="1" dirty="0" smtClean="0"/>
              <a:t>出典：第</a:t>
            </a:r>
            <a:r>
              <a:rPr lang="en-US" altLang="ja-JP" sz="1050" b="1" dirty="0" smtClean="0"/>
              <a:t>6</a:t>
            </a:r>
            <a:r>
              <a:rPr lang="ja-JP" altLang="en-US" sz="1050" b="1" dirty="0" smtClean="0"/>
              <a:t>回スマートメーター制度検討会資料「</a:t>
            </a:r>
            <a:r>
              <a:rPr lang="ja-JP" altLang="en-US" sz="1050" b="1" dirty="0" smtClean="0">
                <a:hlinkClick r:id="rId2"/>
              </a:rPr>
              <a:t>双方向通信の導入とスマートメーターの機能について（事務局資料）</a:t>
            </a:r>
            <a:r>
              <a:rPr lang="ja-JP" altLang="en-US" sz="1050" b="1" dirty="0" smtClean="0"/>
              <a:t>」</a:t>
            </a:r>
            <a:endParaRPr kumimoji="1" lang="ja-JP" altLang="en-US" b="1" dirty="0"/>
          </a:p>
        </p:txBody>
      </p:sp>
      <p:pic>
        <p:nvPicPr>
          <p:cNvPr id="819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5609" y="762857"/>
            <a:ext cx="7670807" cy="5198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2891006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z="2000" dirty="0" smtClean="0"/>
              <a:t>参考７：スマートメーターと</a:t>
            </a:r>
            <a:r>
              <a:rPr kumimoji="1" lang="en-US" altLang="ja-JP" sz="2000" dirty="0" smtClean="0"/>
              <a:t>HEMS</a:t>
            </a:r>
            <a:r>
              <a:rPr kumimoji="1" lang="ja-JP" altLang="en-US" sz="2000" dirty="0" smtClean="0"/>
              <a:t>とのインタフェース</a:t>
            </a:r>
            <a:r>
              <a:rPr lang="en-US" altLang="ja-JP" dirty="0"/>
              <a:t/>
            </a:r>
            <a:br>
              <a:rPr lang="en-US" altLang="ja-JP" dirty="0"/>
            </a:br>
            <a:endParaRPr kumimoji="1" lang="ja-JP" altLang="en-US" dirty="0"/>
          </a:p>
        </p:txBody>
      </p:sp>
      <p:sp>
        <p:nvSpPr>
          <p:cNvPr id="4" name="日付プレースホルダー 3"/>
          <p:cNvSpPr>
            <a:spLocks noGrp="1"/>
          </p:cNvSpPr>
          <p:nvPr>
            <p:ph type="dt" sz="half" idx="10"/>
          </p:nvPr>
        </p:nvSpPr>
        <p:spPr/>
        <p:txBody>
          <a:bodyPr/>
          <a:lstStyle/>
          <a:p>
            <a:endParaRPr kumimoji="1" lang="ja-JP" altLang="en-US" dirty="0"/>
          </a:p>
        </p:txBody>
      </p:sp>
      <p:sp>
        <p:nvSpPr>
          <p:cNvPr id="5" name="スライド番号プレースホルダー 4"/>
          <p:cNvSpPr>
            <a:spLocks noGrp="1"/>
          </p:cNvSpPr>
          <p:nvPr>
            <p:ph type="sldNum" sz="quarter" idx="12"/>
          </p:nvPr>
        </p:nvSpPr>
        <p:spPr/>
        <p:txBody>
          <a:bodyPr/>
          <a:lstStyle/>
          <a:p>
            <a:fld id="{EBBBA30D-1F4B-4C5B-97A9-6EDCE1DE73F1}" type="slidenum">
              <a:rPr kumimoji="1" lang="ja-JP" altLang="en-US" smtClean="0"/>
              <a:t>19</a:t>
            </a:fld>
            <a:endParaRPr kumimoji="1" lang="ja-JP" altLang="en-US"/>
          </a:p>
        </p:txBody>
      </p:sp>
      <p:sp>
        <p:nvSpPr>
          <p:cNvPr id="7" name="Rectangle 5"/>
          <p:cNvSpPr>
            <a:spLocks noGrp="1" noChangeArrowheads="1"/>
          </p:cNvSpPr>
          <p:nvPr>
            <p:ph type="ftr" sz="quarter" idx="11"/>
          </p:nvPr>
        </p:nvSpPr>
        <p:spPr>
          <a:xfrm>
            <a:off x="3124200" y="6309320"/>
            <a:ext cx="2895600" cy="412155"/>
          </a:xfrm>
          <a:ln/>
        </p:spPr>
        <p:txBody>
          <a:bodyPr/>
          <a:lstStyle>
            <a:lvl1pPr>
              <a:defRPr/>
            </a:lvl1pPr>
          </a:lstStyle>
          <a:p>
            <a:pPr>
              <a:defRPr/>
            </a:pPr>
            <a:r>
              <a:rPr lang="en-US" altLang="ja-JP" sz="1000" dirty="0">
                <a:latin typeface="Times New Roman" pitchFamily="18" charset="0"/>
                <a:cs typeface="Times New Roman" pitchFamily="18" charset="0"/>
              </a:rPr>
              <a:t>© 2011 </a:t>
            </a:r>
            <a:r>
              <a:rPr lang="en-US" altLang="ja-JP" sz="1000" dirty="0" err="1">
                <a:latin typeface="Times New Roman" pitchFamily="18" charset="0"/>
                <a:cs typeface="Times New Roman" pitchFamily="18" charset="0"/>
              </a:rPr>
              <a:t>InterTech</a:t>
            </a:r>
            <a:r>
              <a:rPr lang="en-US" altLang="ja-JP" sz="1000" dirty="0">
                <a:latin typeface="Times New Roman" pitchFamily="18" charset="0"/>
                <a:cs typeface="Times New Roman" pitchFamily="18" charset="0"/>
              </a:rPr>
              <a:t> Research Corporation</a:t>
            </a:r>
          </a:p>
        </p:txBody>
      </p:sp>
      <p:sp>
        <p:nvSpPr>
          <p:cNvPr id="9" name="テキスト ボックス 8"/>
          <p:cNvSpPr txBox="1"/>
          <p:nvPr/>
        </p:nvSpPr>
        <p:spPr>
          <a:xfrm>
            <a:off x="1060857" y="5968200"/>
            <a:ext cx="7017913" cy="261610"/>
          </a:xfrm>
          <a:prstGeom prst="rect">
            <a:avLst/>
          </a:prstGeom>
          <a:noFill/>
        </p:spPr>
        <p:txBody>
          <a:bodyPr wrap="square" rtlCol="0">
            <a:spAutoFit/>
          </a:bodyPr>
          <a:lstStyle/>
          <a:p>
            <a:r>
              <a:rPr lang="ja-JP" altLang="en-US" sz="1050" b="1" dirty="0" smtClean="0"/>
              <a:t>出典：第</a:t>
            </a:r>
            <a:r>
              <a:rPr lang="en-US" altLang="ja-JP" sz="1050" b="1" dirty="0" smtClean="0"/>
              <a:t>6</a:t>
            </a:r>
            <a:r>
              <a:rPr lang="ja-JP" altLang="en-US" sz="1050" b="1" dirty="0" smtClean="0"/>
              <a:t>回スマートメーター制度検討会資料「</a:t>
            </a:r>
            <a:r>
              <a:rPr lang="ja-JP" altLang="en-US" sz="1050" b="1" dirty="0">
                <a:hlinkClick r:id="rId2"/>
              </a:rPr>
              <a:t>スマートメーター</a:t>
            </a:r>
            <a:r>
              <a:rPr lang="ja-JP" altLang="en-US" sz="1050" b="1" dirty="0" smtClean="0">
                <a:hlinkClick r:id="rId2"/>
              </a:rPr>
              <a:t>の標準化について</a:t>
            </a:r>
            <a:r>
              <a:rPr lang="ja-JP" altLang="en-US" sz="1050" b="1" dirty="0" smtClean="0"/>
              <a:t>」</a:t>
            </a:r>
            <a:endParaRPr kumimoji="1" lang="ja-JP" altLang="en-US" b="1" dirty="0"/>
          </a:p>
        </p:txBody>
      </p:sp>
      <p:sp>
        <p:nvSpPr>
          <p:cNvPr id="10" name="動作設定ボタン : 戻る/前へ 9">
            <a:hlinkClick r:id="rId3" action="ppaction://hlinksldjump" highlightClick="1"/>
          </p:cNvPr>
          <p:cNvSpPr/>
          <p:nvPr/>
        </p:nvSpPr>
        <p:spPr>
          <a:xfrm>
            <a:off x="8229199" y="5876560"/>
            <a:ext cx="360000" cy="360000"/>
          </a:xfrm>
          <a:prstGeom prst="actionButtonBackPrevio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0242"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6330" y="733322"/>
            <a:ext cx="8346965" cy="51432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129675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目次</a:t>
            </a:r>
            <a:endParaRPr kumimoji="1" lang="ja-JP" altLang="en-US" dirty="0"/>
          </a:p>
        </p:txBody>
      </p:sp>
      <p:sp>
        <p:nvSpPr>
          <p:cNvPr id="3" name="コンテンツ プレースホルダー 2"/>
          <p:cNvSpPr>
            <a:spLocks noGrp="1"/>
          </p:cNvSpPr>
          <p:nvPr>
            <p:ph idx="1"/>
          </p:nvPr>
        </p:nvSpPr>
        <p:spPr>
          <a:xfrm>
            <a:off x="457200" y="701994"/>
            <a:ext cx="8229600" cy="5535294"/>
          </a:xfrm>
          <a:noFill/>
        </p:spPr>
        <p:txBody>
          <a:bodyPr/>
          <a:lstStyle/>
          <a:p>
            <a:pPr marL="0" indent="0" algn="ctr">
              <a:buNone/>
            </a:pPr>
            <a:endParaRPr lang="en-US" altLang="ja-JP" sz="1800" dirty="0" smtClean="0"/>
          </a:p>
          <a:p>
            <a:pPr marL="0" indent="0" algn="ctr">
              <a:buNone/>
            </a:pPr>
            <a:r>
              <a:rPr lang="ja-JP" altLang="en-US" sz="1800" b="1" dirty="0" smtClean="0">
                <a:solidFill>
                  <a:schemeClr val="accent2">
                    <a:lumMod val="75000"/>
                  </a:schemeClr>
                </a:solidFill>
              </a:rPr>
              <a:t>固まった？日本型スマートグリッド</a:t>
            </a:r>
            <a:r>
              <a:rPr lang="ja-JP" altLang="en-US" sz="1800" b="1" dirty="0">
                <a:solidFill>
                  <a:schemeClr val="accent2">
                    <a:lumMod val="75000"/>
                  </a:schemeClr>
                </a:solidFill>
              </a:rPr>
              <a:t>の</a:t>
            </a:r>
            <a:r>
              <a:rPr lang="ja-JP" altLang="en-US" sz="1800" b="1" dirty="0" smtClean="0">
                <a:solidFill>
                  <a:schemeClr val="accent2">
                    <a:lumMod val="75000"/>
                  </a:schemeClr>
                </a:solidFill>
              </a:rPr>
              <a:t>方向性</a:t>
            </a:r>
            <a:endParaRPr lang="en-US" altLang="ja-JP" sz="1800" b="1" dirty="0" smtClean="0">
              <a:solidFill>
                <a:schemeClr val="accent2">
                  <a:lumMod val="75000"/>
                </a:schemeClr>
              </a:solidFill>
            </a:endParaRPr>
          </a:p>
          <a:p>
            <a:pPr marL="0" indent="0" algn="ctr">
              <a:buNone/>
            </a:pPr>
            <a:endParaRPr lang="en-US" altLang="ja-JP" sz="1800" dirty="0" smtClean="0"/>
          </a:p>
          <a:p>
            <a:pPr marL="0" indent="0">
              <a:buNone/>
              <a:tabLst>
                <a:tab pos="5740400" algn="l"/>
              </a:tabLst>
            </a:pPr>
            <a:r>
              <a:rPr kumimoji="1" lang="ja-JP" altLang="en-US" sz="1600" dirty="0" smtClean="0"/>
              <a:t>１．　（経産省の動きを中心とした）これまでの流れ</a:t>
            </a:r>
            <a:r>
              <a:rPr kumimoji="1" lang="en-US" altLang="ja-JP" sz="1600" dirty="0" smtClean="0"/>
              <a:t>	</a:t>
            </a:r>
            <a:r>
              <a:rPr kumimoji="1" lang="ja-JP" altLang="en-US" sz="1600" dirty="0" smtClean="0"/>
              <a:t>・　・　・　・　・　・</a:t>
            </a:r>
            <a:r>
              <a:rPr kumimoji="1" lang="en-US" altLang="ja-JP" sz="1600" dirty="0" smtClean="0"/>
              <a:t>	 3</a:t>
            </a:r>
            <a:r>
              <a:rPr kumimoji="1" lang="ja-JP" altLang="en-US" sz="1600" dirty="0" smtClean="0"/>
              <a:t>　　</a:t>
            </a:r>
            <a:endParaRPr kumimoji="1" lang="en-US" altLang="ja-JP" sz="1600" dirty="0" smtClean="0"/>
          </a:p>
          <a:p>
            <a:pPr marL="0" indent="0">
              <a:buNone/>
              <a:tabLst>
                <a:tab pos="5740400" algn="l"/>
              </a:tabLst>
            </a:pPr>
            <a:r>
              <a:rPr lang="ja-JP" altLang="en-US" sz="1600" dirty="0" smtClean="0"/>
              <a:t>２．　</a:t>
            </a:r>
            <a:r>
              <a:rPr lang="ja-JP" altLang="en-US" sz="1600" dirty="0"/>
              <a:t> ３．１１以前の日本型スマートグリッドを理解するポイント</a:t>
            </a:r>
            <a:r>
              <a:rPr lang="en-US" altLang="ja-JP" sz="1600" dirty="0"/>
              <a:t>	</a:t>
            </a:r>
            <a:r>
              <a:rPr lang="ja-JP" altLang="en-US" sz="1600" dirty="0"/>
              <a:t>・　・　・　・　・　・</a:t>
            </a:r>
            <a:r>
              <a:rPr lang="en-US" altLang="ja-JP" sz="1600" dirty="0"/>
              <a:t>	</a:t>
            </a:r>
            <a:r>
              <a:rPr lang="en-US" altLang="ja-JP" sz="1600" dirty="0" smtClean="0"/>
              <a:t> 9</a:t>
            </a:r>
          </a:p>
          <a:p>
            <a:pPr marL="0" indent="0">
              <a:buNone/>
              <a:tabLst>
                <a:tab pos="5740400" algn="l"/>
              </a:tabLst>
            </a:pPr>
            <a:r>
              <a:rPr lang="ja-JP" altLang="en-US" sz="1600" dirty="0" smtClean="0"/>
              <a:t>３．　</a:t>
            </a:r>
            <a:r>
              <a:rPr lang="ja-JP" altLang="en-US" sz="1600" dirty="0"/>
              <a:t> ３．１１以前の日本型スマートグリッドの</a:t>
            </a:r>
            <a:r>
              <a:rPr lang="ja-JP" altLang="en-US" sz="1600" dirty="0" smtClean="0"/>
              <a:t>概要</a:t>
            </a:r>
            <a:r>
              <a:rPr lang="en-US" altLang="ja-JP" sz="1600" dirty="0"/>
              <a:t>	</a:t>
            </a:r>
            <a:r>
              <a:rPr lang="ja-JP" altLang="en-US" sz="1600" dirty="0"/>
              <a:t>・　・　・　・　・　・</a:t>
            </a:r>
            <a:r>
              <a:rPr lang="en-US" altLang="ja-JP" sz="1600" dirty="0"/>
              <a:t>	</a:t>
            </a:r>
            <a:r>
              <a:rPr lang="en-US" altLang="ja-JP" sz="1600" dirty="0" smtClean="0"/>
              <a:t>10</a:t>
            </a:r>
          </a:p>
          <a:p>
            <a:pPr marL="342900" indent="-342900">
              <a:buAutoNum type="arabicDbPeriod" startAt="4"/>
              <a:tabLst>
                <a:tab pos="5740400" algn="l"/>
              </a:tabLst>
            </a:pPr>
            <a:r>
              <a:rPr lang="ja-JP" altLang="en-US" sz="1600" dirty="0" smtClean="0"/>
              <a:t>３．１１以降の</a:t>
            </a:r>
            <a:r>
              <a:rPr lang="ja-JP" altLang="en-US" sz="1600" dirty="0"/>
              <a:t>日本型スマートグリッド</a:t>
            </a:r>
            <a:r>
              <a:rPr lang="en-US" altLang="ja-JP" sz="1600" dirty="0"/>
              <a:t>	</a:t>
            </a:r>
            <a:r>
              <a:rPr lang="ja-JP" altLang="en-US" sz="1600" dirty="0"/>
              <a:t>・　・　・　・　・　・</a:t>
            </a:r>
            <a:r>
              <a:rPr lang="en-US" altLang="ja-JP" sz="1600" dirty="0"/>
              <a:t>	</a:t>
            </a:r>
            <a:r>
              <a:rPr lang="en-US" altLang="ja-JP" sz="1600" dirty="0" smtClean="0"/>
              <a:t>12</a:t>
            </a:r>
          </a:p>
          <a:p>
            <a:pPr marL="0" indent="0">
              <a:buNone/>
              <a:tabLst>
                <a:tab pos="5740400" algn="l"/>
              </a:tabLst>
            </a:pPr>
            <a:endParaRPr lang="en-US" altLang="ja-JP" sz="1600" dirty="0" smtClean="0"/>
          </a:p>
          <a:p>
            <a:pPr marL="0" indent="0">
              <a:buNone/>
              <a:tabLst>
                <a:tab pos="5740400" algn="l"/>
              </a:tabLst>
            </a:pPr>
            <a:r>
              <a:rPr lang="ja-JP" altLang="en-US" sz="1600" dirty="0">
                <a:solidFill>
                  <a:schemeClr val="tx1">
                    <a:lumMod val="75000"/>
                    <a:lumOff val="25000"/>
                  </a:schemeClr>
                </a:solidFill>
              </a:rPr>
              <a:t>参考１：地域での系統の安定化に貢献する</a:t>
            </a:r>
            <a:r>
              <a:rPr lang="en-US" altLang="ja-JP" sz="1600" dirty="0">
                <a:solidFill>
                  <a:schemeClr val="tx1">
                    <a:lumMod val="75000"/>
                    <a:lumOff val="25000"/>
                  </a:schemeClr>
                </a:solidFill>
              </a:rPr>
              <a:t>ECO</a:t>
            </a:r>
            <a:r>
              <a:rPr lang="ja-JP" altLang="en-US" sz="1600" dirty="0" smtClean="0">
                <a:solidFill>
                  <a:schemeClr val="tx1">
                    <a:lumMod val="75000"/>
                    <a:lumOff val="25000"/>
                  </a:schemeClr>
                </a:solidFill>
              </a:rPr>
              <a:t>ネット</a:t>
            </a:r>
            <a:r>
              <a:rPr lang="en-US" altLang="ja-JP" sz="1600" dirty="0">
                <a:solidFill>
                  <a:schemeClr val="tx1">
                    <a:lumMod val="75000"/>
                    <a:lumOff val="25000"/>
                  </a:schemeClr>
                </a:solidFill>
              </a:rPr>
              <a:t>	</a:t>
            </a:r>
            <a:r>
              <a:rPr lang="ja-JP" altLang="en-US" sz="1600" dirty="0">
                <a:solidFill>
                  <a:schemeClr val="tx1">
                    <a:lumMod val="75000"/>
                    <a:lumOff val="25000"/>
                  </a:schemeClr>
                </a:solidFill>
              </a:rPr>
              <a:t>・　・　・　・　・　・</a:t>
            </a:r>
            <a:r>
              <a:rPr lang="en-US" altLang="ja-JP" sz="1600" dirty="0">
                <a:solidFill>
                  <a:schemeClr val="tx1">
                    <a:lumMod val="75000"/>
                    <a:lumOff val="25000"/>
                  </a:schemeClr>
                </a:solidFill>
              </a:rPr>
              <a:t>	</a:t>
            </a:r>
            <a:r>
              <a:rPr lang="en-US" altLang="ja-JP" sz="1600" dirty="0" smtClean="0">
                <a:solidFill>
                  <a:schemeClr val="tx1">
                    <a:lumMod val="75000"/>
                    <a:lumOff val="25000"/>
                  </a:schemeClr>
                </a:solidFill>
              </a:rPr>
              <a:t>13</a:t>
            </a:r>
            <a:endParaRPr lang="ja-JP" altLang="en-US" sz="1600" dirty="0">
              <a:solidFill>
                <a:schemeClr val="tx1">
                  <a:lumMod val="75000"/>
                  <a:lumOff val="25000"/>
                </a:schemeClr>
              </a:solidFill>
            </a:endParaRPr>
          </a:p>
          <a:p>
            <a:pPr marL="0" indent="0">
              <a:buNone/>
              <a:tabLst>
                <a:tab pos="5740400" algn="l"/>
              </a:tabLst>
            </a:pPr>
            <a:r>
              <a:rPr lang="ja-JP" altLang="en-US" sz="1600" dirty="0">
                <a:solidFill>
                  <a:schemeClr val="tx1">
                    <a:lumMod val="75000"/>
                    <a:lumOff val="25000"/>
                  </a:schemeClr>
                </a:solidFill>
              </a:rPr>
              <a:t>参考２：電力</a:t>
            </a:r>
            <a:r>
              <a:rPr lang="ja-JP" altLang="en-US" sz="1600" dirty="0" smtClean="0">
                <a:solidFill>
                  <a:schemeClr val="tx1">
                    <a:lumMod val="75000"/>
                    <a:lumOff val="25000"/>
                  </a:schemeClr>
                </a:solidFill>
              </a:rPr>
              <a:t>ルーター</a:t>
            </a:r>
            <a:r>
              <a:rPr lang="en-US" altLang="ja-JP" sz="1600" dirty="0">
                <a:solidFill>
                  <a:schemeClr val="tx1">
                    <a:lumMod val="75000"/>
                    <a:lumOff val="25000"/>
                  </a:schemeClr>
                </a:solidFill>
              </a:rPr>
              <a:t>	</a:t>
            </a:r>
            <a:r>
              <a:rPr lang="ja-JP" altLang="en-US" sz="1600" dirty="0">
                <a:solidFill>
                  <a:schemeClr val="tx1">
                    <a:lumMod val="75000"/>
                    <a:lumOff val="25000"/>
                  </a:schemeClr>
                </a:solidFill>
              </a:rPr>
              <a:t>・　・　・　・　・　・</a:t>
            </a:r>
            <a:r>
              <a:rPr lang="en-US" altLang="ja-JP" sz="1600" dirty="0">
                <a:solidFill>
                  <a:schemeClr val="tx1">
                    <a:lumMod val="75000"/>
                    <a:lumOff val="25000"/>
                  </a:schemeClr>
                </a:solidFill>
              </a:rPr>
              <a:t>	</a:t>
            </a:r>
            <a:r>
              <a:rPr lang="en-US" altLang="ja-JP" sz="1600" dirty="0" smtClean="0">
                <a:solidFill>
                  <a:schemeClr val="tx1">
                    <a:lumMod val="75000"/>
                    <a:lumOff val="25000"/>
                  </a:schemeClr>
                </a:solidFill>
              </a:rPr>
              <a:t>14</a:t>
            </a:r>
            <a:endParaRPr lang="ja-JP" altLang="en-US" sz="1600" dirty="0">
              <a:solidFill>
                <a:schemeClr val="tx1">
                  <a:lumMod val="75000"/>
                  <a:lumOff val="25000"/>
                </a:schemeClr>
              </a:solidFill>
            </a:endParaRPr>
          </a:p>
          <a:p>
            <a:pPr marL="0" indent="0">
              <a:buNone/>
              <a:tabLst>
                <a:tab pos="5740400" algn="l"/>
              </a:tabLst>
            </a:pPr>
            <a:r>
              <a:rPr lang="ja-JP" altLang="en-US" sz="1600" dirty="0">
                <a:solidFill>
                  <a:schemeClr val="tx1">
                    <a:lumMod val="75000"/>
                    <a:lumOff val="25000"/>
                  </a:schemeClr>
                </a:solidFill>
              </a:rPr>
              <a:t>参考３：品質別電力供給</a:t>
            </a:r>
            <a:r>
              <a:rPr lang="ja-JP" altLang="en-US" sz="1600" dirty="0" smtClean="0">
                <a:solidFill>
                  <a:schemeClr val="tx1">
                    <a:lumMod val="75000"/>
                    <a:lumOff val="25000"/>
                  </a:schemeClr>
                </a:solidFill>
              </a:rPr>
              <a:t>システム</a:t>
            </a:r>
            <a:r>
              <a:rPr lang="en-US" altLang="ja-JP" sz="1600" dirty="0">
                <a:solidFill>
                  <a:schemeClr val="tx1">
                    <a:lumMod val="75000"/>
                    <a:lumOff val="25000"/>
                  </a:schemeClr>
                </a:solidFill>
              </a:rPr>
              <a:t>	</a:t>
            </a:r>
            <a:r>
              <a:rPr lang="ja-JP" altLang="en-US" sz="1600" dirty="0">
                <a:solidFill>
                  <a:schemeClr val="tx1">
                    <a:lumMod val="75000"/>
                    <a:lumOff val="25000"/>
                  </a:schemeClr>
                </a:solidFill>
              </a:rPr>
              <a:t>・　・　・　・　・　・</a:t>
            </a:r>
            <a:r>
              <a:rPr lang="en-US" altLang="ja-JP" sz="1600" dirty="0">
                <a:solidFill>
                  <a:schemeClr val="tx1">
                    <a:lumMod val="75000"/>
                    <a:lumOff val="25000"/>
                  </a:schemeClr>
                </a:solidFill>
              </a:rPr>
              <a:t>	</a:t>
            </a:r>
            <a:r>
              <a:rPr lang="en-US" altLang="ja-JP" sz="1600" dirty="0" smtClean="0">
                <a:solidFill>
                  <a:schemeClr val="tx1">
                    <a:lumMod val="75000"/>
                    <a:lumOff val="25000"/>
                  </a:schemeClr>
                </a:solidFill>
              </a:rPr>
              <a:t>15</a:t>
            </a:r>
            <a:endParaRPr lang="ja-JP" altLang="en-US" sz="1600" dirty="0">
              <a:solidFill>
                <a:schemeClr val="tx1">
                  <a:lumMod val="75000"/>
                  <a:lumOff val="25000"/>
                </a:schemeClr>
              </a:solidFill>
            </a:endParaRPr>
          </a:p>
          <a:p>
            <a:pPr marL="0" indent="0">
              <a:buNone/>
              <a:tabLst>
                <a:tab pos="5740400" algn="l"/>
              </a:tabLst>
            </a:pPr>
            <a:r>
              <a:rPr lang="ja-JP" altLang="en-US" sz="1600" dirty="0">
                <a:solidFill>
                  <a:schemeClr val="tx1">
                    <a:lumMod val="75000"/>
                    <a:lumOff val="25000"/>
                  </a:schemeClr>
                </a:solidFill>
              </a:rPr>
              <a:t>参考４：</a:t>
            </a:r>
            <a:r>
              <a:rPr lang="en-US" altLang="ja-JP" sz="1600" dirty="0">
                <a:solidFill>
                  <a:schemeClr val="tx1">
                    <a:lumMod val="75000"/>
                    <a:lumOff val="25000"/>
                  </a:schemeClr>
                </a:solidFill>
              </a:rPr>
              <a:t>SVC/SVR</a:t>
            </a:r>
            <a:r>
              <a:rPr lang="ja-JP" altLang="en-US" sz="1600" dirty="0" smtClean="0">
                <a:solidFill>
                  <a:schemeClr val="tx1">
                    <a:lumMod val="75000"/>
                    <a:lumOff val="25000"/>
                  </a:schemeClr>
                </a:solidFill>
              </a:rPr>
              <a:t>と</a:t>
            </a:r>
            <a:r>
              <a:rPr lang="en-US" altLang="ja-JP" sz="1600" dirty="0">
                <a:solidFill>
                  <a:schemeClr val="tx1">
                    <a:lumMod val="75000"/>
                    <a:lumOff val="25000"/>
                  </a:schemeClr>
                </a:solidFill>
              </a:rPr>
              <a:t>	</a:t>
            </a:r>
            <a:r>
              <a:rPr lang="ja-JP" altLang="en-US" sz="1600" dirty="0">
                <a:solidFill>
                  <a:schemeClr val="tx1">
                    <a:lumMod val="75000"/>
                    <a:lumOff val="25000"/>
                  </a:schemeClr>
                </a:solidFill>
              </a:rPr>
              <a:t>・　・　・　・　・　・</a:t>
            </a:r>
            <a:r>
              <a:rPr lang="en-US" altLang="ja-JP" sz="1600" dirty="0">
                <a:solidFill>
                  <a:schemeClr val="tx1">
                    <a:lumMod val="75000"/>
                    <a:lumOff val="25000"/>
                  </a:schemeClr>
                </a:solidFill>
              </a:rPr>
              <a:t>	</a:t>
            </a:r>
            <a:r>
              <a:rPr lang="en-US" altLang="ja-JP" sz="1600" dirty="0" smtClean="0">
                <a:solidFill>
                  <a:schemeClr val="tx1">
                    <a:lumMod val="75000"/>
                    <a:lumOff val="25000"/>
                  </a:schemeClr>
                </a:solidFill>
              </a:rPr>
              <a:t>16</a:t>
            </a:r>
            <a:endParaRPr lang="ja-JP" altLang="en-US" sz="1600" dirty="0">
              <a:solidFill>
                <a:schemeClr val="tx1">
                  <a:lumMod val="75000"/>
                  <a:lumOff val="25000"/>
                </a:schemeClr>
              </a:solidFill>
            </a:endParaRPr>
          </a:p>
          <a:p>
            <a:pPr marL="0" indent="0">
              <a:buNone/>
              <a:tabLst>
                <a:tab pos="5740400" algn="l"/>
              </a:tabLst>
            </a:pPr>
            <a:r>
              <a:rPr lang="ja-JP" altLang="en-US" sz="1600" dirty="0">
                <a:solidFill>
                  <a:schemeClr val="tx1">
                    <a:lumMod val="75000"/>
                    <a:lumOff val="25000"/>
                  </a:schemeClr>
                </a:solidFill>
              </a:rPr>
              <a:t>参考５：負荷集中制御実証</a:t>
            </a:r>
            <a:r>
              <a:rPr lang="ja-JP" altLang="en-US" sz="1600" dirty="0" smtClean="0">
                <a:solidFill>
                  <a:schemeClr val="tx1">
                    <a:lumMod val="75000"/>
                    <a:lumOff val="25000"/>
                  </a:schemeClr>
                </a:solidFill>
              </a:rPr>
              <a:t>研究</a:t>
            </a:r>
            <a:r>
              <a:rPr lang="en-US" altLang="ja-JP" sz="1600" dirty="0">
                <a:solidFill>
                  <a:schemeClr val="tx1">
                    <a:lumMod val="75000"/>
                    <a:lumOff val="25000"/>
                  </a:schemeClr>
                </a:solidFill>
              </a:rPr>
              <a:t>	</a:t>
            </a:r>
            <a:r>
              <a:rPr lang="ja-JP" altLang="en-US" sz="1600" dirty="0">
                <a:solidFill>
                  <a:schemeClr val="tx1">
                    <a:lumMod val="75000"/>
                    <a:lumOff val="25000"/>
                  </a:schemeClr>
                </a:solidFill>
              </a:rPr>
              <a:t>・　・　・　・　・　・</a:t>
            </a:r>
            <a:r>
              <a:rPr lang="en-US" altLang="ja-JP" sz="1600" dirty="0">
                <a:solidFill>
                  <a:schemeClr val="tx1">
                    <a:lumMod val="75000"/>
                    <a:lumOff val="25000"/>
                  </a:schemeClr>
                </a:solidFill>
              </a:rPr>
              <a:t>	</a:t>
            </a:r>
            <a:r>
              <a:rPr lang="en-US" altLang="ja-JP" sz="1600" dirty="0" smtClean="0">
                <a:solidFill>
                  <a:schemeClr val="tx1">
                    <a:lumMod val="75000"/>
                    <a:lumOff val="25000"/>
                  </a:schemeClr>
                </a:solidFill>
              </a:rPr>
              <a:t>17</a:t>
            </a:r>
            <a:endParaRPr lang="ja-JP" altLang="en-US" sz="1600" dirty="0">
              <a:solidFill>
                <a:schemeClr val="tx1">
                  <a:lumMod val="75000"/>
                  <a:lumOff val="25000"/>
                </a:schemeClr>
              </a:solidFill>
            </a:endParaRPr>
          </a:p>
          <a:p>
            <a:pPr marL="0" indent="0">
              <a:buNone/>
              <a:tabLst>
                <a:tab pos="5740400" algn="l"/>
              </a:tabLst>
            </a:pPr>
            <a:r>
              <a:rPr lang="ja-JP" altLang="en-US" sz="1600" dirty="0">
                <a:solidFill>
                  <a:schemeClr val="tx1">
                    <a:lumMod val="75000"/>
                    <a:lumOff val="25000"/>
                  </a:schemeClr>
                </a:solidFill>
              </a:rPr>
              <a:t>参考６：スマートメーターの役割と</a:t>
            </a:r>
            <a:r>
              <a:rPr lang="ja-JP" altLang="en-US" sz="1600" dirty="0" smtClean="0">
                <a:solidFill>
                  <a:schemeClr val="tx1">
                    <a:lumMod val="75000"/>
                    <a:lumOff val="25000"/>
                  </a:schemeClr>
                </a:solidFill>
              </a:rPr>
              <a:t>機能</a:t>
            </a:r>
            <a:r>
              <a:rPr lang="en-US" altLang="ja-JP" sz="1600" dirty="0">
                <a:solidFill>
                  <a:schemeClr val="tx1">
                    <a:lumMod val="75000"/>
                    <a:lumOff val="25000"/>
                  </a:schemeClr>
                </a:solidFill>
              </a:rPr>
              <a:t>	</a:t>
            </a:r>
            <a:r>
              <a:rPr lang="ja-JP" altLang="en-US" sz="1600" dirty="0">
                <a:solidFill>
                  <a:schemeClr val="tx1">
                    <a:lumMod val="75000"/>
                    <a:lumOff val="25000"/>
                  </a:schemeClr>
                </a:solidFill>
              </a:rPr>
              <a:t>・　・　・　・　・　・</a:t>
            </a:r>
            <a:r>
              <a:rPr lang="en-US" altLang="ja-JP" sz="1600" dirty="0">
                <a:solidFill>
                  <a:schemeClr val="tx1">
                    <a:lumMod val="75000"/>
                    <a:lumOff val="25000"/>
                  </a:schemeClr>
                </a:solidFill>
              </a:rPr>
              <a:t>	</a:t>
            </a:r>
            <a:r>
              <a:rPr lang="en-US" altLang="ja-JP" sz="1600" dirty="0" smtClean="0">
                <a:solidFill>
                  <a:schemeClr val="tx1">
                    <a:lumMod val="75000"/>
                    <a:lumOff val="25000"/>
                  </a:schemeClr>
                </a:solidFill>
              </a:rPr>
              <a:t>18</a:t>
            </a:r>
            <a:endParaRPr lang="ja-JP" altLang="en-US" sz="1600" dirty="0">
              <a:solidFill>
                <a:schemeClr val="tx1">
                  <a:lumMod val="75000"/>
                  <a:lumOff val="25000"/>
                </a:schemeClr>
              </a:solidFill>
            </a:endParaRPr>
          </a:p>
          <a:p>
            <a:pPr marL="0" indent="0">
              <a:buNone/>
              <a:tabLst>
                <a:tab pos="5740400" algn="l"/>
              </a:tabLst>
            </a:pPr>
            <a:r>
              <a:rPr lang="ja-JP" altLang="en-US" sz="1600" dirty="0">
                <a:solidFill>
                  <a:schemeClr val="tx1">
                    <a:lumMod val="75000"/>
                    <a:lumOff val="25000"/>
                  </a:schemeClr>
                </a:solidFill>
              </a:rPr>
              <a:t>参考７：スマートメーターと</a:t>
            </a:r>
            <a:r>
              <a:rPr lang="en-US" altLang="ja-JP" sz="1600" dirty="0">
                <a:solidFill>
                  <a:schemeClr val="tx1">
                    <a:lumMod val="75000"/>
                    <a:lumOff val="25000"/>
                  </a:schemeClr>
                </a:solidFill>
              </a:rPr>
              <a:t>HEMS</a:t>
            </a:r>
            <a:r>
              <a:rPr lang="ja-JP" altLang="en-US" sz="1600" dirty="0">
                <a:solidFill>
                  <a:schemeClr val="tx1">
                    <a:lumMod val="75000"/>
                    <a:lumOff val="25000"/>
                  </a:schemeClr>
                </a:solidFill>
              </a:rPr>
              <a:t>との</a:t>
            </a:r>
            <a:r>
              <a:rPr lang="ja-JP" altLang="en-US" sz="1600" dirty="0" smtClean="0">
                <a:solidFill>
                  <a:schemeClr val="tx1">
                    <a:lumMod val="75000"/>
                    <a:lumOff val="25000"/>
                  </a:schemeClr>
                </a:solidFill>
              </a:rPr>
              <a:t>インタフェース</a:t>
            </a:r>
            <a:r>
              <a:rPr lang="en-US" altLang="ja-JP" sz="1600" dirty="0">
                <a:solidFill>
                  <a:schemeClr val="tx1">
                    <a:lumMod val="75000"/>
                    <a:lumOff val="25000"/>
                  </a:schemeClr>
                </a:solidFill>
              </a:rPr>
              <a:t>	</a:t>
            </a:r>
            <a:r>
              <a:rPr lang="ja-JP" altLang="en-US" sz="1600" dirty="0">
                <a:solidFill>
                  <a:schemeClr val="tx1">
                    <a:lumMod val="75000"/>
                    <a:lumOff val="25000"/>
                  </a:schemeClr>
                </a:solidFill>
              </a:rPr>
              <a:t>・　・　・　・　・　・</a:t>
            </a:r>
            <a:r>
              <a:rPr lang="en-US" altLang="ja-JP" sz="1600" dirty="0">
                <a:solidFill>
                  <a:schemeClr val="tx1">
                    <a:lumMod val="75000"/>
                    <a:lumOff val="25000"/>
                  </a:schemeClr>
                </a:solidFill>
              </a:rPr>
              <a:t>	</a:t>
            </a:r>
            <a:r>
              <a:rPr lang="en-US" altLang="ja-JP" sz="1600" dirty="0" smtClean="0">
                <a:solidFill>
                  <a:schemeClr val="tx1">
                    <a:lumMod val="75000"/>
                    <a:lumOff val="25000"/>
                  </a:schemeClr>
                </a:solidFill>
              </a:rPr>
              <a:t>19</a:t>
            </a:r>
          </a:p>
          <a:p>
            <a:pPr marL="0" indent="0">
              <a:buNone/>
              <a:tabLst>
                <a:tab pos="5740400" algn="l"/>
              </a:tabLst>
            </a:pPr>
            <a:r>
              <a:rPr lang="ja-JP" altLang="en-US" sz="1600" dirty="0" smtClean="0">
                <a:solidFill>
                  <a:schemeClr val="tx1">
                    <a:lumMod val="75000"/>
                    <a:lumOff val="25000"/>
                  </a:schemeClr>
                </a:solidFill>
              </a:rPr>
              <a:t>参考</a:t>
            </a:r>
            <a:r>
              <a:rPr lang="ja-JP" altLang="en-US" sz="1600" dirty="0">
                <a:solidFill>
                  <a:schemeClr val="tx1">
                    <a:lumMod val="75000"/>
                    <a:lumOff val="25000"/>
                  </a:schemeClr>
                </a:solidFill>
              </a:rPr>
              <a:t>８：太陽光発電導入量</a:t>
            </a:r>
            <a:r>
              <a:rPr lang="ja-JP" altLang="en-US" sz="1600" dirty="0" smtClean="0">
                <a:solidFill>
                  <a:schemeClr val="tx1">
                    <a:lumMod val="75000"/>
                    <a:lumOff val="25000"/>
                  </a:schemeClr>
                </a:solidFill>
              </a:rPr>
              <a:t>と日本型スマートグリッド</a:t>
            </a:r>
            <a:r>
              <a:rPr lang="ja-JP" altLang="en-US" sz="1600" dirty="0">
                <a:solidFill>
                  <a:schemeClr val="tx1">
                    <a:lumMod val="75000"/>
                    <a:lumOff val="25000"/>
                  </a:schemeClr>
                </a:solidFill>
              </a:rPr>
              <a:t>の</a:t>
            </a:r>
            <a:r>
              <a:rPr lang="ja-JP" altLang="en-US" sz="1600" dirty="0" smtClean="0">
                <a:solidFill>
                  <a:schemeClr val="tx1">
                    <a:lumMod val="75000"/>
                    <a:lumOff val="25000"/>
                  </a:schemeClr>
                </a:solidFill>
              </a:rPr>
              <a:t>関係</a:t>
            </a:r>
            <a:r>
              <a:rPr lang="en-US" altLang="ja-JP" sz="1600" dirty="0">
                <a:solidFill>
                  <a:schemeClr val="tx1">
                    <a:lumMod val="75000"/>
                    <a:lumOff val="25000"/>
                  </a:schemeClr>
                </a:solidFill>
              </a:rPr>
              <a:t>	</a:t>
            </a:r>
            <a:r>
              <a:rPr lang="ja-JP" altLang="en-US" sz="1600" dirty="0">
                <a:solidFill>
                  <a:schemeClr val="tx1">
                    <a:lumMod val="75000"/>
                    <a:lumOff val="25000"/>
                  </a:schemeClr>
                </a:solidFill>
              </a:rPr>
              <a:t>・　・　・　・　・　・</a:t>
            </a:r>
            <a:r>
              <a:rPr lang="en-US" altLang="ja-JP" sz="1600" dirty="0">
                <a:solidFill>
                  <a:schemeClr val="tx1">
                    <a:lumMod val="75000"/>
                    <a:lumOff val="25000"/>
                  </a:schemeClr>
                </a:solidFill>
              </a:rPr>
              <a:t>	</a:t>
            </a:r>
            <a:r>
              <a:rPr lang="en-US" altLang="ja-JP" sz="1600" dirty="0" smtClean="0">
                <a:solidFill>
                  <a:schemeClr val="tx1">
                    <a:lumMod val="75000"/>
                    <a:lumOff val="25000"/>
                  </a:schemeClr>
                </a:solidFill>
              </a:rPr>
              <a:t>20</a:t>
            </a:r>
            <a:endParaRPr lang="ja-JP" altLang="en-US" sz="1600" dirty="0">
              <a:solidFill>
                <a:schemeClr val="tx1">
                  <a:lumMod val="75000"/>
                  <a:lumOff val="25000"/>
                </a:schemeClr>
              </a:solidFill>
            </a:endParaRPr>
          </a:p>
          <a:p>
            <a:pPr marL="0" indent="0">
              <a:buNone/>
              <a:tabLst>
                <a:tab pos="5740400" algn="l"/>
              </a:tabLst>
            </a:pPr>
            <a:r>
              <a:rPr lang="ja-JP" altLang="en-US" sz="1600" dirty="0">
                <a:solidFill>
                  <a:schemeClr val="tx1">
                    <a:lumMod val="75000"/>
                    <a:lumOff val="25000"/>
                  </a:schemeClr>
                </a:solidFill>
              </a:rPr>
              <a:t>参考９：カレンダーによる</a:t>
            </a:r>
            <a:r>
              <a:rPr lang="en-US" altLang="ja-JP" sz="1600" dirty="0">
                <a:solidFill>
                  <a:schemeClr val="tx1">
                    <a:lumMod val="75000"/>
                    <a:lumOff val="25000"/>
                  </a:schemeClr>
                </a:solidFill>
              </a:rPr>
              <a:t>PV</a:t>
            </a:r>
            <a:r>
              <a:rPr lang="ja-JP" altLang="en-US" sz="1600" dirty="0">
                <a:solidFill>
                  <a:schemeClr val="tx1">
                    <a:lumMod val="75000"/>
                    <a:lumOff val="25000"/>
                  </a:schemeClr>
                </a:solidFill>
              </a:rPr>
              <a:t>出力</a:t>
            </a:r>
            <a:r>
              <a:rPr lang="ja-JP" altLang="en-US" sz="1600" dirty="0" smtClean="0">
                <a:solidFill>
                  <a:schemeClr val="tx1">
                    <a:lumMod val="75000"/>
                    <a:lumOff val="25000"/>
                  </a:schemeClr>
                </a:solidFill>
              </a:rPr>
              <a:t>抑制</a:t>
            </a:r>
            <a:r>
              <a:rPr lang="en-US" altLang="ja-JP" sz="1600" dirty="0">
                <a:solidFill>
                  <a:schemeClr val="tx1">
                    <a:lumMod val="75000"/>
                    <a:lumOff val="25000"/>
                  </a:schemeClr>
                </a:solidFill>
              </a:rPr>
              <a:t>	</a:t>
            </a:r>
            <a:r>
              <a:rPr lang="ja-JP" altLang="en-US" sz="1600" dirty="0">
                <a:solidFill>
                  <a:schemeClr val="tx1">
                    <a:lumMod val="75000"/>
                    <a:lumOff val="25000"/>
                  </a:schemeClr>
                </a:solidFill>
              </a:rPr>
              <a:t>・　・　・　・　・　・</a:t>
            </a:r>
            <a:r>
              <a:rPr lang="en-US" altLang="ja-JP" sz="1600" dirty="0">
                <a:solidFill>
                  <a:schemeClr val="tx1">
                    <a:lumMod val="75000"/>
                    <a:lumOff val="25000"/>
                  </a:schemeClr>
                </a:solidFill>
              </a:rPr>
              <a:t>	</a:t>
            </a:r>
            <a:r>
              <a:rPr lang="en-US" altLang="ja-JP" sz="1600" dirty="0" smtClean="0">
                <a:solidFill>
                  <a:schemeClr val="tx1">
                    <a:lumMod val="75000"/>
                    <a:lumOff val="25000"/>
                  </a:schemeClr>
                </a:solidFill>
              </a:rPr>
              <a:t>21</a:t>
            </a:r>
            <a:endParaRPr lang="ja-JP" altLang="en-US" sz="1600" dirty="0">
              <a:solidFill>
                <a:schemeClr val="tx1">
                  <a:lumMod val="75000"/>
                  <a:lumOff val="25000"/>
                </a:schemeClr>
              </a:solidFill>
            </a:endParaRPr>
          </a:p>
          <a:p>
            <a:pPr marL="0" indent="0">
              <a:buNone/>
              <a:tabLst>
                <a:tab pos="5740400" algn="l"/>
              </a:tabLst>
            </a:pPr>
            <a:r>
              <a:rPr lang="ja-JP" altLang="en-US" sz="1600" dirty="0">
                <a:solidFill>
                  <a:schemeClr val="tx1">
                    <a:lumMod val="75000"/>
                    <a:lumOff val="25000"/>
                  </a:schemeClr>
                </a:solidFill>
              </a:rPr>
              <a:t>参考１０：太陽光</a:t>
            </a:r>
            <a:r>
              <a:rPr lang="ja-JP" altLang="en-US" sz="1600" dirty="0" smtClean="0">
                <a:solidFill>
                  <a:schemeClr val="tx1">
                    <a:lumMod val="75000"/>
                    <a:lumOff val="25000"/>
                  </a:schemeClr>
                </a:solidFill>
              </a:rPr>
              <a:t>発電運</a:t>
            </a:r>
            <a:r>
              <a:rPr lang="ja-JP" altLang="en-US" sz="1600" dirty="0">
                <a:solidFill>
                  <a:schemeClr val="tx1">
                    <a:lumMod val="75000"/>
                    <a:lumOff val="25000"/>
                  </a:schemeClr>
                </a:solidFill>
              </a:rPr>
              <a:t>大量導入の単独転検出</a:t>
            </a:r>
            <a:r>
              <a:rPr lang="en-US" altLang="ja-JP" sz="1600" dirty="0">
                <a:solidFill>
                  <a:schemeClr val="tx1">
                    <a:lumMod val="75000"/>
                    <a:lumOff val="25000"/>
                  </a:schemeClr>
                </a:solidFill>
              </a:rPr>
              <a:t>	</a:t>
            </a:r>
            <a:r>
              <a:rPr lang="ja-JP" altLang="en-US" sz="1600" dirty="0">
                <a:solidFill>
                  <a:schemeClr val="tx1">
                    <a:lumMod val="75000"/>
                    <a:lumOff val="25000"/>
                  </a:schemeClr>
                </a:solidFill>
              </a:rPr>
              <a:t>・　・　・　・　・　・</a:t>
            </a:r>
            <a:r>
              <a:rPr lang="en-US" altLang="ja-JP" sz="1600" dirty="0">
                <a:solidFill>
                  <a:schemeClr val="tx1">
                    <a:lumMod val="75000"/>
                    <a:lumOff val="25000"/>
                  </a:schemeClr>
                </a:solidFill>
              </a:rPr>
              <a:t>	</a:t>
            </a:r>
            <a:r>
              <a:rPr lang="en-US" altLang="ja-JP" sz="1600" dirty="0" smtClean="0">
                <a:solidFill>
                  <a:schemeClr val="tx1">
                    <a:lumMod val="75000"/>
                    <a:lumOff val="25000"/>
                  </a:schemeClr>
                </a:solidFill>
              </a:rPr>
              <a:t>22</a:t>
            </a:r>
            <a:endParaRPr lang="en-US" altLang="ja-JP" sz="1600" dirty="0">
              <a:solidFill>
                <a:schemeClr val="tx1">
                  <a:lumMod val="75000"/>
                  <a:lumOff val="25000"/>
                </a:schemeClr>
              </a:solidFill>
            </a:endParaRPr>
          </a:p>
          <a:p>
            <a:pPr marL="0" indent="0">
              <a:buNone/>
              <a:tabLst>
                <a:tab pos="5740400" algn="l"/>
              </a:tabLst>
            </a:pPr>
            <a:r>
              <a:rPr lang="ja-JP" altLang="en-US" sz="1600" dirty="0">
                <a:solidFill>
                  <a:schemeClr val="tx1">
                    <a:lumMod val="75000"/>
                    <a:lumOff val="25000"/>
                  </a:schemeClr>
                </a:solidFill>
              </a:rPr>
              <a:t/>
            </a:r>
            <a:br>
              <a:rPr lang="ja-JP" altLang="en-US" sz="1600" dirty="0">
                <a:solidFill>
                  <a:schemeClr val="tx1">
                    <a:lumMod val="75000"/>
                    <a:lumOff val="25000"/>
                  </a:schemeClr>
                </a:solidFill>
              </a:rPr>
            </a:br>
            <a:r>
              <a:rPr lang="ja-JP" altLang="en-US" sz="1600" dirty="0">
                <a:solidFill>
                  <a:schemeClr val="tx1">
                    <a:lumMod val="75000"/>
                    <a:lumOff val="25000"/>
                  </a:schemeClr>
                </a:solidFill>
              </a:rPr>
              <a:t>　</a:t>
            </a:r>
          </a:p>
        </p:txBody>
      </p:sp>
      <p:sp>
        <p:nvSpPr>
          <p:cNvPr id="4" name="日付プレースホルダー 3"/>
          <p:cNvSpPr>
            <a:spLocks noGrp="1"/>
          </p:cNvSpPr>
          <p:nvPr>
            <p:ph type="dt" sz="half" idx="10"/>
          </p:nvPr>
        </p:nvSpPr>
        <p:spPr/>
        <p:txBody>
          <a:bodyPr/>
          <a:lstStyle/>
          <a:p>
            <a:r>
              <a:rPr kumimoji="1" lang="en-US" altLang="ja-JP" dirty="0" smtClean="0"/>
              <a:t>2011/10/31</a:t>
            </a:r>
            <a:endParaRPr kumimoji="1" lang="ja-JP" altLang="en-US" dirty="0"/>
          </a:p>
        </p:txBody>
      </p:sp>
      <p:sp>
        <p:nvSpPr>
          <p:cNvPr id="5" name="スライド番号プレースホルダー 4"/>
          <p:cNvSpPr>
            <a:spLocks noGrp="1"/>
          </p:cNvSpPr>
          <p:nvPr>
            <p:ph type="sldNum" sz="quarter" idx="12"/>
          </p:nvPr>
        </p:nvSpPr>
        <p:spPr/>
        <p:txBody>
          <a:bodyPr/>
          <a:lstStyle/>
          <a:p>
            <a:fld id="{EBBBA30D-1F4B-4C5B-97A9-6EDCE1DE73F1}" type="slidenum">
              <a:rPr kumimoji="1" lang="ja-JP" altLang="en-US" smtClean="0"/>
              <a:t>2</a:t>
            </a:fld>
            <a:endParaRPr kumimoji="1" lang="ja-JP" altLang="en-US" dirty="0"/>
          </a:p>
        </p:txBody>
      </p:sp>
    </p:spTree>
    <p:extLst>
      <p:ext uri="{BB962C8B-B14F-4D97-AF65-F5344CB8AC3E}">
        <p14:creationId xmlns:p14="http://schemas.microsoft.com/office/powerpoint/2010/main" val="259275952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z="1800" dirty="0" smtClean="0"/>
              <a:t>参考</a:t>
            </a:r>
            <a:r>
              <a:rPr lang="ja-JP" altLang="en-US" sz="1800" dirty="0" smtClean="0"/>
              <a:t>８：太陽光発電導入量と日本型スマートグリッド</a:t>
            </a:r>
            <a:r>
              <a:rPr lang="ja-JP" altLang="en-US" sz="1800" dirty="0"/>
              <a:t>の関係</a:t>
            </a:r>
            <a:br>
              <a:rPr lang="ja-JP" altLang="en-US" sz="1800" dirty="0"/>
            </a:br>
            <a:r>
              <a:rPr lang="en-US" altLang="ja-JP" sz="2000" dirty="0"/>
              <a:t/>
            </a:r>
            <a:br>
              <a:rPr lang="en-US" altLang="ja-JP" sz="2000" dirty="0"/>
            </a:br>
            <a:endParaRPr kumimoji="1" lang="ja-JP" altLang="en-US" sz="2000" dirty="0"/>
          </a:p>
        </p:txBody>
      </p:sp>
      <p:sp>
        <p:nvSpPr>
          <p:cNvPr id="4" name="日付プレースホルダー 3"/>
          <p:cNvSpPr>
            <a:spLocks noGrp="1"/>
          </p:cNvSpPr>
          <p:nvPr>
            <p:ph type="dt" sz="half" idx="10"/>
          </p:nvPr>
        </p:nvSpPr>
        <p:spPr/>
        <p:txBody>
          <a:bodyPr/>
          <a:lstStyle/>
          <a:p>
            <a:endParaRPr kumimoji="1" lang="ja-JP" altLang="en-US" dirty="0"/>
          </a:p>
        </p:txBody>
      </p:sp>
      <p:sp>
        <p:nvSpPr>
          <p:cNvPr id="5" name="スライド番号プレースホルダー 4"/>
          <p:cNvSpPr>
            <a:spLocks noGrp="1"/>
          </p:cNvSpPr>
          <p:nvPr>
            <p:ph type="sldNum" sz="quarter" idx="12"/>
          </p:nvPr>
        </p:nvSpPr>
        <p:spPr/>
        <p:txBody>
          <a:bodyPr/>
          <a:lstStyle/>
          <a:p>
            <a:fld id="{EBBBA30D-1F4B-4C5B-97A9-6EDCE1DE73F1}" type="slidenum">
              <a:rPr kumimoji="1" lang="ja-JP" altLang="en-US" smtClean="0"/>
              <a:t>20</a:t>
            </a:fld>
            <a:endParaRPr kumimoji="1" lang="ja-JP" altLang="en-US"/>
          </a:p>
        </p:txBody>
      </p:sp>
      <p:sp>
        <p:nvSpPr>
          <p:cNvPr id="7" name="Rectangle 5"/>
          <p:cNvSpPr>
            <a:spLocks noGrp="1" noChangeArrowheads="1"/>
          </p:cNvSpPr>
          <p:nvPr>
            <p:ph type="ftr" sz="quarter" idx="11"/>
          </p:nvPr>
        </p:nvSpPr>
        <p:spPr>
          <a:xfrm>
            <a:off x="3124200" y="6309320"/>
            <a:ext cx="2895600" cy="412155"/>
          </a:xfrm>
          <a:ln/>
        </p:spPr>
        <p:txBody>
          <a:bodyPr/>
          <a:lstStyle>
            <a:lvl1pPr>
              <a:defRPr/>
            </a:lvl1pPr>
          </a:lstStyle>
          <a:p>
            <a:pPr>
              <a:defRPr/>
            </a:pPr>
            <a:r>
              <a:rPr lang="en-US" altLang="ja-JP" sz="1000" dirty="0">
                <a:latin typeface="Times New Roman" pitchFamily="18" charset="0"/>
                <a:cs typeface="Times New Roman" pitchFamily="18" charset="0"/>
              </a:rPr>
              <a:t>© 2011 </a:t>
            </a:r>
            <a:r>
              <a:rPr lang="en-US" altLang="ja-JP" sz="1000" dirty="0" err="1">
                <a:latin typeface="Times New Roman" pitchFamily="18" charset="0"/>
                <a:cs typeface="Times New Roman" pitchFamily="18" charset="0"/>
              </a:rPr>
              <a:t>InterTech</a:t>
            </a:r>
            <a:r>
              <a:rPr lang="en-US" altLang="ja-JP" sz="1000" dirty="0">
                <a:latin typeface="Times New Roman" pitchFamily="18" charset="0"/>
                <a:cs typeface="Times New Roman" pitchFamily="18" charset="0"/>
              </a:rPr>
              <a:t> Research Corporation</a:t>
            </a:r>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21444" y="1151534"/>
            <a:ext cx="7234386" cy="45830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線吹き出し 1 (枠付き) 7"/>
          <p:cNvSpPr/>
          <p:nvPr/>
        </p:nvSpPr>
        <p:spPr>
          <a:xfrm>
            <a:off x="3696810" y="2181909"/>
            <a:ext cx="2293162" cy="720080"/>
          </a:xfrm>
          <a:prstGeom prst="borderCallout1">
            <a:avLst>
              <a:gd name="adj1" fmla="val 96046"/>
              <a:gd name="adj2" fmla="val 50559"/>
              <a:gd name="adj3" fmla="val 433554"/>
              <a:gd name="adj4" fmla="val 50134"/>
            </a:avLst>
          </a:prstGeom>
          <a:noFill/>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t" anchorCtr="0"/>
          <a:lstStyle/>
          <a:p>
            <a:r>
              <a:rPr kumimoji="1" lang="en-US" altLang="ja-JP" sz="1000" dirty="0" smtClean="0">
                <a:solidFill>
                  <a:schemeClr val="tx1"/>
                </a:solidFill>
              </a:rPr>
              <a:t>【2020</a:t>
            </a:r>
            <a:r>
              <a:rPr kumimoji="1" lang="ja-JP" altLang="en-US" sz="1000" dirty="0" smtClean="0">
                <a:solidFill>
                  <a:schemeClr val="tx1"/>
                </a:solidFill>
              </a:rPr>
              <a:t>年型スマートグリッド</a:t>
            </a:r>
            <a:r>
              <a:rPr lang="en-US" altLang="ja-JP" sz="1000" dirty="0" smtClean="0">
                <a:solidFill>
                  <a:schemeClr val="tx1"/>
                </a:solidFill>
              </a:rPr>
              <a:t>】</a:t>
            </a:r>
          </a:p>
          <a:p>
            <a:r>
              <a:rPr kumimoji="1" lang="ja-JP" altLang="en-US" sz="1000" dirty="0" smtClean="0">
                <a:solidFill>
                  <a:schemeClr val="tx1"/>
                </a:solidFill>
              </a:rPr>
              <a:t> ・狭義のスマートメーター</a:t>
            </a:r>
            <a:endParaRPr kumimoji="1" lang="en-US" altLang="ja-JP" sz="1000" dirty="0" smtClean="0">
              <a:solidFill>
                <a:schemeClr val="tx1"/>
              </a:solidFill>
            </a:endParaRPr>
          </a:p>
          <a:p>
            <a:r>
              <a:rPr lang="ja-JP" altLang="en-US" sz="1000" dirty="0" smtClean="0">
                <a:solidFill>
                  <a:schemeClr val="tx1"/>
                </a:solidFill>
              </a:rPr>
              <a:t> ・消費機器の制御せず</a:t>
            </a:r>
            <a:endParaRPr lang="en-US" altLang="ja-JP" sz="1000" dirty="0" smtClean="0">
              <a:solidFill>
                <a:schemeClr val="tx1"/>
              </a:solidFill>
            </a:endParaRPr>
          </a:p>
          <a:p>
            <a:r>
              <a:rPr kumimoji="1" lang="ja-JP" altLang="en-US" sz="1000" dirty="0" smtClean="0">
                <a:solidFill>
                  <a:schemeClr val="tx1"/>
                </a:solidFill>
              </a:rPr>
              <a:t> ・特異日には</a:t>
            </a:r>
            <a:r>
              <a:rPr kumimoji="1" lang="en-US" altLang="ja-JP" sz="1000" dirty="0" smtClean="0">
                <a:solidFill>
                  <a:schemeClr val="tx1"/>
                </a:solidFill>
              </a:rPr>
              <a:t>PV</a:t>
            </a:r>
            <a:r>
              <a:rPr kumimoji="1" lang="ja-JP" altLang="en-US" sz="1000" dirty="0" smtClean="0">
                <a:solidFill>
                  <a:schemeClr val="tx1"/>
                </a:solidFill>
              </a:rPr>
              <a:t>出力を制御</a:t>
            </a:r>
            <a:endParaRPr kumimoji="1" lang="en-US" altLang="ja-JP" sz="1000" dirty="0" smtClean="0">
              <a:solidFill>
                <a:schemeClr val="tx1"/>
              </a:solidFill>
            </a:endParaRPr>
          </a:p>
          <a:p>
            <a:pPr algn="ctr"/>
            <a:endParaRPr kumimoji="1" lang="ja-JP" altLang="en-US" sz="1000" dirty="0">
              <a:solidFill>
                <a:schemeClr val="tx1"/>
              </a:solidFill>
            </a:endParaRPr>
          </a:p>
        </p:txBody>
      </p:sp>
      <p:sp>
        <p:nvSpPr>
          <p:cNvPr id="10" name="線吹き出し 1 (枠付き) 9"/>
          <p:cNvSpPr/>
          <p:nvPr/>
        </p:nvSpPr>
        <p:spPr>
          <a:xfrm>
            <a:off x="6025374" y="1115024"/>
            <a:ext cx="2545915" cy="982668"/>
          </a:xfrm>
          <a:prstGeom prst="borderCallout1">
            <a:avLst>
              <a:gd name="adj1" fmla="val 103240"/>
              <a:gd name="adj2" fmla="val 49519"/>
              <a:gd name="adj3" fmla="val 424330"/>
              <a:gd name="adj4" fmla="val 49197"/>
            </a:avLst>
          </a:prstGeom>
          <a:noFill/>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t" anchorCtr="0"/>
          <a:lstStyle/>
          <a:p>
            <a:r>
              <a:rPr kumimoji="1" lang="en-US" altLang="ja-JP" sz="1000" dirty="0" smtClean="0">
                <a:solidFill>
                  <a:schemeClr val="tx1"/>
                </a:solidFill>
              </a:rPr>
              <a:t>【2030</a:t>
            </a:r>
            <a:r>
              <a:rPr kumimoji="1" lang="ja-JP" altLang="en-US" sz="1000" dirty="0" smtClean="0">
                <a:solidFill>
                  <a:schemeClr val="tx1"/>
                </a:solidFill>
              </a:rPr>
              <a:t>年型スマートグリッド</a:t>
            </a:r>
            <a:r>
              <a:rPr lang="en-US" altLang="ja-JP" sz="1000" dirty="0" smtClean="0">
                <a:solidFill>
                  <a:schemeClr val="tx1"/>
                </a:solidFill>
              </a:rPr>
              <a:t>】</a:t>
            </a:r>
          </a:p>
          <a:p>
            <a:r>
              <a:rPr kumimoji="1" lang="ja-JP" altLang="en-US" sz="1000" dirty="0" smtClean="0">
                <a:solidFill>
                  <a:schemeClr val="tx1"/>
                </a:solidFill>
              </a:rPr>
              <a:t> ・広義のスマートメーターで</a:t>
            </a:r>
            <a:r>
              <a:rPr lang="ja-JP" altLang="en-US" sz="1000" dirty="0" smtClean="0">
                <a:solidFill>
                  <a:schemeClr val="tx1"/>
                </a:solidFill>
              </a:rPr>
              <a:t>消費機器の制御まで実施？</a:t>
            </a:r>
            <a:endParaRPr lang="en-US" altLang="ja-JP" sz="1000" dirty="0" smtClean="0">
              <a:solidFill>
                <a:schemeClr val="tx1"/>
              </a:solidFill>
            </a:endParaRPr>
          </a:p>
          <a:p>
            <a:r>
              <a:rPr kumimoji="1" lang="ja-JP" altLang="en-US" sz="1000" dirty="0" smtClean="0">
                <a:solidFill>
                  <a:schemeClr val="tx1"/>
                </a:solidFill>
              </a:rPr>
              <a:t> ・</a:t>
            </a:r>
            <a:r>
              <a:rPr kumimoji="1" lang="en-US" altLang="ja-JP" sz="1000" dirty="0" smtClean="0">
                <a:solidFill>
                  <a:schemeClr val="tx1"/>
                </a:solidFill>
              </a:rPr>
              <a:t>PV</a:t>
            </a:r>
            <a:r>
              <a:rPr kumimoji="1" lang="ja-JP" altLang="en-US" sz="1000" dirty="0" smtClean="0">
                <a:solidFill>
                  <a:schemeClr val="tx1"/>
                </a:solidFill>
              </a:rPr>
              <a:t>発電量の前日予測に基づき</a:t>
            </a:r>
            <a:r>
              <a:rPr kumimoji="1" lang="en-US" altLang="ja-JP" sz="1000" dirty="0" smtClean="0">
                <a:solidFill>
                  <a:schemeClr val="tx1"/>
                </a:solidFill>
              </a:rPr>
              <a:t>PCS</a:t>
            </a:r>
            <a:r>
              <a:rPr kumimoji="1" lang="ja-JP" altLang="en-US" sz="1000" dirty="0" smtClean="0">
                <a:solidFill>
                  <a:schemeClr val="tx1"/>
                </a:solidFill>
              </a:rPr>
              <a:t>カレンダー情報を書き換え、翌日の</a:t>
            </a:r>
            <a:r>
              <a:rPr kumimoji="1" lang="en-US" altLang="ja-JP" sz="1000" dirty="0" smtClean="0">
                <a:solidFill>
                  <a:schemeClr val="tx1"/>
                </a:solidFill>
              </a:rPr>
              <a:t>TV</a:t>
            </a:r>
            <a:r>
              <a:rPr kumimoji="1" lang="ja-JP" altLang="en-US" sz="1000" dirty="0" smtClean="0">
                <a:solidFill>
                  <a:schemeClr val="tx1"/>
                </a:solidFill>
              </a:rPr>
              <a:t>出力制御</a:t>
            </a:r>
            <a:endParaRPr kumimoji="1" lang="en-US" altLang="ja-JP" sz="1000" dirty="0" smtClean="0">
              <a:solidFill>
                <a:schemeClr val="tx1"/>
              </a:solidFill>
            </a:endParaRPr>
          </a:p>
          <a:p>
            <a:r>
              <a:rPr lang="ja-JP" altLang="en-US" sz="1000" dirty="0" smtClean="0">
                <a:solidFill>
                  <a:schemeClr val="tx1"/>
                </a:solidFill>
              </a:rPr>
              <a:t>・</a:t>
            </a:r>
            <a:r>
              <a:rPr kumimoji="1" lang="ja-JP" altLang="en-US" sz="1000" dirty="0" smtClean="0">
                <a:solidFill>
                  <a:schemeClr val="tx1"/>
                </a:solidFill>
              </a:rPr>
              <a:t>更にリアルタイムで</a:t>
            </a:r>
            <a:r>
              <a:rPr kumimoji="1" lang="en-US" altLang="ja-JP" sz="1000" dirty="0" smtClean="0">
                <a:solidFill>
                  <a:schemeClr val="tx1"/>
                </a:solidFill>
              </a:rPr>
              <a:t>PV</a:t>
            </a:r>
            <a:r>
              <a:rPr kumimoji="1" lang="ja-JP" altLang="en-US" sz="1000" dirty="0" smtClean="0">
                <a:solidFill>
                  <a:schemeClr val="tx1"/>
                </a:solidFill>
              </a:rPr>
              <a:t>出力制御？</a:t>
            </a:r>
            <a:endParaRPr kumimoji="1" lang="en-US" altLang="ja-JP" sz="1000" dirty="0" smtClean="0">
              <a:solidFill>
                <a:schemeClr val="tx1"/>
              </a:solidFill>
            </a:endParaRPr>
          </a:p>
          <a:p>
            <a:pPr algn="ctr"/>
            <a:endParaRPr kumimoji="1" lang="ja-JP" altLang="en-US" sz="1000" dirty="0">
              <a:solidFill>
                <a:schemeClr val="tx1"/>
              </a:solidFill>
            </a:endParaRPr>
          </a:p>
        </p:txBody>
      </p:sp>
      <p:sp>
        <p:nvSpPr>
          <p:cNvPr id="9" name="テキスト ボックス 8"/>
          <p:cNvSpPr txBox="1"/>
          <p:nvPr/>
        </p:nvSpPr>
        <p:spPr>
          <a:xfrm>
            <a:off x="1321444" y="5634298"/>
            <a:ext cx="7210533" cy="253916"/>
          </a:xfrm>
          <a:prstGeom prst="rect">
            <a:avLst/>
          </a:prstGeom>
          <a:noFill/>
        </p:spPr>
        <p:txBody>
          <a:bodyPr wrap="square" rtlCol="0">
            <a:spAutoFit/>
          </a:bodyPr>
          <a:lstStyle/>
          <a:p>
            <a:r>
              <a:rPr lang="ja-JP" altLang="en-US" sz="1050" b="1" dirty="0" smtClean="0"/>
              <a:t>第</a:t>
            </a:r>
            <a:r>
              <a:rPr lang="en-US" altLang="ja-JP" sz="1050" b="1" dirty="0" smtClean="0"/>
              <a:t>6</a:t>
            </a:r>
            <a:r>
              <a:rPr lang="ja-JP" altLang="en-US" sz="1050" b="1" dirty="0" smtClean="0"/>
              <a:t>回スマートメーター制度検討会資料「</a:t>
            </a:r>
            <a:r>
              <a:rPr lang="ja-JP" altLang="en-US" sz="1050" b="1" dirty="0" smtClean="0">
                <a:hlinkClick r:id="rId3"/>
              </a:rPr>
              <a:t>双方向通信の導入とスマートメーターの機能について（事務局資料）</a:t>
            </a:r>
            <a:r>
              <a:rPr lang="ja-JP" altLang="en-US" sz="1050" b="1" dirty="0" smtClean="0"/>
              <a:t>」に追記して作成</a:t>
            </a:r>
            <a:endParaRPr kumimoji="1" lang="ja-JP" altLang="en-US" b="1" dirty="0"/>
          </a:p>
        </p:txBody>
      </p:sp>
      <p:sp>
        <p:nvSpPr>
          <p:cNvPr id="11" name="動作設定ボタン : 戻る/前へ 10">
            <a:hlinkClick r:id="rId4" action="ppaction://hlinksldjump" highlightClick="1"/>
          </p:cNvPr>
          <p:cNvSpPr/>
          <p:nvPr/>
        </p:nvSpPr>
        <p:spPr>
          <a:xfrm>
            <a:off x="8229199" y="5876560"/>
            <a:ext cx="360000" cy="360000"/>
          </a:xfrm>
          <a:prstGeom prst="actionButtonBackPrevio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63859598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z="2000" dirty="0" smtClean="0"/>
              <a:t>参考９：カレンダーによる</a:t>
            </a:r>
            <a:r>
              <a:rPr kumimoji="1" lang="en-US" altLang="ja-JP" sz="2000" dirty="0" smtClean="0"/>
              <a:t>PV</a:t>
            </a:r>
            <a:r>
              <a:rPr kumimoji="1" lang="ja-JP" altLang="en-US" sz="2000" dirty="0" smtClean="0"/>
              <a:t>出力抑制</a:t>
            </a:r>
            <a:endParaRPr kumimoji="1" lang="ja-JP" altLang="en-US" dirty="0"/>
          </a:p>
        </p:txBody>
      </p:sp>
      <p:sp>
        <p:nvSpPr>
          <p:cNvPr id="4" name="日付プレースホルダー 3"/>
          <p:cNvSpPr>
            <a:spLocks noGrp="1"/>
          </p:cNvSpPr>
          <p:nvPr>
            <p:ph type="dt" sz="half" idx="10"/>
          </p:nvPr>
        </p:nvSpPr>
        <p:spPr/>
        <p:txBody>
          <a:bodyPr/>
          <a:lstStyle/>
          <a:p>
            <a:endParaRPr kumimoji="1" lang="ja-JP" altLang="en-US" dirty="0"/>
          </a:p>
        </p:txBody>
      </p:sp>
      <p:sp>
        <p:nvSpPr>
          <p:cNvPr id="5" name="スライド番号プレースホルダー 4"/>
          <p:cNvSpPr>
            <a:spLocks noGrp="1"/>
          </p:cNvSpPr>
          <p:nvPr>
            <p:ph type="sldNum" sz="quarter" idx="12"/>
          </p:nvPr>
        </p:nvSpPr>
        <p:spPr/>
        <p:txBody>
          <a:bodyPr/>
          <a:lstStyle/>
          <a:p>
            <a:fld id="{EBBBA30D-1F4B-4C5B-97A9-6EDCE1DE73F1}" type="slidenum">
              <a:rPr kumimoji="1" lang="ja-JP" altLang="en-US" smtClean="0"/>
              <a:t>21</a:t>
            </a:fld>
            <a:endParaRPr kumimoji="1" lang="ja-JP" altLang="en-US"/>
          </a:p>
        </p:txBody>
      </p:sp>
      <p:sp>
        <p:nvSpPr>
          <p:cNvPr id="7" name="Rectangle 5"/>
          <p:cNvSpPr>
            <a:spLocks noGrp="1" noChangeArrowheads="1"/>
          </p:cNvSpPr>
          <p:nvPr>
            <p:ph type="ftr" sz="quarter" idx="11"/>
          </p:nvPr>
        </p:nvSpPr>
        <p:spPr>
          <a:xfrm>
            <a:off x="3124200" y="6309320"/>
            <a:ext cx="2895600" cy="412155"/>
          </a:xfrm>
          <a:ln/>
        </p:spPr>
        <p:txBody>
          <a:bodyPr/>
          <a:lstStyle>
            <a:lvl1pPr>
              <a:defRPr/>
            </a:lvl1pPr>
          </a:lstStyle>
          <a:p>
            <a:pPr>
              <a:defRPr/>
            </a:pPr>
            <a:r>
              <a:rPr lang="en-US" altLang="ja-JP" sz="1000" dirty="0">
                <a:latin typeface="Times New Roman" pitchFamily="18" charset="0"/>
                <a:cs typeface="Times New Roman" pitchFamily="18" charset="0"/>
              </a:rPr>
              <a:t>© 2011 </a:t>
            </a:r>
            <a:r>
              <a:rPr lang="en-US" altLang="ja-JP" sz="1000" dirty="0" err="1">
                <a:latin typeface="Times New Roman" pitchFamily="18" charset="0"/>
                <a:cs typeface="Times New Roman" pitchFamily="18" charset="0"/>
              </a:rPr>
              <a:t>InterTech</a:t>
            </a:r>
            <a:r>
              <a:rPr lang="en-US" altLang="ja-JP" sz="1000" dirty="0">
                <a:latin typeface="Times New Roman" pitchFamily="18" charset="0"/>
                <a:cs typeface="Times New Roman" pitchFamily="18" charset="0"/>
              </a:rPr>
              <a:t> Research Corporation</a:t>
            </a:r>
          </a:p>
        </p:txBody>
      </p:sp>
      <p:pic>
        <p:nvPicPr>
          <p:cNvPr id="9218" name="Picture 2" descr="D:\My Pictures\DemandResponse2-5.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04117" y="714294"/>
            <a:ext cx="3629745" cy="2758606"/>
          </a:xfrm>
          <a:prstGeom prst="rect">
            <a:avLst/>
          </a:prstGeom>
          <a:noFill/>
          <a:extLst>
            <a:ext uri="{909E8E84-426E-40DD-AFC4-6F175D3DCCD1}">
              <a14:hiddenFill xmlns:a14="http://schemas.microsoft.com/office/drawing/2010/main">
                <a:solidFill>
                  <a:srgbClr val="FFFFFF"/>
                </a:solidFill>
              </a14:hiddenFill>
            </a:ext>
          </a:extLst>
        </p:spPr>
      </p:pic>
      <p:pic>
        <p:nvPicPr>
          <p:cNvPr id="9219" name="Picture 3" descr="D:\My Pictures\DemandResponse2-4.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5331" y="716549"/>
            <a:ext cx="4663505" cy="3482084"/>
          </a:xfrm>
          <a:prstGeom prst="rect">
            <a:avLst/>
          </a:prstGeom>
          <a:noFill/>
          <a:extLst>
            <a:ext uri="{909E8E84-426E-40DD-AFC4-6F175D3DCCD1}">
              <a14:hiddenFill xmlns:a14="http://schemas.microsoft.com/office/drawing/2010/main">
                <a:solidFill>
                  <a:srgbClr val="FFFFFF"/>
                </a:solidFill>
              </a14:hiddenFill>
            </a:ext>
          </a:extLst>
        </p:spPr>
      </p:pic>
      <p:sp>
        <p:nvSpPr>
          <p:cNvPr id="14" name="テキスト ボックス 13"/>
          <p:cNvSpPr txBox="1"/>
          <p:nvPr/>
        </p:nvSpPr>
        <p:spPr>
          <a:xfrm>
            <a:off x="395087" y="4150674"/>
            <a:ext cx="1811758" cy="507831"/>
          </a:xfrm>
          <a:prstGeom prst="rect">
            <a:avLst/>
          </a:prstGeom>
          <a:noFill/>
        </p:spPr>
        <p:txBody>
          <a:bodyPr wrap="square" rtlCol="0">
            <a:spAutoFit/>
          </a:bodyPr>
          <a:lstStyle/>
          <a:p>
            <a:r>
              <a:rPr kumimoji="1" lang="ja-JP" altLang="en-US" sz="900" dirty="0" smtClean="0"/>
              <a:t>出典：電力中央研究所フォーラム</a:t>
            </a:r>
            <a:r>
              <a:rPr kumimoji="1" lang="en-US" altLang="ja-JP" sz="900" dirty="0" smtClean="0"/>
              <a:t>2010</a:t>
            </a:r>
            <a:r>
              <a:rPr kumimoji="1" lang="ja-JP" altLang="en-US" sz="900" dirty="0" smtClean="0"/>
              <a:t>　技術報告１</a:t>
            </a:r>
            <a:endParaRPr kumimoji="1" lang="en-US" altLang="ja-JP" sz="900" dirty="0" smtClean="0"/>
          </a:p>
          <a:p>
            <a:r>
              <a:rPr kumimoji="1" lang="ja-JP" altLang="en-US" sz="900" dirty="0" smtClean="0"/>
              <a:t>　</a:t>
            </a:r>
            <a:r>
              <a:rPr lang="ja-JP" altLang="en-US" sz="900" dirty="0" smtClean="0"/>
              <a:t>「電中研のスマートグリッド研究」</a:t>
            </a:r>
            <a:endParaRPr kumimoji="1" lang="ja-JP" altLang="en-US" sz="1600" dirty="0"/>
          </a:p>
        </p:txBody>
      </p:sp>
      <p:sp>
        <p:nvSpPr>
          <p:cNvPr id="11" name="テキスト ボックス 10"/>
          <p:cNvSpPr txBox="1"/>
          <p:nvPr/>
        </p:nvSpPr>
        <p:spPr>
          <a:xfrm>
            <a:off x="5018147" y="3473236"/>
            <a:ext cx="3658310" cy="2716128"/>
          </a:xfrm>
          <a:prstGeom prst="rect">
            <a:avLst/>
          </a:prstGeom>
          <a:noFill/>
        </p:spPr>
        <p:txBody>
          <a:bodyPr wrap="square" rtlCol="0">
            <a:spAutoFit/>
          </a:bodyPr>
          <a:lstStyle/>
          <a:p>
            <a:r>
              <a:rPr lang="ja-JP" altLang="en-US" sz="1000" dirty="0"/>
              <a:t>次世代送配電ネットワーク研究会（平成</a:t>
            </a:r>
            <a:r>
              <a:rPr lang="en-US" altLang="ja-JP" sz="1000" dirty="0"/>
              <a:t>21</a:t>
            </a:r>
            <a:r>
              <a:rPr lang="ja-JP" altLang="en-US" sz="1000" dirty="0"/>
              <a:t>年</a:t>
            </a:r>
            <a:r>
              <a:rPr lang="en-US" altLang="ja-JP" sz="1000" dirty="0"/>
              <a:t>8</a:t>
            </a:r>
            <a:r>
              <a:rPr lang="ja-JP" altLang="en-US" sz="1000" dirty="0"/>
              <a:t>月～平成</a:t>
            </a:r>
            <a:r>
              <a:rPr lang="en-US" altLang="ja-JP" sz="1000" dirty="0"/>
              <a:t>22</a:t>
            </a:r>
            <a:r>
              <a:rPr lang="ja-JP" altLang="en-US" sz="1000" dirty="0"/>
              <a:t>年</a:t>
            </a:r>
            <a:r>
              <a:rPr lang="en-US" altLang="ja-JP" sz="1000" dirty="0"/>
              <a:t>4</a:t>
            </a:r>
            <a:r>
              <a:rPr lang="ja-JP" altLang="en-US" sz="1000" dirty="0"/>
              <a:t>月活動）では、太陽光発電</a:t>
            </a:r>
            <a:r>
              <a:rPr lang="en-US" altLang="ja-JP" sz="1000" dirty="0"/>
              <a:t>2800</a:t>
            </a:r>
            <a:r>
              <a:rPr lang="ja-JP" altLang="en-US" sz="1000" dirty="0"/>
              <a:t>万</a:t>
            </a:r>
            <a:r>
              <a:rPr lang="en-US" altLang="ja-JP" sz="1000" dirty="0"/>
              <a:t>kW</a:t>
            </a:r>
            <a:r>
              <a:rPr lang="ja-JP" altLang="en-US" sz="1000" dirty="0"/>
              <a:t>導入ケースで、</a:t>
            </a:r>
            <a:r>
              <a:rPr lang="en-US" altLang="ja-JP" sz="1000" dirty="0"/>
              <a:t>PV</a:t>
            </a:r>
            <a:r>
              <a:rPr lang="ja-JP" altLang="en-US" sz="1000" dirty="0"/>
              <a:t>余剰対応として蓄電池と</a:t>
            </a:r>
            <a:r>
              <a:rPr lang="en-US" altLang="ja-JP" sz="1000" dirty="0"/>
              <a:t>PV</a:t>
            </a:r>
            <a:r>
              <a:rPr lang="ja-JP" altLang="en-US" sz="1000" dirty="0"/>
              <a:t>出力抑制に関するいくつかのシナリオが検討されています。その中で、シナリオ④：年間</a:t>
            </a:r>
            <a:r>
              <a:rPr lang="en-US" altLang="ja-JP" sz="1000" dirty="0"/>
              <a:t>30</a:t>
            </a:r>
            <a:r>
              <a:rPr lang="ja-JP" altLang="en-US" sz="1000" dirty="0"/>
              <a:t>日の</a:t>
            </a:r>
            <a:r>
              <a:rPr lang="en-US" altLang="ja-JP" sz="1000" dirty="0"/>
              <a:t>PV</a:t>
            </a:r>
            <a:r>
              <a:rPr lang="ja-JP" altLang="en-US" sz="1000" dirty="0"/>
              <a:t>出力抑制の対策コストが一番小さいとの結論に至って</a:t>
            </a:r>
            <a:r>
              <a:rPr lang="ja-JP" altLang="en-US" sz="1000" dirty="0" smtClean="0"/>
              <a:t>いる。</a:t>
            </a:r>
            <a:endParaRPr lang="en-US" altLang="ja-JP" sz="1000" dirty="0" smtClean="0"/>
          </a:p>
          <a:p>
            <a:r>
              <a:rPr kumimoji="1" lang="ja-JP" altLang="en-US" sz="1000" dirty="0"/>
              <a:t>そこで</a:t>
            </a:r>
            <a:r>
              <a:rPr kumimoji="1" lang="ja-JP" altLang="en-US" sz="1000" dirty="0" smtClean="0"/>
              <a:t>、</a:t>
            </a:r>
            <a:r>
              <a:rPr kumimoji="1" lang="en-US" altLang="ja-JP" sz="1000" dirty="0" smtClean="0"/>
              <a:t>2020</a:t>
            </a:r>
            <a:r>
              <a:rPr kumimoji="1" lang="ja-JP" altLang="en-US" sz="1000" dirty="0" smtClean="0"/>
              <a:t>年までは、</a:t>
            </a:r>
            <a:r>
              <a:rPr lang="ja-JP" altLang="en-US" sz="1000" dirty="0"/>
              <a:t>太陽光発電</a:t>
            </a:r>
            <a:r>
              <a:rPr lang="ja-JP" altLang="en-US" sz="1000" dirty="0" smtClean="0"/>
              <a:t>の</a:t>
            </a:r>
            <a:r>
              <a:rPr lang="en-US" altLang="ja-JP" sz="1000" dirty="0" smtClean="0"/>
              <a:t>PCS</a:t>
            </a:r>
            <a:r>
              <a:rPr lang="ja-JP" altLang="en-US" sz="1000" dirty="0" smtClean="0"/>
              <a:t>に出力抑制日を予め書き込んで、その当日は</a:t>
            </a:r>
            <a:r>
              <a:rPr lang="en-US" altLang="ja-JP" sz="1000" dirty="0" smtClean="0"/>
              <a:t>PV</a:t>
            </a:r>
            <a:r>
              <a:rPr lang="ja-JP" altLang="en-US" sz="1000" dirty="0" smtClean="0"/>
              <a:t>出力を行わないようにする。</a:t>
            </a:r>
            <a:endParaRPr lang="en-US" altLang="ja-JP" sz="1000" dirty="0" smtClean="0"/>
          </a:p>
          <a:p>
            <a:r>
              <a:rPr lang="ja-JP" altLang="en-US" sz="1000" dirty="0" smtClean="0"/>
              <a:t>しかし、</a:t>
            </a:r>
            <a:r>
              <a:rPr lang="en-US" altLang="ja-JP" sz="1000" dirty="0" smtClean="0"/>
              <a:t>PV</a:t>
            </a:r>
            <a:r>
              <a:rPr lang="ja-JP" altLang="en-US" sz="1000" dirty="0"/>
              <a:t>の大量導入が進めば進むほど</a:t>
            </a:r>
            <a:r>
              <a:rPr lang="en-US" altLang="ja-JP" sz="1000" dirty="0"/>
              <a:t>PV</a:t>
            </a:r>
            <a:r>
              <a:rPr lang="ja-JP" altLang="en-US" sz="1000" dirty="0"/>
              <a:t>抑制量／</a:t>
            </a:r>
            <a:r>
              <a:rPr lang="en-US" altLang="ja-JP" sz="1000" dirty="0"/>
              <a:t>PV</a:t>
            </a:r>
            <a:r>
              <a:rPr lang="ja-JP" altLang="en-US" sz="1000" dirty="0"/>
              <a:t>出力を抑制する日が増加</a:t>
            </a:r>
            <a:r>
              <a:rPr lang="ja-JP" altLang="en-US" sz="1000" dirty="0" smtClean="0"/>
              <a:t>し、</a:t>
            </a:r>
            <a:r>
              <a:rPr lang="en-US" altLang="ja-JP" sz="1000" dirty="0" smtClean="0"/>
              <a:t>PV</a:t>
            </a:r>
            <a:r>
              <a:rPr lang="ja-JP" altLang="en-US" sz="1000" dirty="0"/>
              <a:t>出力停止日を予めカレンダーに書き込んでおく方式から、通信を用いて</a:t>
            </a:r>
            <a:r>
              <a:rPr lang="en-US" altLang="ja-JP" sz="1000" dirty="0"/>
              <a:t>PCS</a:t>
            </a:r>
            <a:r>
              <a:rPr lang="ja-JP" altLang="en-US" sz="1000" dirty="0"/>
              <a:t>のカレンダーを書き換える方式に変更</a:t>
            </a:r>
            <a:r>
              <a:rPr lang="ja-JP" altLang="en-US" sz="1000" dirty="0" smtClean="0"/>
              <a:t>しても</a:t>
            </a:r>
            <a:r>
              <a:rPr lang="ja-JP" altLang="en-US" sz="1000" dirty="0"/>
              <a:t>、そのうちに、土曜・休日ばかりではなく、平日も</a:t>
            </a:r>
            <a:r>
              <a:rPr lang="en-US" altLang="ja-JP" sz="1000" dirty="0"/>
              <a:t>PV</a:t>
            </a:r>
            <a:r>
              <a:rPr lang="ja-JP" altLang="en-US" sz="1000" dirty="0"/>
              <a:t>出力抑制を行う日が増え、何のために太陽光発電導入を促進するのか、訳が分からなくなって</a:t>
            </a:r>
            <a:r>
              <a:rPr lang="ja-JP" altLang="en-US" sz="1000" dirty="0" smtClean="0"/>
              <a:t>しまう。</a:t>
            </a:r>
            <a:endParaRPr lang="en-US" altLang="ja-JP" sz="1000" dirty="0" smtClean="0"/>
          </a:p>
          <a:p>
            <a:r>
              <a:rPr lang="ja-JP" altLang="en-US" sz="1000" dirty="0" smtClean="0"/>
              <a:t>←</a:t>
            </a:r>
            <a:r>
              <a:rPr lang="ja-JP" altLang="en-US" sz="1000" b="1" dirty="0" smtClean="0">
                <a:solidFill>
                  <a:srgbClr val="C00000"/>
                </a:solidFill>
              </a:rPr>
              <a:t>需要創出、蓄電池</a:t>
            </a:r>
            <a:r>
              <a:rPr lang="ja-JP" altLang="en-US" sz="1000" dirty="0" smtClean="0"/>
              <a:t>が必須となる。</a:t>
            </a:r>
            <a:endParaRPr lang="en-US" altLang="ja-JP" sz="1000" dirty="0" smtClean="0"/>
          </a:p>
          <a:p>
            <a:r>
              <a:rPr lang="ja-JP" altLang="en-US" sz="1000" dirty="0" smtClean="0"/>
              <a:t>←需要抑制ではなく需要創出を行うためのデマンド</a:t>
            </a:r>
            <a:endParaRPr lang="en-US" altLang="ja-JP" sz="1000" dirty="0" smtClean="0"/>
          </a:p>
          <a:p>
            <a:r>
              <a:rPr lang="ja-JP" altLang="en-US" sz="1000" dirty="0"/>
              <a:t>　</a:t>
            </a:r>
            <a:r>
              <a:rPr lang="ja-JP" altLang="en-US" sz="1000" dirty="0" smtClean="0"/>
              <a:t> レスポンスも活躍できる余地あり</a:t>
            </a:r>
            <a:endParaRPr lang="en-US" altLang="ja-JP" sz="1000" dirty="0" smtClean="0"/>
          </a:p>
          <a:p>
            <a:endParaRPr kumimoji="1" lang="ja-JP" altLang="en-US" sz="1050" dirty="0"/>
          </a:p>
        </p:txBody>
      </p:sp>
      <p:pic>
        <p:nvPicPr>
          <p:cNvPr id="9221" name="Picture 5" descr="D:\My Pictures\DemandResponse2-9.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06845" y="4182483"/>
            <a:ext cx="2797586" cy="2065551"/>
          </a:xfrm>
          <a:prstGeom prst="rect">
            <a:avLst/>
          </a:prstGeom>
          <a:noFill/>
          <a:extLst>
            <a:ext uri="{909E8E84-426E-40DD-AFC4-6F175D3DCCD1}">
              <a14:hiddenFill xmlns:a14="http://schemas.microsoft.com/office/drawing/2010/main">
                <a:solidFill>
                  <a:srgbClr val="FFFFFF"/>
                </a:solidFill>
              </a14:hiddenFill>
            </a:ext>
          </a:extLst>
        </p:spPr>
      </p:pic>
      <p:sp>
        <p:nvSpPr>
          <p:cNvPr id="18" name="動作設定ボタン : 戻る/前へ 17">
            <a:hlinkClick r:id="rId5" action="ppaction://hlinksldjump" highlightClick="1"/>
          </p:cNvPr>
          <p:cNvSpPr/>
          <p:nvPr/>
        </p:nvSpPr>
        <p:spPr>
          <a:xfrm>
            <a:off x="8229199" y="5858323"/>
            <a:ext cx="360000" cy="360000"/>
          </a:xfrm>
          <a:prstGeom prst="actionButtonBackPrevio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199826721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z="2000" dirty="0" smtClean="0"/>
              <a:t>参考１０：太陽光発電大量導入の単独運転検出</a:t>
            </a:r>
            <a:r>
              <a:rPr lang="en-US" altLang="ja-JP" dirty="0"/>
              <a:t/>
            </a:r>
            <a:br>
              <a:rPr lang="en-US" altLang="ja-JP" dirty="0"/>
            </a:br>
            <a:endParaRPr kumimoji="1" lang="ja-JP" altLang="en-US" dirty="0"/>
          </a:p>
        </p:txBody>
      </p:sp>
      <p:sp>
        <p:nvSpPr>
          <p:cNvPr id="4" name="日付プレースホルダー 3"/>
          <p:cNvSpPr>
            <a:spLocks noGrp="1"/>
          </p:cNvSpPr>
          <p:nvPr>
            <p:ph type="dt" sz="half" idx="10"/>
          </p:nvPr>
        </p:nvSpPr>
        <p:spPr/>
        <p:txBody>
          <a:bodyPr/>
          <a:lstStyle/>
          <a:p>
            <a:endParaRPr kumimoji="1" lang="ja-JP" altLang="en-US" dirty="0"/>
          </a:p>
        </p:txBody>
      </p:sp>
      <p:sp>
        <p:nvSpPr>
          <p:cNvPr id="5" name="スライド番号プレースホルダー 4"/>
          <p:cNvSpPr>
            <a:spLocks noGrp="1"/>
          </p:cNvSpPr>
          <p:nvPr>
            <p:ph type="sldNum" sz="quarter" idx="12"/>
          </p:nvPr>
        </p:nvSpPr>
        <p:spPr/>
        <p:txBody>
          <a:bodyPr/>
          <a:lstStyle/>
          <a:p>
            <a:fld id="{EBBBA30D-1F4B-4C5B-97A9-6EDCE1DE73F1}" type="slidenum">
              <a:rPr kumimoji="1" lang="ja-JP" altLang="en-US" smtClean="0"/>
              <a:t>22</a:t>
            </a:fld>
            <a:endParaRPr kumimoji="1" lang="ja-JP" altLang="en-US"/>
          </a:p>
        </p:txBody>
      </p:sp>
      <p:sp>
        <p:nvSpPr>
          <p:cNvPr id="7" name="Rectangle 5"/>
          <p:cNvSpPr>
            <a:spLocks noGrp="1" noChangeArrowheads="1"/>
          </p:cNvSpPr>
          <p:nvPr>
            <p:ph type="ftr" sz="quarter" idx="11"/>
          </p:nvPr>
        </p:nvSpPr>
        <p:spPr>
          <a:xfrm>
            <a:off x="3124200" y="6309320"/>
            <a:ext cx="2895600" cy="412155"/>
          </a:xfrm>
          <a:ln/>
        </p:spPr>
        <p:txBody>
          <a:bodyPr/>
          <a:lstStyle>
            <a:lvl1pPr>
              <a:defRPr/>
            </a:lvl1pPr>
          </a:lstStyle>
          <a:p>
            <a:pPr>
              <a:defRPr/>
            </a:pPr>
            <a:r>
              <a:rPr lang="en-US" altLang="ja-JP" sz="1000" dirty="0">
                <a:latin typeface="Times New Roman" pitchFamily="18" charset="0"/>
                <a:cs typeface="Times New Roman" pitchFamily="18" charset="0"/>
              </a:rPr>
              <a:t>© 2011 </a:t>
            </a:r>
            <a:r>
              <a:rPr lang="en-US" altLang="ja-JP" sz="1000" dirty="0" err="1">
                <a:latin typeface="Times New Roman" pitchFamily="18" charset="0"/>
                <a:cs typeface="Times New Roman" pitchFamily="18" charset="0"/>
              </a:rPr>
              <a:t>InterTech</a:t>
            </a:r>
            <a:r>
              <a:rPr lang="en-US" altLang="ja-JP" sz="1000" dirty="0">
                <a:latin typeface="Times New Roman" pitchFamily="18" charset="0"/>
                <a:cs typeface="Times New Roman" pitchFamily="18" charset="0"/>
              </a:rPr>
              <a:t> Research Corporation</a:t>
            </a:r>
          </a:p>
        </p:txBody>
      </p:sp>
      <p:sp>
        <p:nvSpPr>
          <p:cNvPr id="18" name="動作設定ボタン : 戻る/前へ 17">
            <a:hlinkClick r:id="rId2" action="ppaction://hlinksldjump" highlightClick="1"/>
          </p:cNvPr>
          <p:cNvSpPr/>
          <p:nvPr/>
        </p:nvSpPr>
        <p:spPr>
          <a:xfrm>
            <a:off x="8229199" y="5876560"/>
            <a:ext cx="360000" cy="360000"/>
          </a:xfrm>
          <a:prstGeom prst="actionButtonBackPrevio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5122" name="Picture 2" descr="C:\Users\InterTech\Pictures\PV単独運転検出装置.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16016" y="840160"/>
            <a:ext cx="3931035" cy="4913794"/>
          </a:xfrm>
          <a:prstGeom prst="rect">
            <a:avLst/>
          </a:prstGeom>
          <a:noFill/>
          <a:extLst>
            <a:ext uri="{909E8E84-426E-40DD-AFC4-6F175D3DCCD1}">
              <a14:hiddenFill xmlns:a14="http://schemas.microsoft.com/office/drawing/2010/main">
                <a:solidFill>
                  <a:srgbClr val="FFFFFF"/>
                </a:solidFill>
              </a14:hiddenFill>
            </a:ext>
          </a:extLst>
        </p:spPr>
      </p:pic>
      <p:sp>
        <p:nvSpPr>
          <p:cNvPr id="3" name="テキスト ボックス 2"/>
          <p:cNvSpPr txBox="1"/>
          <p:nvPr/>
        </p:nvSpPr>
        <p:spPr>
          <a:xfrm>
            <a:off x="637745" y="5763659"/>
            <a:ext cx="7580921" cy="261610"/>
          </a:xfrm>
          <a:prstGeom prst="rect">
            <a:avLst/>
          </a:prstGeom>
          <a:noFill/>
        </p:spPr>
        <p:txBody>
          <a:bodyPr wrap="none" rtlCol="0">
            <a:spAutoFit/>
          </a:bodyPr>
          <a:lstStyle/>
          <a:p>
            <a:r>
              <a:rPr lang="ja-JP" altLang="en-US" sz="1100" b="1" dirty="0" smtClean="0"/>
              <a:t>出典：日経</a:t>
            </a:r>
            <a:r>
              <a:rPr lang="en-US" altLang="ja-JP" sz="1100" b="1" dirty="0" smtClean="0"/>
              <a:t>BP</a:t>
            </a:r>
            <a:r>
              <a:rPr lang="ja-JP" altLang="en-US" sz="1100" b="1" dirty="0"/>
              <a:t>　特集　「</a:t>
            </a:r>
            <a:r>
              <a:rPr lang="ja-JP" altLang="en-US" sz="1100" b="1" dirty="0">
                <a:hlinkClick r:id="rId4"/>
              </a:rPr>
              <a:t>メガソーラー本番、日本の復権なるか？！［</a:t>
            </a:r>
            <a:r>
              <a:rPr lang="en-US" altLang="ja-JP" sz="1100" b="1" dirty="0">
                <a:hlinkClick r:id="rId4"/>
              </a:rPr>
              <a:t>PART4</a:t>
            </a:r>
            <a:r>
              <a:rPr lang="ja-JP" altLang="en-US" sz="1100" b="1" dirty="0">
                <a:hlinkClick r:id="rId4"/>
              </a:rPr>
              <a:t>］住宅用ソーラー本格普及の前にトラブルを防げ！</a:t>
            </a:r>
            <a:r>
              <a:rPr lang="ja-JP" altLang="en-US" sz="1100" b="1" dirty="0"/>
              <a:t>」</a:t>
            </a:r>
            <a:endParaRPr kumimoji="1" lang="ja-JP" altLang="en-US" sz="1600" b="1" dirty="0"/>
          </a:p>
        </p:txBody>
      </p:sp>
      <p:sp>
        <p:nvSpPr>
          <p:cNvPr id="6" name="テキスト ボックス 5"/>
          <p:cNvSpPr txBox="1"/>
          <p:nvPr/>
        </p:nvSpPr>
        <p:spPr>
          <a:xfrm>
            <a:off x="539552" y="980728"/>
            <a:ext cx="4032448" cy="4493538"/>
          </a:xfrm>
          <a:prstGeom prst="rect">
            <a:avLst/>
          </a:prstGeom>
          <a:noFill/>
        </p:spPr>
        <p:txBody>
          <a:bodyPr wrap="square" rtlCol="0">
            <a:spAutoFit/>
          </a:bodyPr>
          <a:lstStyle/>
          <a:p>
            <a:r>
              <a:rPr lang="en-US" altLang="ja-JP" sz="1100" dirty="0" smtClean="0"/>
              <a:t>【</a:t>
            </a:r>
            <a:r>
              <a:rPr lang="ja-JP" altLang="en-US" sz="1100" dirty="0" smtClean="0"/>
              <a:t>単独</a:t>
            </a:r>
            <a:r>
              <a:rPr lang="ja-JP" altLang="en-US" sz="1100" dirty="0"/>
              <a:t>運転</a:t>
            </a:r>
            <a:r>
              <a:rPr lang="ja-JP" altLang="en-US" sz="1100" dirty="0" smtClean="0"/>
              <a:t>検出</a:t>
            </a:r>
            <a:r>
              <a:rPr lang="en-US" altLang="ja-JP" sz="1100" dirty="0" smtClean="0"/>
              <a:t>】</a:t>
            </a:r>
          </a:p>
          <a:p>
            <a:pPr marL="87313"/>
            <a:r>
              <a:rPr lang="ja-JP" altLang="en-US" sz="1100" dirty="0" smtClean="0"/>
              <a:t>停電</a:t>
            </a:r>
            <a:r>
              <a:rPr lang="ja-JP" altLang="en-US" sz="1100" dirty="0"/>
              <a:t>が起こったときに、太陽光発電を自動的、かつ確実に停止させる機能のこと。</a:t>
            </a:r>
          </a:p>
          <a:p>
            <a:endParaRPr lang="ja-JP" altLang="en-US" sz="1100" dirty="0"/>
          </a:p>
          <a:p>
            <a:pPr marL="87313"/>
            <a:r>
              <a:rPr lang="ja-JP" altLang="en-US" sz="1100" dirty="0" smtClean="0"/>
              <a:t>例えば</a:t>
            </a:r>
            <a:r>
              <a:rPr lang="ja-JP" altLang="en-US" sz="1100" dirty="0"/>
              <a:t>、台風や何かの要因で電線が切れてしまった場合、電力会社は変電所の送電を完全に停止する。断線に触れてしまった人が感電するなどの二次災害を防ぐためだ。</a:t>
            </a:r>
          </a:p>
          <a:p>
            <a:endParaRPr lang="ja-JP" altLang="en-US" sz="1100" dirty="0"/>
          </a:p>
          <a:p>
            <a:pPr marL="87313"/>
            <a:r>
              <a:rPr lang="ja-JP" altLang="en-US" sz="1100" dirty="0"/>
              <a:t>同じように、従来の住宅用太陽光発電システムも、連系している電力系統が停電になった場合には“単独で運転”し続けることなく、自ら発電を停止する（あるいは連系せず、自立運転に切り替える）装置が内蔵されている。</a:t>
            </a:r>
          </a:p>
          <a:p>
            <a:endParaRPr lang="ja-JP" altLang="en-US" sz="1100" dirty="0"/>
          </a:p>
          <a:p>
            <a:pPr marL="87313"/>
            <a:r>
              <a:rPr lang="ja-JP" altLang="en-US" sz="1100" dirty="0"/>
              <a:t>問題は、これが「集中連系」という条件の下でも確実に作動するかということだ。何しろ、住宅用太陽光発電システムの大規模な集合住宅というのは前例がない。万一、何らかの要因によって停止すべき個所の発電が停止しなければ、大きな事故につながってしまう。逆に、平常時に誤作動で停止する可能性も拭い切れない</a:t>
            </a:r>
            <a:r>
              <a:rPr lang="ja-JP" altLang="en-US" sz="1100" dirty="0" smtClean="0"/>
              <a:t>。</a:t>
            </a:r>
            <a:endParaRPr lang="en-US" altLang="ja-JP" sz="1100" dirty="0" smtClean="0"/>
          </a:p>
          <a:p>
            <a:pPr marL="87313"/>
            <a:endParaRPr lang="en-US" altLang="ja-JP" sz="1100" dirty="0"/>
          </a:p>
          <a:p>
            <a:pPr marL="87313"/>
            <a:r>
              <a:rPr lang="ja-JP" altLang="en-US" sz="1100" dirty="0"/>
              <a:t>そこで、今回の研究では、集中連系した場合でも確実に作動し、かつ平常時に誤作動しない新型単独運転装置を開発</a:t>
            </a:r>
            <a:r>
              <a:rPr lang="ja-JP" altLang="en-US" sz="1100" dirty="0" smtClean="0"/>
              <a:t>。今後</a:t>
            </a:r>
            <a:r>
              <a:rPr lang="ja-JP" altLang="en-US" sz="1100" dirty="0"/>
              <a:t>のパワーコンディショナー（直流電流を交流電流に変換する装置）には新型単独運転検出装置が標準装備</a:t>
            </a:r>
            <a:r>
              <a:rPr lang="ja-JP" altLang="en-US" sz="1100" dirty="0" smtClean="0"/>
              <a:t>される</a:t>
            </a:r>
            <a:r>
              <a:rPr lang="ja-JP" altLang="en-US" sz="1100" dirty="0"/>
              <a:t>。</a:t>
            </a:r>
          </a:p>
          <a:p>
            <a:endParaRPr kumimoji="1" lang="ja-JP" altLang="en-US" sz="1100" dirty="0"/>
          </a:p>
        </p:txBody>
      </p:sp>
    </p:spTree>
    <p:extLst>
      <p:ext uri="{BB962C8B-B14F-4D97-AF65-F5344CB8AC3E}">
        <p14:creationId xmlns:p14="http://schemas.microsoft.com/office/powerpoint/2010/main" val="134784360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a:xfrm>
            <a:off x="457200" y="908051"/>
            <a:ext cx="8229600" cy="3673078"/>
          </a:xfrm>
        </p:spPr>
        <p:txBody>
          <a:bodyPr/>
          <a:lstStyle/>
          <a:p>
            <a:pPr marL="0" indent="0" algn="ctr">
              <a:buClr>
                <a:srgbClr val="336600"/>
              </a:buClr>
              <a:buNone/>
            </a:pPr>
            <a:endParaRPr lang="en-US" altLang="ja-JP" sz="1800" b="1" dirty="0" smtClean="0"/>
          </a:p>
          <a:p>
            <a:pPr marL="0" indent="0" algn="ctr">
              <a:buClr>
                <a:srgbClr val="336600"/>
              </a:buClr>
              <a:buNone/>
            </a:pPr>
            <a:endParaRPr lang="en-US" altLang="ja-JP" sz="1800" b="1" dirty="0"/>
          </a:p>
          <a:p>
            <a:pPr marL="0" indent="0" algn="ctr">
              <a:buClr>
                <a:srgbClr val="336600"/>
              </a:buClr>
              <a:buNone/>
            </a:pPr>
            <a:endParaRPr lang="en-US" altLang="ja-JP" sz="1800" dirty="0"/>
          </a:p>
          <a:p>
            <a:pPr marL="0" indent="0">
              <a:buClr>
                <a:srgbClr val="336600"/>
              </a:buClr>
              <a:buNone/>
            </a:pPr>
            <a:endParaRPr kumimoji="1" lang="en-US" altLang="ja-JP" sz="1800" dirty="0" smtClean="0"/>
          </a:p>
          <a:p>
            <a:pPr>
              <a:buClr>
                <a:srgbClr val="336600"/>
              </a:buClr>
              <a:buFont typeface="Wingdings" pitchFamily="2" charset="2"/>
              <a:buChar char="l"/>
            </a:pPr>
            <a:endParaRPr lang="en-US" altLang="ja-JP" sz="1800" dirty="0"/>
          </a:p>
          <a:p>
            <a:pPr>
              <a:buClr>
                <a:srgbClr val="336600"/>
              </a:buClr>
              <a:buFont typeface="Wingdings" pitchFamily="2" charset="2"/>
              <a:buChar char="l"/>
            </a:pPr>
            <a:endParaRPr kumimoji="1" lang="en-US" altLang="ja-JP" sz="1800" dirty="0" smtClean="0"/>
          </a:p>
        </p:txBody>
      </p:sp>
      <p:sp>
        <p:nvSpPr>
          <p:cNvPr id="4" name="日付プレースホルダー 3"/>
          <p:cNvSpPr>
            <a:spLocks noGrp="1"/>
          </p:cNvSpPr>
          <p:nvPr>
            <p:ph type="dt" sz="half" idx="10"/>
          </p:nvPr>
        </p:nvSpPr>
        <p:spPr/>
        <p:txBody>
          <a:bodyPr/>
          <a:lstStyle/>
          <a:p>
            <a:r>
              <a:rPr kumimoji="1" lang="en-US" altLang="ja-JP" dirty="0" smtClean="0"/>
              <a:t>2011/10/31</a:t>
            </a:r>
            <a:endParaRPr kumimoji="1" lang="ja-JP" altLang="en-US" dirty="0"/>
          </a:p>
        </p:txBody>
      </p:sp>
      <p:sp>
        <p:nvSpPr>
          <p:cNvPr id="5" name="スライド番号プレースホルダー 4"/>
          <p:cNvSpPr>
            <a:spLocks noGrp="1"/>
          </p:cNvSpPr>
          <p:nvPr>
            <p:ph type="sldNum" sz="quarter" idx="12"/>
          </p:nvPr>
        </p:nvSpPr>
        <p:spPr/>
        <p:txBody>
          <a:bodyPr/>
          <a:lstStyle/>
          <a:p>
            <a:fld id="{EBBBA30D-1F4B-4C5B-97A9-6EDCE1DE73F1}" type="slidenum">
              <a:rPr kumimoji="1" lang="ja-JP" altLang="en-US" smtClean="0"/>
              <a:t>23</a:t>
            </a:fld>
            <a:endParaRPr kumimoji="1" lang="ja-JP" altLang="en-US"/>
          </a:p>
        </p:txBody>
      </p:sp>
      <p:sp>
        <p:nvSpPr>
          <p:cNvPr id="6" name="Text Box 4"/>
          <p:cNvSpPr txBox="1">
            <a:spLocks noChangeArrowheads="1"/>
          </p:cNvSpPr>
          <p:nvPr/>
        </p:nvSpPr>
        <p:spPr bwMode="auto">
          <a:xfrm>
            <a:off x="5099909" y="4857592"/>
            <a:ext cx="3446462" cy="12176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ja-JP" altLang="en-US" dirty="0"/>
              <a:t>インターテックリサーチ株式会社</a:t>
            </a:r>
          </a:p>
          <a:p>
            <a:r>
              <a:rPr lang="ja-JP" altLang="en-US" sz="1400" dirty="0"/>
              <a:t>〒</a:t>
            </a:r>
            <a:r>
              <a:rPr lang="en-US" altLang="ja-JP" sz="1400" dirty="0"/>
              <a:t>261-0001 </a:t>
            </a:r>
            <a:r>
              <a:rPr lang="ja-JP" altLang="en-US" sz="1400" dirty="0"/>
              <a:t>千葉市美浜区幸町</a:t>
            </a:r>
            <a:r>
              <a:rPr lang="en-US" altLang="ja-JP" sz="1400" dirty="0"/>
              <a:t>1-1-1-1419</a:t>
            </a:r>
          </a:p>
          <a:p>
            <a:r>
              <a:rPr lang="en-US" altLang="ja-JP" sz="1400" dirty="0" err="1"/>
              <a:t>Tel&amp;Fax</a:t>
            </a:r>
            <a:r>
              <a:rPr lang="ja-JP" altLang="en-US" sz="1400" dirty="0"/>
              <a:t>：</a:t>
            </a:r>
            <a:r>
              <a:rPr lang="en-US" altLang="ja-JP" sz="1400" dirty="0"/>
              <a:t>043-246-0340</a:t>
            </a:r>
          </a:p>
          <a:p>
            <a:r>
              <a:rPr lang="en-US" altLang="ja-JP" sz="1400" dirty="0"/>
              <a:t>E-mail</a:t>
            </a:r>
            <a:r>
              <a:rPr lang="ja-JP" altLang="en-US" sz="1400" dirty="0"/>
              <a:t>： </a:t>
            </a:r>
            <a:r>
              <a:rPr lang="en-US" altLang="ja-JP" sz="1400" dirty="0">
                <a:hlinkClick r:id="rId2"/>
              </a:rPr>
              <a:t>Takayuki.Shintani@itrco.jp</a:t>
            </a:r>
            <a:endParaRPr lang="en-US" altLang="ja-JP" sz="1400" dirty="0"/>
          </a:p>
          <a:p>
            <a:r>
              <a:rPr lang="en-US" altLang="ja-JP" sz="1400" dirty="0"/>
              <a:t>HP</a:t>
            </a:r>
            <a:r>
              <a:rPr lang="ja-JP" altLang="en-US" sz="1400" dirty="0"/>
              <a:t>：</a:t>
            </a:r>
            <a:r>
              <a:rPr lang="en-US" altLang="ja-JP" sz="1400" dirty="0"/>
              <a:t>http://www.itrco.jp</a:t>
            </a:r>
          </a:p>
        </p:txBody>
      </p:sp>
      <p:sp>
        <p:nvSpPr>
          <p:cNvPr id="8" name="Rectangle 5"/>
          <p:cNvSpPr>
            <a:spLocks noGrp="1" noChangeArrowheads="1"/>
          </p:cNvSpPr>
          <p:nvPr>
            <p:ph type="ftr" sz="quarter" idx="11"/>
          </p:nvPr>
        </p:nvSpPr>
        <p:spPr>
          <a:xfrm>
            <a:off x="3124200" y="6309320"/>
            <a:ext cx="2895600" cy="412155"/>
          </a:xfrm>
          <a:ln/>
        </p:spPr>
        <p:txBody>
          <a:bodyPr/>
          <a:lstStyle>
            <a:lvl1pPr>
              <a:defRPr/>
            </a:lvl1pPr>
          </a:lstStyle>
          <a:p>
            <a:pPr>
              <a:defRPr/>
            </a:pPr>
            <a:r>
              <a:rPr lang="en-US" altLang="ja-JP" sz="1000" dirty="0">
                <a:latin typeface="Times New Roman" pitchFamily="18" charset="0"/>
                <a:cs typeface="Times New Roman" pitchFamily="18" charset="0"/>
              </a:rPr>
              <a:t>© 2011 </a:t>
            </a:r>
            <a:r>
              <a:rPr lang="en-US" altLang="ja-JP" sz="1000" dirty="0" err="1">
                <a:latin typeface="Times New Roman" pitchFamily="18" charset="0"/>
                <a:cs typeface="Times New Roman" pitchFamily="18" charset="0"/>
              </a:rPr>
              <a:t>InterTech</a:t>
            </a:r>
            <a:r>
              <a:rPr lang="en-US" altLang="ja-JP" sz="1000" dirty="0">
                <a:latin typeface="Times New Roman" pitchFamily="18" charset="0"/>
                <a:cs typeface="Times New Roman" pitchFamily="18" charset="0"/>
              </a:rPr>
              <a:t> Research Corporation</a:t>
            </a:r>
          </a:p>
        </p:txBody>
      </p:sp>
      <p:sp>
        <p:nvSpPr>
          <p:cNvPr id="7" name="タイトル 6"/>
          <p:cNvSpPr>
            <a:spLocks noGrp="1"/>
          </p:cNvSpPr>
          <p:nvPr>
            <p:ph type="title"/>
          </p:nvPr>
        </p:nvSpPr>
        <p:spPr/>
        <p:txBody>
          <a:bodyPr/>
          <a:lstStyle/>
          <a:p>
            <a:endParaRPr kumimoji="1" lang="ja-JP" altLang="en-US" dirty="0"/>
          </a:p>
        </p:txBody>
      </p:sp>
      <p:pic>
        <p:nvPicPr>
          <p:cNvPr id="9" name="Picture 2" descr="C:\Users\Public\Pictures\img_283617_41188548_0.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31640" y="1628800"/>
            <a:ext cx="3086057" cy="21602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2307054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１．これまでの流れ</a:t>
            </a:r>
            <a:endParaRPr kumimoji="1" lang="ja-JP" altLang="en-US" dirty="0"/>
          </a:p>
        </p:txBody>
      </p:sp>
      <p:sp>
        <p:nvSpPr>
          <p:cNvPr id="3" name="コンテンツ プレースホルダー 2"/>
          <p:cNvSpPr>
            <a:spLocks noGrp="1"/>
          </p:cNvSpPr>
          <p:nvPr>
            <p:ph idx="1"/>
          </p:nvPr>
        </p:nvSpPr>
        <p:spPr>
          <a:xfrm>
            <a:off x="457200" y="685854"/>
            <a:ext cx="8229600" cy="5218113"/>
          </a:xfrm>
        </p:spPr>
        <p:txBody>
          <a:bodyPr/>
          <a:lstStyle/>
          <a:p>
            <a:pPr marL="642938" indent="-285750">
              <a:buClr>
                <a:srgbClr val="336600"/>
              </a:buClr>
              <a:buFont typeface="Wingdings" pitchFamily="2" charset="2"/>
              <a:buChar char="n"/>
            </a:pPr>
            <a:r>
              <a:rPr kumimoji="1" lang="ja-JP" altLang="en-US" sz="1800" dirty="0" smtClean="0"/>
              <a:t>これまでのスマートグリッド・スマートコミュニティ関連の研究会と成果物</a:t>
            </a:r>
            <a:endParaRPr kumimoji="1" lang="ja-JP" altLang="en-US" sz="1800" dirty="0"/>
          </a:p>
        </p:txBody>
      </p:sp>
      <p:sp>
        <p:nvSpPr>
          <p:cNvPr id="5" name="日付プレースホルダー 4"/>
          <p:cNvSpPr>
            <a:spLocks noGrp="1"/>
          </p:cNvSpPr>
          <p:nvPr>
            <p:ph type="dt" sz="half" idx="10"/>
          </p:nvPr>
        </p:nvSpPr>
        <p:spPr/>
        <p:txBody>
          <a:bodyPr/>
          <a:lstStyle/>
          <a:p>
            <a:r>
              <a:rPr kumimoji="1" lang="en-US" altLang="ja-JP" dirty="0" smtClean="0"/>
              <a:t>2011/10/31</a:t>
            </a:r>
            <a:endParaRPr kumimoji="1" lang="ja-JP" altLang="en-US" dirty="0"/>
          </a:p>
        </p:txBody>
      </p:sp>
      <p:sp>
        <p:nvSpPr>
          <p:cNvPr id="6" name="スライド番号プレースホルダー 5"/>
          <p:cNvSpPr>
            <a:spLocks noGrp="1"/>
          </p:cNvSpPr>
          <p:nvPr>
            <p:ph type="sldNum" sz="quarter" idx="12"/>
          </p:nvPr>
        </p:nvSpPr>
        <p:spPr/>
        <p:txBody>
          <a:bodyPr/>
          <a:lstStyle/>
          <a:p>
            <a:fld id="{EBBBA30D-1F4B-4C5B-97A9-6EDCE1DE73F1}" type="slidenum">
              <a:rPr kumimoji="1" lang="ja-JP" altLang="en-US" smtClean="0"/>
              <a:t>3</a:t>
            </a:fld>
            <a:endParaRPr kumimoji="1" lang="ja-JP" altLang="en-US" dirty="0"/>
          </a:p>
        </p:txBody>
      </p:sp>
      <p:sp>
        <p:nvSpPr>
          <p:cNvPr id="7" name="Rectangle 5"/>
          <p:cNvSpPr>
            <a:spLocks noGrp="1" noChangeArrowheads="1"/>
          </p:cNvSpPr>
          <p:nvPr>
            <p:ph type="ftr" sz="quarter" idx="11"/>
          </p:nvPr>
        </p:nvSpPr>
        <p:spPr>
          <a:xfrm>
            <a:off x="3124200" y="6309320"/>
            <a:ext cx="2895600" cy="412155"/>
          </a:xfrm>
          <a:ln/>
        </p:spPr>
        <p:txBody>
          <a:bodyPr/>
          <a:lstStyle>
            <a:lvl1pPr>
              <a:defRPr/>
            </a:lvl1pPr>
          </a:lstStyle>
          <a:p>
            <a:pPr>
              <a:defRPr/>
            </a:pPr>
            <a:r>
              <a:rPr lang="en-US" altLang="ja-JP" sz="1000" dirty="0">
                <a:latin typeface="Times New Roman" pitchFamily="18" charset="0"/>
                <a:cs typeface="Times New Roman" pitchFamily="18" charset="0"/>
              </a:rPr>
              <a:t>© 2011 </a:t>
            </a:r>
            <a:r>
              <a:rPr lang="en-US" altLang="ja-JP" sz="1000" dirty="0" err="1">
                <a:latin typeface="Times New Roman" pitchFamily="18" charset="0"/>
                <a:cs typeface="Times New Roman" pitchFamily="18" charset="0"/>
              </a:rPr>
              <a:t>InterTech</a:t>
            </a:r>
            <a:r>
              <a:rPr lang="en-US" altLang="ja-JP" sz="1000" dirty="0">
                <a:latin typeface="Times New Roman" pitchFamily="18" charset="0"/>
                <a:cs typeface="Times New Roman" pitchFamily="18" charset="0"/>
              </a:rPr>
              <a:t> Research Corporation</a:t>
            </a:r>
          </a:p>
        </p:txBody>
      </p:sp>
      <p:graphicFrame>
        <p:nvGraphicFramePr>
          <p:cNvPr id="9" name="表 8"/>
          <p:cNvGraphicFramePr>
            <a:graphicFrameLocks noGrp="1"/>
          </p:cNvGraphicFramePr>
          <p:nvPr>
            <p:extLst>
              <p:ext uri="{D42A27DB-BD31-4B8C-83A1-F6EECF244321}">
                <p14:modId xmlns:p14="http://schemas.microsoft.com/office/powerpoint/2010/main" val="1649017699"/>
              </p:ext>
            </p:extLst>
          </p:nvPr>
        </p:nvGraphicFramePr>
        <p:xfrm>
          <a:off x="1226982" y="1124746"/>
          <a:ext cx="7449474" cy="5068496"/>
        </p:xfrm>
        <a:graphic>
          <a:graphicData uri="http://schemas.openxmlformats.org/drawingml/2006/table">
            <a:tbl>
              <a:tblPr>
                <a:tableStyleId>{5C22544A-7EE6-4342-B048-85BDC9FD1C3A}</a:tableStyleId>
              </a:tblPr>
              <a:tblGrid>
                <a:gridCol w="464698"/>
                <a:gridCol w="504056"/>
                <a:gridCol w="504056"/>
                <a:gridCol w="2304256"/>
                <a:gridCol w="1440160"/>
                <a:gridCol w="2232248"/>
              </a:tblGrid>
              <a:tr h="103268">
                <a:tc>
                  <a:txBody>
                    <a:bodyPr/>
                    <a:lstStyle/>
                    <a:p>
                      <a:pPr algn="ctr" fontAlgn="ctr"/>
                      <a:r>
                        <a:rPr lang="ja-JP" altLang="en-US" sz="600" u="none" strike="noStrike" dirty="0">
                          <a:effectLst/>
                        </a:rPr>
                        <a:t>開始時期</a:t>
                      </a:r>
                      <a:endParaRPr lang="ja-JP" altLang="en-US" sz="600" b="0" i="0" u="none" strike="noStrike" dirty="0">
                        <a:effectLst/>
                        <a:latin typeface="ＭＳ Ｐゴシック"/>
                      </a:endParaRPr>
                    </a:p>
                  </a:txBody>
                  <a:tcPr marL="5098" marR="5098" marT="5098" marB="0" anchor="ctr"/>
                </a:tc>
                <a:tc>
                  <a:txBody>
                    <a:bodyPr/>
                    <a:lstStyle/>
                    <a:p>
                      <a:pPr algn="ctr" fontAlgn="ctr"/>
                      <a:r>
                        <a:rPr lang="ja-JP" altLang="en-US" sz="600" u="none" strike="noStrike">
                          <a:effectLst/>
                        </a:rPr>
                        <a:t>終了時期</a:t>
                      </a:r>
                      <a:endParaRPr lang="ja-JP" altLang="en-US" sz="600" b="0" i="0" u="none" strike="noStrike">
                        <a:effectLst/>
                        <a:latin typeface="ＭＳ Ｐゴシック"/>
                      </a:endParaRPr>
                    </a:p>
                  </a:txBody>
                  <a:tcPr marL="5098" marR="5098" marT="5098" marB="0" anchor="ctr"/>
                </a:tc>
                <a:tc>
                  <a:txBody>
                    <a:bodyPr/>
                    <a:lstStyle/>
                    <a:p>
                      <a:pPr algn="ctr" fontAlgn="ctr"/>
                      <a:r>
                        <a:rPr lang="ja-JP" altLang="en-US" sz="600" u="none" strike="noStrike">
                          <a:effectLst/>
                        </a:rPr>
                        <a:t>最終会合</a:t>
                      </a:r>
                      <a:endParaRPr lang="ja-JP" altLang="en-US" sz="600" b="0" i="0" u="none" strike="noStrike">
                        <a:effectLst/>
                        <a:latin typeface="ＭＳ Ｐゴシック"/>
                      </a:endParaRPr>
                    </a:p>
                  </a:txBody>
                  <a:tcPr marL="5098" marR="5098" marT="5098" marB="0" anchor="ctr"/>
                </a:tc>
                <a:tc>
                  <a:txBody>
                    <a:bodyPr/>
                    <a:lstStyle/>
                    <a:p>
                      <a:pPr algn="ctr" fontAlgn="ctr"/>
                      <a:r>
                        <a:rPr lang="ja-JP" altLang="en-US" sz="600" u="none" strike="noStrike" dirty="0">
                          <a:effectLst/>
                        </a:rPr>
                        <a:t>研究会・協議会名</a:t>
                      </a:r>
                      <a:endParaRPr lang="ja-JP" altLang="en-US" sz="600" b="0" i="0" u="none" strike="noStrike" dirty="0">
                        <a:effectLst/>
                        <a:latin typeface="ＭＳ Ｐゴシック"/>
                      </a:endParaRPr>
                    </a:p>
                  </a:txBody>
                  <a:tcPr marL="5098" marR="5098" marT="5098" marB="0" anchor="ctr"/>
                </a:tc>
                <a:tc>
                  <a:txBody>
                    <a:bodyPr/>
                    <a:lstStyle/>
                    <a:p>
                      <a:pPr algn="ctr" fontAlgn="ctr"/>
                      <a:r>
                        <a:rPr lang="ja-JP" altLang="en-US" sz="600" u="none" strike="noStrike">
                          <a:effectLst/>
                        </a:rPr>
                        <a:t>事務局</a:t>
                      </a:r>
                      <a:endParaRPr lang="ja-JP" altLang="en-US" sz="600" b="0" i="0" u="none" strike="noStrike">
                        <a:effectLst/>
                        <a:latin typeface="ＭＳ Ｐゴシック"/>
                      </a:endParaRPr>
                    </a:p>
                  </a:txBody>
                  <a:tcPr marL="5098" marR="5098" marT="5098" marB="0" anchor="ctr"/>
                </a:tc>
                <a:tc>
                  <a:txBody>
                    <a:bodyPr/>
                    <a:lstStyle/>
                    <a:p>
                      <a:pPr algn="ctr" fontAlgn="ctr"/>
                      <a:r>
                        <a:rPr lang="ja-JP" altLang="en-US" sz="600" u="none" strike="noStrike">
                          <a:effectLst/>
                        </a:rPr>
                        <a:t>成果物</a:t>
                      </a:r>
                      <a:endParaRPr lang="ja-JP" altLang="en-US" sz="600" b="0" i="0" u="none" strike="noStrike">
                        <a:effectLst/>
                        <a:latin typeface="ＭＳ Ｐゴシック"/>
                      </a:endParaRPr>
                    </a:p>
                  </a:txBody>
                  <a:tcPr marL="5098" marR="5098" marT="5098" marB="0" anchor="ctr"/>
                </a:tc>
              </a:tr>
              <a:tr h="178016">
                <a:tc rowSpan="4">
                  <a:txBody>
                    <a:bodyPr/>
                    <a:lstStyle/>
                    <a:p>
                      <a:pPr algn="r" fontAlgn="ctr"/>
                      <a:r>
                        <a:rPr lang="en-US" altLang="ja-JP" sz="500" u="none" strike="noStrike" dirty="0">
                          <a:effectLst/>
                        </a:rPr>
                        <a:t>2008/7/8</a:t>
                      </a:r>
                      <a:endParaRPr lang="en-US" altLang="ja-JP" sz="500" b="0" i="0" u="none" strike="noStrike" dirty="0">
                        <a:effectLst/>
                        <a:latin typeface="ＭＳ Ｐゴシック"/>
                      </a:endParaRPr>
                    </a:p>
                  </a:txBody>
                  <a:tcPr marL="5098" marR="5098" marT="5098" marB="0" anchor="ctr"/>
                </a:tc>
                <a:tc rowSpan="4">
                  <a:txBody>
                    <a:bodyPr/>
                    <a:lstStyle/>
                    <a:p>
                      <a:pPr algn="r" fontAlgn="ctr"/>
                      <a:r>
                        <a:rPr lang="en-US" altLang="ja-JP" sz="500" u="none" strike="noStrike" dirty="0">
                          <a:effectLst/>
                        </a:rPr>
                        <a:t>2009/7/1</a:t>
                      </a:r>
                      <a:endParaRPr lang="en-US" altLang="ja-JP" sz="500" b="0" i="0" u="none" strike="noStrike" dirty="0">
                        <a:effectLst/>
                        <a:latin typeface="ＭＳ Ｐゴシック"/>
                      </a:endParaRPr>
                    </a:p>
                  </a:txBody>
                  <a:tcPr marL="5098" marR="5098" marT="5098" marB="0" anchor="ctr"/>
                </a:tc>
                <a:tc rowSpan="4">
                  <a:txBody>
                    <a:bodyPr/>
                    <a:lstStyle/>
                    <a:p>
                      <a:pPr algn="l" fontAlgn="ctr"/>
                      <a:r>
                        <a:rPr lang="ja-JP" altLang="en-US" sz="500" u="none" strike="noStrike" dirty="0">
                          <a:effectLst/>
                        </a:rPr>
                        <a:t>　</a:t>
                      </a:r>
                      <a:endParaRPr lang="ja-JP" altLang="en-US" sz="500" b="0" i="0" u="none" strike="noStrike" dirty="0">
                        <a:effectLst/>
                        <a:latin typeface="ＭＳ Ｐゴシック"/>
                      </a:endParaRPr>
                    </a:p>
                  </a:txBody>
                  <a:tcPr marL="5098" marR="5098" marT="5098" marB="0" anchor="ctr"/>
                </a:tc>
                <a:tc rowSpan="4">
                  <a:txBody>
                    <a:bodyPr/>
                    <a:lstStyle/>
                    <a:p>
                      <a:pPr algn="l" fontAlgn="ctr"/>
                      <a:r>
                        <a:rPr lang="ja-JP" altLang="en-US" sz="600" u="none" strike="noStrike">
                          <a:effectLst/>
                        </a:rPr>
                        <a:t>低炭素電力供給システムに関する研究会</a:t>
                      </a:r>
                      <a:endParaRPr lang="ja-JP" altLang="en-US" sz="600" b="0" i="0" u="none" strike="noStrike">
                        <a:effectLst/>
                        <a:latin typeface="ＭＳ Ｐゴシック"/>
                      </a:endParaRPr>
                    </a:p>
                  </a:txBody>
                  <a:tcPr marL="5098" marR="5098" marT="5098" marB="0" anchor="ctr"/>
                </a:tc>
                <a:tc rowSpan="4">
                  <a:txBody>
                    <a:bodyPr/>
                    <a:lstStyle/>
                    <a:p>
                      <a:pPr algn="l" fontAlgn="ctr"/>
                      <a:r>
                        <a:rPr lang="ja-JP" altLang="en-US" sz="600" u="none" strike="noStrike">
                          <a:effectLst/>
                        </a:rPr>
                        <a:t>資源エネルギー庁</a:t>
                      </a:r>
                      <a:br>
                        <a:rPr lang="ja-JP" altLang="en-US" sz="600" u="none" strike="noStrike">
                          <a:effectLst/>
                        </a:rPr>
                      </a:br>
                      <a:r>
                        <a:rPr lang="ja-JP" altLang="en-US" sz="600" u="none" strike="noStrike">
                          <a:effectLst/>
                        </a:rPr>
                        <a:t>　電力・ガス事業部 電力基盤整備課</a:t>
                      </a:r>
                      <a:endParaRPr lang="ja-JP" altLang="en-US" sz="600" b="0" i="0" u="none" strike="noStrike">
                        <a:effectLst/>
                        <a:latin typeface="ＭＳ Ｐゴシック"/>
                      </a:endParaRPr>
                    </a:p>
                  </a:txBody>
                  <a:tcPr marL="5098" marR="5098" marT="5098" marB="0" anchor="ctr"/>
                </a:tc>
                <a:tc>
                  <a:txBody>
                    <a:bodyPr/>
                    <a:lstStyle/>
                    <a:p>
                      <a:pPr algn="l" fontAlgn="ctr"/>
                      <a:r>
                        <a:rPr lang="ja-JP" altLang="en-US" sz="600" u="sng" strike="noStrike">
                          <a:effectLst/>
                          <a:hlinkClick r:id="rId2"/>
                        </a:rPr>
                        <a:t>低炭素電力供給システムに関する研究会報告書 </a:t>
                      </a:r>
                      <a:r>
                        <a:rPr lang="en-US" altLang="ja-JP" sz="600" u="sng" strike="noStrike">
                          <a:effectLst/>
                          <a:hlinkClick r:id="rId2"/>
                        </a:rPr>
                        <a:t>-</a:t>
                      </a:r>
                      <a:r>
                        <a:rPr lang="ja-JP" altLang="en-US" sz="600" u="sng" strike="noStrike">
                          <a:effectLst/>
                          <a:hlinkClick r:id="rId2"/>
                        </a:rPr>
                        <a:t>（</a:t>
                      </a:r>
                      <a:r>
                        <a:rPr lang="en-US" altLang="ja-JP" sz="600" u="sng" strike="noStrike">
                          <a:effectLst/>
                          <a:hlinkClick r:id="rId2"/>
                        </a:rPr>
                        <a:t>1</a:t>
                      </a:r>
                      <a:r>
                        <a:rPr lang="ja-JP" altLang="en-US" sz="600" u="sng" strike="noStrike">
                          <a:effectLst/>
                          <a:hlinkClick r:id="rId2"/>
                        </a:rPr>
                        <a:t>）</a:t>
                      </a:r>
                      <a:endParaRPr lang="ja-JP" altLang="en-US" sz="600" b="0" i="0" u="sng" strike="noStrike">
                        <a:solidFill>
                          <a:srgbClr val="0000FF"/>
                        </a:solidFill>
                        <a:effectLst/>
                        <a:latin typeface="ＭＳ Ｐゴシック"/>
                      </a:endParaRPr>
                    </a:p>
                  </a:txBody>
                  <a:tcPr marL="5098" marR="5098" marT="5098" marB="0" anchor="ctr"/>
                </a:tc>
              </a:tr>
              <a:tr h="178016">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a:txBody>
                    <a:bodyPr/>
                    <a:lstStyle/>
                    <a:p>
                      <a:pPr algn="l" fontAlgn="ctr"/>
                      <a:r>
                        <a:rPr lang="ja-JP" altLang="en-US" sz="600" u="sng" strike="noStrike" dirty="0">
                          <a:effectLst/>
                          <a:hlinkClick r:id="rId3"/>
                        </a:rPr>
                        <a:t>低炭素電力供給システムに関する研究会報告書 </a:t>
                      </a:r>
                      <a:r>
                        <a:rPr lang="en-US" altLang="ja-JP" sz="600" u="sng" strike="noStrike" dirty="0">
                          <a:effectLst/>
                          <a:hlinkClick r:id="rId3"/>
                        </a:rPr>
                        <a:t>-</a:t>
                      </a:r>
                      <a:r>
                        <a:rPr lang="ja-JP" altLang="en-US" sz="600" u="sng" strike="noStrike" dirty="0">
                          <a:effectLst/>
                          <a:hlinkClick r:id="rId3"/>
                        </a:rPr>
                        <a:t>（</a:t>
                      </a:r>
                      <a:r>
                        <a:rPr lang="en-US" altLang="ja-JP" sz="600" u="sng" strike="noStrike" dirty="0">
                          <a:effectLst/>
                          <a:hlinkClick r:id="rId3"/>
                        </a:rPr>
                        <a:t>2</a:t>
                      </a:r>
                      <a:r>
                        <a:rPr lang="ja-JP" altLang="en-US" sz="600" u="sng" strike="noStrike" dirty="0">
                          <a:effectLst/>
                          <a:hlinkClick r:id="rId3"/>
                        </a:rPr>
                        <a:t>）</a:t>
                      </a:r>
                      <a:endParaRPr lang="ja-JP" altLang="en-US" sz="600" b="0" i="0" u="sng" strike="noStrike" dirty="0">
                        <a:solidFill>
                          <a:srgbClr val="0000FF"/>
                        </a:solidFill>
                        <a:effectLst/>
                        <a:latin typeface="ＭＳ Ｐゴシック"/>
                      </a:endParaRPr>
                    </a:p>
                  </a:txBody>
                  <a:tcPr marL="5098" marR="5098" marT="5098" marB="0" anchor="ctr"/>
                </a:tc>
              </a:tr>
              <a:tr h="178016">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a:txBody>
                    <a:bodyPr/>
                    <a:lstStyle/>
                    <a:p>
                      <a:pPr algn="l" fontAlgn="ctr"/>
                      <a:r>
                        <a:rPr lang="ja-JP" altLang="en-US" sz="600" u="sng" strike="noStrike">
                          <a:effectLst/>
                          <a:hlinkClick r:id="rId4"/>
                        </a:rPr>
                        <a:t>低炭素電力供給システムに関する研究会報告書 </a:t>
                      </a:r>
                      <a:r>
                        <a:rPr lang="en-US" altLang="ja-JP" sz="600" u="sng" strike="noStrike">
                          <a:effectLst/>
                          <a:hlinkClick r:id="rId4"/>
                        </a:rPr>
                        <a:t>-</a:t>
                      </a:r>
                      <a:r>
                        <a:rPr lang="ja-JP" altLang="en-US" sz="600" u="sng" strike="noStrike">
                          <a:effectLst/>
                          <a:hlinkClick r:id="rId4"/>
                        </a:rPr>
                        <a:t>（</a:t>
                      </a:r>
                      <a:r>
                        <a:rPr lang="en-US" altLang="ja-JP" sz="600" u="sng" strike="noStrike">
                          <a:effectLst/>
                          <a:hlinkClick r:id="rId4"/>
                        </a:rPr>
                        <a:t>3</a:t>
                      </a:r>
                      <a:r>
                        <a:rPr lang="ja-JP" altLang="en-US" sz="600" u="sng" strike="noStrike">
                          <a:effectLst/>
                          <a:hlinkClick r:id="rId4"/>
                        </a:rPr>
                        <a:t>）</a:t>
                      </a:r>
                      <a:endParaRPr lang="ja-JP" altLang="en-US" sz="600" b="0" i="0" u="sng" strike="noStrike">
                        <a:solidFill>
                          <a:srgbClr val="0000FF"/>
                        </a:solidFill>
                        <a:effectLst/>
                        <a:latin typeface="ＭＳ Ｐゴシック"/>
                      </a:endParaRPr>
                    </a:p>
                  </a:txBody>
                  <a:tcPr marL="5098" marR="5098" marT="5098" marB="0" anchor="ctr"/>
                </a:tc>
              </a:tr>
              <a:tr h="178016">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a:txBody>
                    <a:bodyPr/>
                    <a:lstStyle/>
                    <a:p>
                      <a:pPr algn="l" fontAlgn="ctr"/>
                      <a:r>
                        <a:rPr lang="ja-JP" altLang="en-US" sz="600" u="sng" strike="noStrike">
                          <a:effectLst/>
                          <a:hlinkClick r:id="rId5"/>
                        </a:rPr>
                        <a:t>低炭素電力供給システムに関する研究会報告書 </a:t>
                      </a:r>
                      <a:r>
                        <a:rPr lang="en-US" altLang="ja-JP" sz="600" u="sng" strike="noStrike">
                          <a:effectLst/>
                          <a:hlinkClick r:id="rId5"/>
                        </a:rPr>
                        <a:t>-</a:t>
                      </a:r>
                      <a:r>
                        <a:rPr lang="ja-JP" altLang="en-US" sz="600" u="sng" strike="noStrike">
                          <a:effectLst/>
                          <a:hlinkClick r:id="rId5"/>
                        </a:rPr>
                        <a:t>（</a:t>
                      </a:r>
                      <a:r>
                        <a:rPr lang="en-US" altLang="ja-JP" sz="600" u="sng" strike="noStrike">
                          <a:effectLst/>
                          <a:hlinkClick r:id="rId5"/>
                        </a:rPr>
                        <a:t>4</a:t>
                      </a:r>
                      <a:r>
                        <a:rPr lang="ja-JP" altLang="en-US" sz="600" u="sng" strike="noStrike">
                          <a:effectLst/>
                          <a:hlinkClick r:id="rId5"/>
                        </a:rPr>
                        <a:t>）</a:t>
                      </a:r>
                      <a:endParaRPr lang="ja-JP" altLang="en-US" sz="600" b="0" i="0" u="sng" strike="noStrike">
                        <a:solidFill>
                          <a:srgbClr val="0000FF"/>
                        </a:solidFill>
                        <a:effectLst/>
                        <a:latin typeface="ＭＳ Ｐゴシック"/>
                      </a:endParaRPr>
                    </a:p>
                  </a:txBody>
                  <a:tcPr marL="5098" marR="5098" marT="5098" marB="0" anchor="ctr"/>
                </a:tc>
              </a:tr>
              <a:tr h="264566">
                <a:tc>
                  <a:txBody>
                    <a:bodyPr/>
                    <a:lstStyle/>
                    <a:p>
                      <a:pPr algn="r" fontAlgn="ctr"/>
                      <a:r>
                        <a:rPr lang="en-US" altLang="ja-JP" sz="500" u="none" strike="noStrike">
                          <a:effectLst/>
                        </a:rPr>
                        <a:t>2009/4/6</a:t>
                      </a:r>
                      <a:endParaRPr lang="en-US" altLang="ja-JP" sz="500" b="0" i="0" u="none" strike="noStrike">
                        <a:effectLst/>
                        <a:latin typeface="ＭＳ Ｐゴシック"/>
                      </a:endParaRPr>
                    </a:p>
                  </a:txBody>
                  <a:tcPr marL="5098" marR="5098" marT="5098" marB="0" anchor="ctr"/>
                </a:tc>
                <a:tc>
                  <a:txBody>
                    <a:bodyPr/>
                    <a:lstStyle/>
                    <a:p>
                      <a:pPr algn="r" fontAlgn="ctr"/>
                      <a:r>
                        <a:rPr lang="en-US" altLang="ja-JP" sz="500" u="none" strike="noStrike">
                          <a:effectLst/>
                        </a:rPr>
                        <a:t>2009/7/15</a:t>
                      </a:r>
                      <a:endParaRPr lang="en-US" altLang="ja-JP" sz="500" b="0" i="0" u="none" strike="noStrike">
                        <a:effectLst/>
                        <a:latin typeface="ＭＳ Ｐゴシック"/>
                      </a:endParaRPr>
                    </a:p>
                  </a:txBody>
                  <a:tcPr marL="5098" marR="5098" marT="5098" marB="0" anchor="ctr"/>
                </a:tc>
                <a:tc>
                  <a:txBody>
                    <a:bodyPr/>
                    <a:lstStyle/>
                    <a:p>
                      <a:pPr algn="l" fontAlgn="ctr"/>
                      <a:r>
                        <a:rPr lang="ja-JP" altLang="en-US" sz="500" u="none" strike="noStrike">
                          <a:effectLst/>
                        </a:rPr>
                        <a:t>　</a:t>
                      </a:r>
                      <a:endParaRPr lang="ja-JP" altLang="en-US" sz="500" b="0" i="0" u="none" strike="noStrike">
                        <a:effectLst/>
                        <a:latin typeface="ＭＳ Ｐゴシック"/>
                      </a:endParaRPr>
                    </a:p>
                  </a:txBody>
                  <a:tcPr marL="5098" marR="5098" marT="5098" marB="0" anchor="ctr"/>
                </a:tc>
                <a:tc>
                  <a:txBody>
                    <a:bodyPr/>
                    <a:lstStyle/>
                    <a:p>
                      <a:pPr algn="l" fontAlgn="ctr"/>
                      <a:r>
                        <a:rPr lang="ja-JP" altLang="en-US" sz="600" u="none" strike="noStrike">
                          <a:effectLst/>
                        </a:rPr>
                        <a:t>低炭素社会におけるガス事業のあり方に関する研究会－１</a:t>
                      </a:r>
                      <a:endParaRPr lang="ja-JP" altLang="en-US" sz="600" b="0" i="0" u="none" strike="noStrike">
                        <a:effectLst/>
                        <a:latin typeface="ＭＳ Ｐゴシック"/>
                      </a:endParaRPr>
                    </a:p>
                  </a:txBody>
                  <a:tcPr marL="5098" marR="5098" marT="5098" marB="0" anchor="ctr"/>
                </a:tc>
                <a:tc>
                  <a:txBody>
                    <a:bodyPr/>
                    <a:lstStyle/>
                    <a:p>
                      <a:pPr algn="l" fontAlgn="ctr"/>
                      <a:r>
                        <a:rPr lang="ja-JP" altLang="en-US" sz="600" u="none" strike="noStrike">
                          <a:effectLst/>
                        </a:rPr>
                        <a:t>　電力ガス事業部　ガス市場整備課</a:t>
                      </a:r>
                      <a:endParaRPr lang="ja-JP" altLang="en-US" sz="600" b="0" i="0" u="none" strike="noStrike">
                        <a:effectLst/>
                        <a:latin typeface="ＭＳ Ｐゴシック"/>
                      </a:endParaRPr>
                    </a:p>
                  </a:txBody>
                  <a:tcPr marL="5098" marR="5098" marT="5098" marB="0" anchor="ctr"/>
                </a:tc>
                <a:tc>
                  <a:txBody>
                    <a:bodyPr/>
                    <a:lstStyle/>
                    <a:p>
                      <a:pPr algn="l" fontAlgn="ctr"/>
                      <a:r>
                        <a:rPr lang="ja-JP" altLang="en-US" sz="600" u="sng" strike="noStrike">
                          <a:effectLst/>
                          <a:hlinkClick r:id="rId6"/>
                        </a:rPr>
                        <a:t>政策提言「低炭素社会におけるガス事業のあり方について」</a:t>
                      </a:r>
                      <a:endParaRPr lang="ja-JP" altLang="en-US" sz="600" b="0" i="0" u="sng" strike="noStrike">
                        <a:solidFill>
                          <a:srgbClr val="0000FF"/>
                        </a:solidFill>
                        <a:effectLst/>
                        <a:latin typeface="ＭＳ Ｐゴシック"/>
                      </a:endParaRPr>
                    </a:p>
                  </a:txBody>
                  <a:tcPr marL="5098" marR="5098" marT="5098" marB="0" anchor="ctr"/>
                </a:tc>
              </a:tr>
              <a:tr h="264566">
                <a:tc>
                  <a:txBody>
                    <a:bodyPr/>
                    <a:lstStyle/>
                    <a:p>
                      <a:pPr algn="r" fontAlgn="ctr"/>
                      <a:r>
                        <a:rPr lang="en-US" altLang="ja-JP" sz="500" u="none" strike="noStrike">
                          <a:effectLst/>
                        </a:rPr>
                        <a:t>2009/5/28</a:t>
                      </a:r>
                      <a:endParaRPr lang="en-US" altLang="ja-JP" sz="500" b="0" i="0" u="none" strike="noStrike">
                        <a:effectLst/>
                        <a:latin typeface="ＭＳ Ｐゴシック"/>
                      </a:endParaRPr>
                    </a:p>
                  </a:txBody>
                  <a:tcPr marL="5098" marR="5098" marT="5098" marB="0" anchor="ctr"/>
                </a:tc>
                <a:tc>
                  <a:txBody>
                    <a:bodyPr/>
                    <a:lstStyle/>
                    <a:p>
                      <a:pPr algn="r" fontAlgn="ctr"/>
                      <a:r>
                        <a:rPr lang="en-US" altLang="ja-JP" sz="500" u="none" strike="noStrike">
                          <a:effectLst/>
                        </a:rPr>
                        <a:t>2010/5/19</a:t>
                      </a:r>
                      <a:endParaRPr lang="en-US" altLang="ja-JP" sz="500" b="0" i="0" u="none" strike="noStrike">
                        <a:effectLst/>
                        <a:latin typeface="ＭＳ Ｐゴシック"/>
                      </a:endParaRPr>
                    </a:p>
                  </a:txBody>
                  <a:tcPr marL="5098" marR="5098" marT="5098" marB="0" anchor="ctr"/>
                </a:tc>
                <a:tc>
                  <a:txBody>
                    <a:bodyPr/>
                    <a:lstStyle/>
                    <a:p>
                      <a:pPr algn="l" fontAlgn="ctr"/>
                      <a:r>
                        <a:rPr lang="ja-JP" altLang="en-US" sz="500" u="none" strike="noStrike">
                          <a:effectLst/>
                        </a:rPr>
                        <a:t>　</a:t>
                      </a:r>
                      <a:endParaRPr lang="ja-JP" altLang="en-US" sz="500" b="0" i="0" u="none" strike="noStrike">
                        <a:effectLst/>
                        <a:latin typeface="ＭＳ Ｐゴシック"/>
                      </a:endParaRPr>
                    </a:p>
                  </a:txBody>
                  <a:tcPr marL="5098" marR="5098" marT="5098" marB="0" anchor="ctr"/>
                </a:tc>
                <a:tc>
                  <a:txBody>
                    <a:bodyPr/>
                    <a:lstStyle/>
                    <a:p>
                      <a:pPr algn="l" fontAlgn="ctr"/>
                      <a:r>
                        <a:rPr lang="ja-JP" altLang="en-US" sz="600" u="none" strike="noStrike">
                          <a:effectLst/>
                        </a:rPr>
                        <a:t>蓄電池システム産業戦略研究会</a:t>
                      </a:r>
                      <a:endParaRPr lang="ja-JP" altLang="en-US" sz="600" b="0" i="0" u="none" strike="noStrike">
                        <a:effectLst/>
                        <a:latin typeface="ＭＳ Ｐゴシック"/>
                      </a:endParaRPr>
                    </a:p>
                  </a:txBody>
                  <a:tcPr marL="5098" marR="5098" marT="5098" marB="0" anchor="ctr"/>
                </a:tc>
                <a:tc>
                  <a:txBody>
                    <a:bodyPr/>
                    <a:lstStyle/>
                    <a:p>
                      <a:pPr algn="l" fontAlgn="ctr"/>
                      <a:r>
                        <a:rPr lang="ja-JP" altLang="en-US" sz="600" u="none" strike="noStrike">
                          <a:effectLst/>
                        </a:rPr>
                        <a:t>　　省エネルギー・新エネルギー部</a:t>
                      </a:r>
                      <a:br>
                        <a:rPr lang="ja-JP" altLang="en-US" sz="600" u="none" strike="noStrike">
                          <a:effectLst/>
                        </a:rPr>
                      </a:br>
                      <a:r>
                        <a:rPr lang="ja-JP" altLang="en-US" sz="600" u="none" strike="noStrike">
                          <a:effectLst/>
                        </a:rPr>
                        <a:t>　　　新エネルギー対策課</a:t>
                      </a:r>
                      <a:endParaRPr lang="ja-JP" altLang="en-US" sz="600" b="0" i="0" u="none" strike="noStrike">
                        <a:effectLst/>
                        <a:latin typeface="ＭＳ Ｐゴシック"/>
                      </a:endParaRPr>
                    </a:p>
                  </a:txBody>
                  <a:tcPr marL="5098" marR="5098" marT="5098" marB="0" anchor="ctr"/>
                </a:tc>
                <a:tc>
                  <a:txBody>
                    <a:bodyPr/>
                    <a:lstStyle/>
                    <a:p>
                      <a:pPr algn="l" fontAlgn="ctr"/>
                      <a:r>
                        <a:rPr lang="ja-JP" altLang="en-US" sz="600" u="sng" strike="noStrike" dirty="0">
                          <a:effectLst/>
                          <a:hlinkClick r:id="rId7"/>
                        </a:rPr>
                        <a:t>報告書</a:t>
                      </a:r>
                      <a:r>
                        <a:rPr lang="en-US" altLang="ja-JP" sz="600" u="sng" strike="noStrike" dirty="0">
                          <a:effectLst/>
                          <a:hlinkClick r:id="rId7"/>
                        </a:rPr>
                        <a:t>:</a:t>
                      </a:r>
                      <a:r>
                        <a:rPr lang="ja-JP" altLang="en-US" sz="600" u="sng" strike="noStrike" dirty="0">
                          <a:effectLst/>
                          <a:hlinkClick r:id="rId7"/>
                        </a:rPr>
                        <a:t>蓄電池システム産業のあり方について</a:t>
                      </a:r>
                      <a:endParaRPr lang="ja-JP" altLang="en-US" sz="600" b="0" i="0" u="sng" strike="noStrike" dirty="0">
                        <a:solidFill>
                          <a:srgbClr val="0000FF"/>
                        </a:solidFill>
                        <a:effectLst/>
                        <a:latin typeface="ＭＳ Ｐゴシック"/>
                      </a:endParaRPr>
                    </a:p>
                  </a:txBody>
                  <a:tcPr marL="5098" marR="5098" marT="5098" marB="0" anchor="ctr"/>
                </a:tc>
              </a:tr>
              <a:tr h="264566">
                <a:tc>
                  <a:txBody>
                    <a:bodyPr/>
                    <a:lstStyle/>
                    <a:p>
                      <a:pPr algn="r" fontAlgn="ctr"/>
                      <a:r>
                        <a:rPr lang="en-US" altLang="ja-JP" sz="500" u="none" strike="noStrike">
                          <a:effectLst/>
                        </a:rPr>
                        <a:t>2009/5/31</a:t>
                      </a:r>
                      <a:endParaRPr lang="en-US" altLang="ja-JP" sz="500" b="0" i="0" u="none" strike="noStrike">
                        <a:effectLst/>
                        <a:latin typeface="ＭＳ Ｐゴシック"/>
                      </a:endParaRPr>
                    </a:p>
                  </a:txBody>
                  <a:tcPr marL="5098" marR="5098" marT="5098" marB="0" anchor="ctr"/>
                </a:tc>
                <a:tc>
                  <a:txBody>
                    <a:bodyPr/>
                    <a:lstStyle/>
                    <a:p>
                      <a:pPr algn="r" fontAlgn="ctr"/>
                      <a:r>
                        <a:rPr lang="en-US" altLang="ja-JP" sz="500" u="none" strike="noStrike">
                          <a:effectLst/>
                        </a:rPr>
                        <a:t>2009/11/24</a:t>
                      </a:r>
                      <a:endParaRPr lang="en-US" altLang="ja-JP" sz="500" b="0" i="0" u="none" strike="noStrike">
                        <a:effectLst/>
                        <a:latin typeface="ＭＳ Ｐゴシック"/>
                      </a:endParaRPr>
                    </a:p>
                  </a:txBody>
                  <a:tcPr marL="5098" marR="5098" marT="5098" marB="0" anchor="ctr"/>
                </a:tc>
                <a:tc>
                  <a:txBody>
                    <a:bodyPr/>
                    <a:lstStyle/>
                    <a:p>
                      <a:pPr algn="l" fontAlgn="ctr"/>
                      <a:r>
                        <a:rPr lang="ja-JP" altLang="en-US" sz="500" u="none" strike="noStrike">
                          <a:effectLst/>
                        </a:rPr>
                        <a:t>　</a:t>
                      </a:r>
                      <a:endParaRPr lang="ja-JP" altLang="en-US" sz="500" b="0" i="0" u="none" strike="noStrike">
                        <a:effectLst/>
                        <a:latin typeface="ＭＳ Ｐゴシック"/>
                      </a:endParaRPr>
                    </a:p>
                  </a:txBody>
                  <a:tcPr marL="5098" marR="5098" marT="5098" marB="0" anchor="ctr"/>
                </a:tc>
                <a:tc>
                  <a:txBody>
                    <a:bodyPr/>
                    <a:lstStyle/>
                    <a:p>
                      <a:pPr algn="l" fontAlgn="ctr"/>
                      <a:r>
                        <a:rPr lang="en-US" altLang="ja-JP" sz="600" u="none" strike="noStrike">
                          <a:effectLst/>
                        </a:rPr>
                        <a:t>ZEB</a:t>
                      </a:r>
                      <a:r>
                        <a:rPr lang="ja-JP" altLang="en-US" sz="600" u="none" strike="noStrike">
                          <a:effectLst/>
                        </a:rPr>
                        <a:t>の実現と展開に関する研究会</a:t>
                      </a:r>
                      <a:endParaRPr lang="ja-JP" altLang="en-US" sz="600" b="0" i="0" u="none" strike="noStrike">
                        <a:effectLst/>
                        <a:latin typeface="ＭＳ Ｐゴシック"/>
                      </a:endParaRPr>
                    </a:p>
                  </a:txBody>
                  <a:tcPr marL="5098" marR="5098" marT="5098" marB="0" anchor="ctr"/>
                </a:tc>
                <a:tc>
                  <a:txBody>
                    <a:bodyPr/>
                    <a:lstStyle/>
                    <a:p>
                      <a:pPr algn="l" fontAlgn="ctr"/>
                      <a:r>
                        <a:rPr lang="ja-JP" altLang="en-US" sz="600" u="none" strike="noStrike">
                          <a:effectLst/>
                        </a:rPr>
                        <a:t>　省エネルギー・新エネルギー部</a:t>
                      </a:r>
                      <a:br>
                        <a:rPr lang="ja-JP" altLang="en-US" sz="600" u="none" strike="noStrike">
                          <a:effectLst/>
                        </a:rPr>
                      </a:br>
                      <a:r>
                        <a:rPr lang="ja-JP" altLang="en-US" sz="600" u="none" strike="noStrike">
                          <a:effectLst/>
                        </a:rPr>
                        <a:t>　　省エネルギー対策課</a:t>
                      </a:r>
                      <a:endParaRPr lang="ja-JP" altLang="en-US" sz="600" b="0" i="0" u="none" strike="noStrike">
                        <a:effectLst/>
                        <a:latin typeface="ＭＳ Ｐゴシック"/>
                      </a:endParaRPr>
                    </a:p>
                  </a:txBody>
                  <a:tcPr marL="5098" marR="5098" marT="5098" marB="0" anchor="ctr"/>
                </a:tc>
                <a:tc>
                  <a:txBody>
                    <a:bodyPr/>
                    <a:lstStyle/>
                    <a:p>
                      <a:pPr algn="l" fontAlgn="ctr"/>
                      <a:r>
                        <a:rPr lang="en-US" altLang="ja-JP" sz="600" u="sng" strike="noStrike">
                          <a:effectLst/>
                          <a:hlinkClick r:id="rId8"/>
                        </a:rPr>
                        <a:t>ZEB</a:t>
                      </a:r>
                      <a:r>
                        <a:rPr lang="ja-JP" altLang="en-US" sz="600" u="sng" strike="noStrike">
                          <a:effectLst/>
                          <a:hlinkClick r:id="rId8"/>
                        </a:rPr>
                        <a:t>の実現と展開に関する研究会報告書</a:t>
                      </a:r>
                      <a:endParaRPr lang="ja-JP" altLang="en-US" sz="600" b="0" i="0" u="sng" strike="noStrike">
                        <a:solidFill>
                          <a:srgbClr val="0000FF"/>
                        </a:solidFill>
                        <a:effectLst/>
                        <a:latin typeface="ＭＳ Ｐゴシック"/>
                      </a:endParaRPr>
                    </a:p>
                  </a:txBody>
                  <a:tcPr marL="5098" marR="5098" marT="5098" marB="0" anchor="ctr"/>
                </a:tc>
              </a:tr>
              <a:tr h="108186">
                <a:tc rowSpan="4">
                  <a:txBody>
                    <a:bodyPr/>
                    <a:lstStyle/>
                    <a:p>
                      <a:pPr algn="r" fontAlgn="ctr"/>
                      <a:r>
                        <a:rPr lang="en-US" altLang="ja-JP" sz="500" u="none" strike="noStrike">
                          <a:effectLst/>
                        </a:rPr>
                        <a:t>2009/8/27</a:t>
                      </a:r>
                      <a:endParaRPr lang="en-US" altLang="ja-JP" sz="500" b="0" i="0" u="none" strike="noStrike">
                        <a:effectLst/>
                        <a:latin typeface="ＭＳ Ｐゴシック"/>
                      </a:endParaRPr>
                    </a:p>
                  </a:txBody>
                  <a:tcPr marL="5098" marR="5098" marT="5098" marB="0" anchor="ctr"/>
                </a:tc>
                <a:tc rowSpan="4">
                  <a:txBody>
                    <a:bodyPr/>
                    <a:lstStyle/>
                    <a:p>
                      <a:pPr algn="r" fontAlgn="ctr"/>
                      <a:r>
                        <a:rPr lang="en-US" altLang="ja-JP" sz="500" u="none" strike="noStrike">
                          <a:effectLst/>
                        </a:rPr>
                        <a:t>2010/4/26</a:t>
                      </a:r>
                      <a:endParaRPr lang="en-US" altLang="ja-JP" sz="500" b="0" i="0" u="none" strike="noStrike">
                        <a:effectLst/>
                        <a:latin typeface="ＭＳ Ｐゴシック"/>
                      </a:endParaRPr>
                    </a:p>
                  </a:txBody>
                  <a:tcPr marL="5098" marR="5098" marT="5098" marB="0" anchor="ctr"/>
                </a:tc>
                <a:tc rowSpan="4">
                  <a:txBody>
                    <a:bodyPr/>
                    <a:lstStyle/>
                    <a:p>
                      <a:pPr algn="l" fontAlgn="ctr"/>
                      <a:r>
                        <a:rPr lang="ja-JP" altLang="en-US" sz="500" u="none" strike="noStrike">
                          <a:effectLst/>
                        </a:rPr>
                        <a:t>　</a:t>
                      </a:r>
                      <a:endParaRPr lang="ja-JP" altLang="en-US" sz="500" b="0" i="0" u="none" strike="noStrike">
                        <a:effectLst/>
                        <a:latin typeface="ＭＳ Ｐゴシック"/>
                      </a:endParaRPr>
                    </a:p>
                  </a:txBody>
                  <a:tcPr marL="5098" marR="5098" marT="5098" marB="0" anchor="ctr"/>
                </a:tc>
                <a:tc rowSpan="4">
                  <a:txBody>
                    <a:bodyPr/>
                    <a:lstStyle/>
                    <a:p>
                      <a:pPr algn="l" fontAlgn="ctr"/>
                      <a:r>
                        <a:rPr lang="ja-JP" altLang="en-US" sz="600" u="none" strike="noStrike">
                          <a:effectLst/>
                        </a:rPr>
                        <a:t>次世代送配電ネットワーク研究会</a:t>
                      </a:r>
                      <a:endParaRPr lang="ja-JP" altLang="en-US" sz="600" b="0" i="0" u="none" strike="noStrike">
                        <a:effectLst/>
                        <a:latin typeface="ＭＳ Ｐゴシック"/>
                      </a:endParaRPr>
                    </a:p>
                  </a:txBody>
                  <a:tcPr marL="5098" marR="5098" marT="5098" marB="0" anchor="ctr"/>
                </a:tc>
                <a:tc rowSpan="4">
                  <a:txBody>
                    <a:bodyPr/>
                    <a:lstStyle/>
                    <a:p>
                      <a:pPr algn="l" fontAlgn="ctr"/>
                      <a:r>
                        <a:rPr lang="ja-JP" altLang="en-US" sz="600" u="none" strike="noStrike">
                          <a:effectLst/>
                        </a:rPr>
                        <a:t>　電力ガス事業部　電力基盤整備課</a:t>
                      </a:r>
                      <a:br>
                        <a:rPr lang="ja-JP" altLang="en-US" sz="600" u="none" strike="noStrike">
                          <a:effectLst/>
                        </a:rPr>
                      </a:br>
                      <a:endParaRPr lang="ja-JP" altLang="en-US" sz="600" b="0" i="0" u="none" strike="noStrike">
                        <a:effectLst/>
                        <a:latin typeface="ＭＳ Ｐゴシック"/>
                      </a:endParaRPr>
                    </a:p>
                  </a:txBody>
                  <a:tcPr marL="5098" marR="5098" marT="5098" marB="0" anchor="ctr"/>
                </a:tc>
                <a:tc>
                  <a:txBody>
                    <a:bodyPr/>
                    <a:lstStyle/>
                    <a:p>
                      <a:pPr algn="l" fontAlgn="ctr"/>
                      <a:r>
                        <a:rPr lang="ja-JP" altLang="en-US" sz="600" u="sng" strike="noStrike">
                          <a:effectLst/>
                          <a:hlinkClick r:id="rId9"/>
                        </a:rPr>
                        <a:t>次世代送配電ネットワーク研究会報告書（</a:t>
                      </a:r>
                      <a:r>
                        <a:rPr lang="en-US" altLang="ja-JP" sz="600" u="sng" strike="noStrike">
                          <a:effectLst/>
                          <a:hlinkClick r:id="rId9"/>
                        </a:rPr>
                        <a:t>1</a:t>
                      </a:r>
                      <a:r>
                        <a:rPr lang="ja-JP" altLang="en-US" sz="600" u="sng" strike="noStrike">
                          <a:effectLst/>
                          <a:hlinkClick r:id="rId9"/>
                        </a:rPr>
                        <a:t>）</a:t>
                      </a:r>
                      <a:endParaRPr lang="ja-JP" altLang="en-US" sz="600" b="0" i="0" u="sng" strike="noStrike">
                        <a:solidFill>
                          <a:srgbClr val="0000FF"/>
                        </a:solidFill>
                        <a:effectLst/>
                        <a:latin typeface="ＭＳ Ｐゴシック"/>
                      </a:endParaRPr>
                    </a:p>
                  </a:txBody>
                  <a:tcPr marL="5098" marR="5098" marT="5098" marB="0" anchor="ctr"/>
                </a:tc>
              </a:tr>
              <a:tr h="108186">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a:txBody>
                    <a:bodyPr/>
                    <a:lstStyle/>
                    <a:p>
                      <a:pPr algn="l" fontAlgn="ctr"/>
                      <a:r>
                        <a:rPr lang="ja-JP" altLang="en-US" sz="600" u="sng" strike="noStrike">
                          <a:effectLst/>
                          <a:hlinkClick r:id="rId10"/>
                        </a:rPr>
                        <a:t>次世代送配電ネットワーク研究会報告書（</a:t>
                      </a:r>
                      <a:r>
                        <a:rPr lang="en-US" altLang="ja-JP" sz="600" u="sng" strike="noStrike">
                          <a:effectLst/>
                          <a:hlinkClick r:id="rId10"/>
                        </a:rPr>
                        <a:t>2</a:t>
                      </a:r>
                      <a:r>
                        <a:rPr lang="ja-JP" altLang="en-US" sz="600" u="sng" strike="noStrike">
                          <a:effectLst/>
                          <a:hlinkClick r:id="rId10"/>
                        </a:rPr>
                        <a:t>）</a:t>
                      </a:r>
                      <a:endParaRPr lang="ja-JP" altLang="en-US" sz="600" b="0" i="0" u="sng" strike="noStrike">
                        <a:solidFill>
                          <a:srgbClr val="0000FF"/>
                        </a:solidFill>
                        <a:effectLst/>
                        <a:latin typeface="ＭＳ Ｐゴシック"/>
                      </a:endParaRPr>
                    </a:p>
                  </a:txBody>
                  <a:tcPr marL="5098" marR="5098" marT="5098" marB="0" anchor="ctr"/>
                </a:tc>
              </a:tr>
              <a:tr h="108186">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a:txBody>
                    <a:bodyPr/>
                    <a:lstStyle/>
                    <a:p>
                      <a:pPr algn="l" fontAlgn="ctr"/>
                      <a:r>
                        <a:rPr lang="ja-JP" altLang="en-US" sz="600" u="sng" strike="noStrike">
                          <a:effectLst/>
                          <a:hlinkClick r:id="rId11"/>
                        </a:rPr>
                        <a:t>次世代送配電ネットワーク研究会報告書（</a:t>
                      </a:r>
                      <a:r>
                        <a:rPr lang="en-US" altLang="ja-JP" sz="600" u="sng" strike="noStrike">
                          <a:effectLst/>
                          <a:hlinkClick r:id="rId11"/>
                        </a:rPr>
                        <a:t>3</a:t>
                      </a:r>
                      <a:r>
                        <a:rPr lang="ja-JP" altLang="en-US" sz="600" u="sng" strike="noStrike">
                          <a:effectLst/>
                          <a:hlinkClick r:id="rId11"/>
                        </a:rPr>
                        <a:t>）</a:t>
                      </a:r>
                      <a:endParaRPr lang="ja-JP" altLang="en-US" sz="600" b="0" i="0" u="sng" strike="noStrike">
                        <a:solidFill>
                          <a:srgbClr val="0000FF"/>
                        </a:solidFill>
                        <a:effectLst/>
                        <a:latin typeface="ＭＳ Ｐゴシック"/>
                      </a:endParaRPr>
                    </a:p>
                  </a:txBody>
                  <a:tcPr marL="5098" marR="5098" marT="5098" marB="0" anchor="ctr"/>
                </a:tc>
              </a:tr>
              <a:tr h="108186">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a:txBody>
                    <a:bodyPr/>
                    <a:lstStyle/>
                    <a:p>
                      <a:pPr algn="l" fontAlgn="ctr"/>
                      <a:r>
                        <a:rPr lang="ja-JP" altLang="en-US" sz="600" u="sng" strike="noStrike">
                          <a:effectLst/>
                          <a:hlinkClick r:id="rId12"/>
                        </a:rPr>
                        <a:t>次世代送配電ネットワーク研究会報告書（</a:t>
                      </a:r>
                      <a:r>
                        <a:rPr lang="en-US" altLang="ja-JP" sz="600" u="sng" strike="noStrike">
                          <a:effectLst/>
                          <a:hlinkClick r:id="rId12"/>
                        </a:rPr>
                        <a:t>4</a:t>
                      </a:r>
                      <a:r>
                        <a:rPr lang="ja-JP" altLang="en-US" sz="600" u="sng" strike="noStrike">
                          <a:effectLst/>
                          <a:hlinkClick r:id="rId12"/>
                        </a:rPr>
                        <a:t>）</a:t>
                      </a:r>
                      <a:endParaRPr lang="ja-JP" altLang="en-US" sz="600" b="0" i="0" u="sng" strike="noStrike">
                        <a:solidFill>
                          <a:srgbClr val="0000FF"/>
                        </a:solidFill>
                        <a:effectLst/>
                        <a:latin typeface="ＭＳ Ｐゴシック"/>
                      </a:endParaRPr>
                    </a:p>
                  </a:txBody>
                  <a:tcPr marL="5098" marR="5098" marT="5098" marB="0" anchor="ctr"/>
                </a:tc>
              </a:tr>
              <a:tr h="264566">
                <a:tc>
                  <a:txBody>
                    <a:bodyPr/>
                    <a:lstStyle/>
                    <a:p>
                      <a:pPr algn="r" fontAlgn="ctr"/>
                      <a:r>
                        <a:rPr lang="en-US" altLang="ja-JP" sz="500" u="none" strike="noStrike">
                          <a:effectLst/>
                        </a:rPr>
                        <a:t>2009/11/6</a:t>
                      </a:r>
                      <a:endParaRPr lang="en-US" altLang="ja-JP" sz="500" b="0" i="0" u="none" strike="noStrike">
                        <a:effectLst/>
                        <a:latin typeface="ＭＳ Ｐゴシック"/>
                      </a:endParaRPr>
                    </a:p>
                  </a:txBody>
                  <a:tcPr marL="5098" marR="5098" marT="5098" marB="0" anchor="ctr"/>
                </a:tc>
                <a:tc>
                  <a:txBody>
                    <a:bodyPr/>
                    <a:lstStyle/>
                    <a:p>
                      <a:pPr algn="r" fontAlgn="ctr"/>
                      <a:r>
                        <a:rPr lang="en-US" altLang="ja-JP" sz="500" u="none" strike="noStrike">
                          <a:effectLst/>
                        </a:rPr>
                        <a:t>2010/8/4</a:t>
                      </a:r>
                      <a:endParaRPr lang="en-US" altLang="ja-JP" sz="500" b="0" i="0" u="none" strike="noStrike">
                        <a:effectLst/>
                        <a:latin typeface="ＭＳ Ｐゴシック"/>
                      </a:endParaRPr>
                    </a:p>
                  </a:txBody>
                  <a:tcPr marL="5098" marR="5098" marT="5098" marB="0" anchor="ctr"/>
                </a:tc>
                <a:tc>
                  <a:txBody>
                    <a:bodyPr/>
                    <a:lstStyle/>
                    <a:p>
                      <a:pPr algn="l" fontAlgn="ctr"/>
                      <a:r>
                        <a:rPr lang="ja-JP" altLang="en-US" sz="500" u="none" strike="noStrike">
                          <a:effectLst/>
                        </a:rPr>
                        <a:t>　</a:t>
                      </a:r>
                      <a:endParaRPr lang="ja-JP" altLang="en-US" sz="500" b="0" i="0" u="none" strike="noStrike">
                        <a:effectLst/>
                        <a:latin typeface="ＭＳ Ｐゴシック"/>
                      </a:endParaRPr>
                    </a:p>
                  </a:txBody>
                  <a:tcPr marL="5098" marR="5098" marT="5098" marB="0" anchor="ctr"/>
                </a:tc>
                <a:tc>
                  <a:txBody>
                    <a:bodyPr/>
                    <a:lstStyle/>
                    <a:p>
                      <a:pPr algn="l" fontAlgn="ctr"/>
                      <a:r>
                        <a:rPr lang="ja-JP" altLang="en-US" sz="600" u="none" strike="noStrike">
                          <a:effectLst/>
                        </a:rPr>
                        <a:t>再生可能エネルギーの全量買取に関するプロジェクトチーム</a:t>
                      </a:r>
                      <a:endParaRPr lang="ja-JP" altLang="en-US" sz="600" b="0" i="0" u="none" strike="noStrike">
                        <a:effectLst/>
                        <a:latin typeface="ＭＳ Ｐゴシック"/>
                      </a:endParaRPr>
                    </a:p>
                  </a:txBody>
                  <a:tcPr marL="5098" marR="5098" marT="5098" marB="0" anchor="ctr"/>
                </a:tc>
                <a:tc>
                  <a:txBody>
                    <a:bodyPr/>
                    <a:lstStyle/>
                    <a:p>
                      <a:pPr algn="l" fontAlgn="ctr"/>
                      <a:r>
                        <a:rPr lang="ja-JP" altLang="en-US" sz="600" u="none" strike="noStrike">
                          <a:effectLst/>
                        </a:rPr>
                        <a:t>　　省エネルギー・新エネルギー部</a:t>
                      </a:r>
                      <a:br>
                        <a:rPr lang="ja-JP" altLang="en-US" sz="600" u="none" strike="noStrike">
                          <a:effectLst/>
                        </a:rPr>
                      </a:br>
                      <a:r>
                        <a:rPr lang="ja-JP" altLang="en-US" sz="600" u="none" strike="noStrike">
                          <a:effectLst/>
                        </a:rPr>
                        <a:t>　　　新エネルギー対策課</a:t>
                      </a:r>
                      <a:endParaRPr lang="ja-JP" altLang="en-US" sz="600" b="0" i="0" u="none" strike="noStrike">
                        <a:effectLst/>
                        <a:latin typeface="ＭＳ Ｐゴシック"/>
                      </a:endParaRPr>
                    </a:p>
                  </a:txBody>
                  <a:tcPr marL="5098" marR="5098" marT="5098" marB="0" anchor="ctr"/>
                </a:tc>
                <a:tc>
                  <a:txBody>
                    <a:bodyPr/>
                    <a:lstStyle/>
                    <a:p>
                      <a:pPr algn="l" fontAlgn="ctr"/>
                      <a:r>
                        <a:rPr lang="ja-JP" altLang="en-US" sz="600" u="sng" strike="noStrike" dirty="0">
                          <a:effectLst/>
                          <a:hlinkClick r:id="rId13"/>
                        </a:rPr>
                        <a:t>再生可能エネルギーの全量買取制度の大枠について</a:t>
                      </a:r>
                      <a:endParaRPr lang="ja-JP" altLang="en-US" sz="600" b="0" i="0" u="sng" strike="noStrike" dirty="0">
                        <a:solidFill>
                          <a:srgbClr val="0000FF"/>
                        </a:solidFill>
                        <a:effectLst/>
                        <a:latin typeface="ＭＳ Ｐゴシック"/>
                      </a:endParaRPr>
                    </a:p>
                  </a:txBody>
                  <a:tcPr marL="5098" marR="5098" marT="5098" marB="0" anchor="ctr"/>
                </a:tc>
              </a:tr>
              <a:tr h="264566">
                <a:tc>
                  <a:txBody>
                    <a:bodyPr/>
                    <a:lstStyle/>
                    <a:p>
                      <a:pPr algn="r" fontAlgn="ctr"/>
                      <a:r>
                        <a:rPr lang="en-US" altLang="ja-JP" sz="500" u="none" strike="noStrike">
                          <a:effectLst/>
                        </a:rPr>
                        <a:t>2009/11/13</a:t>
                      </a:r>
                      <a:endParaRPr lang="en-US" altLang="ja-JP" sz="500" b="0" i="0" u="none" strike="noStrike">
                        <a:effectLst/>
                        <a:latin typeface="ＭＳ Ｐゴシック"/>
                      </a:endParaRPr>
                    </a:p>
                  </a:txBody>
                  <a:tcPr marL="5098" marR="5098" marT="5098" marB="0" anchor="ctr"/>
                </a:tc>
                <a:tc>
                  <a:txBody>
                    <a:bodyPr/>
                    <a:lstStyle/>
                    <a:p>
                      <a:pPr algn="r" fontAlgn="ctr"/>
                      <a:r>
                        <a:rPr lang="en-US" altLang="ja-JP" sz="500" u="none" strike="noStrike">
                          <a:effectLst/>
                        </a:rPr>
                        <a:t>2011/6/23</a:t>
                      </a:r>
                      <a:endParaRPr lang="en-US" altLang="ja-JP" sz="500" b="0" i="0" u="none" strike="noStrike">
                        <a:effectLst/>
                        <a:latin typeface="ＭＳ Ｐゴシック"/>
                      </a:endParaRPr>
                    </a:p>
                  </a:txBody>
                  <a:tcPr marL="5098" marR="5098" marT="5098" marB="0" anchor="ctr"/>
                </a:tc>
                <a:tc>
                  <a:txBody>
                    <a:bodyPr/>
                    <a:lstStyle/>
                    <a:p>
                      <a:pPr algn="l" fontAlgn="ctr"/>
                      <a:r>
                        <a:rPr lang="ja-JP" altLang="en-US" sz="500" u="none" strike="noStrike">
                          <a:effectLst/>
                        </a:rPr>
                        <a:t>　</a:t>
                      </a:r>
                      <a:endParaRPr lang="ja-JP" altLang="en-US" sz="500" b="0" i="0" u="none" strike="noStrike">
                        <a:effectLst/>
                        <a:latin typeface="ＭＳ Ｐゴシック"/>
                      </a:endParaRPr>
                    </a:p>
                  </a:txBody>
                  <a:tcPr marL="5098" marR="5098" marT="5098" marB="0" anchor="ctr"/>
                </a:tc>
                <a:tc>
                  <a:txBody>
                    <a:bodyPr/>
                    <a:lstStyle/>
                    <a:p>
                      <a:pPr algn="l" fontAlgn="ctr"/>
                      <a:r>
                        <a:rPr lang="ja-JP" altLang="en-US" sz="600" u="none" strike="noStrike">
                          <a:effectLst/>
                        </a:rPr>
                        <a:t>次世代エネルギー・社会システム協議会</a:t>
                      </a:r>
                      <a:endParaRPr lang="ja-JP" altLang="en-US" sz="600" b="0" i="0" u="none" strike="noStrike">
                        <a:effectLst/>
                        <a:latin typeface="ＭＳ Ｐゴシック"/>
                      </a:endParaRPr>
                    </a:p>
                  </a:txBody>
                  <a:tcPr marL="5098" marR="5098" marT="5098" marB="0" anchor="ctr"/>
                </a:tc>
                <a:tc>
                  <a:txBody>
                    <a:bodyPr/>
                    <a:lstStyle/>
                    <a:p>
                      <a:pPr algn="l" fontAlgn="ctr"/>
                      <a:r>
                        <a:rPr lang="ja-JP" altLang="en-US" sz="600" u="none" strike="noStrike">
                          <a:effectLst/>
                        </a:rPr>
                        <a:t>　省エネルギー・新エネルギー部</a:t>
                      </a:r>
                      <a:br>
                        <a:rPr lang="ja-JP" altLang="en-US" sz="600" u="none" strike="noStrike">
                          <a:effectLst/>
                        </a:rPr>
                      </a:br>
                      <a:r>
                        <a:rPr lang="ja-JP" altLang="en-US" sz="600" u="none" strike="noStrike">
                          <a:effectLst/>
                        </a:rPr>
                        <a:t>　　政策課</a:t>
                      </a:r>
                      <a:endParaRPr lang="ja-JP" altLang="en-US" sz="600" b="0" i="0" u="none" strike="noStrike">
                        <a:effectLst/>
                        <a:latin typeface="ＭＳ Ｐゴシック"/>
                      </a:endParaRPr>
                    </a:p>
                  </a:txBody>
                  <a:tcPr marL="5098" marR="5098" marT="5098" marB="0" anchor="ctr"/>
                </a:tc>
                <a:tc>
                  <a:txBody>
                    <a:bodyPr/>
                    <a:lstStyle/>
                    <a:p>
                      <a:pPr algn="l" fontAlgn="ctr"/>
                      <a:r>
                        <a:rPr lang="ja-JP" altLang="en-US" sz="600" u="sng" strike="noStrike">
                          <a:effectLst/>
                          <a:hlinkClick r:id="rId14"/>
                        </a:rPr>
                        <a:t>次世代エネルギー・社会システム実証マスタープラン</a:t>
                      </a:r>
                      <a:endParaRPr lang="ja-JP" altLang="en-US" sz="600" b="0" i="0" u="sng" strike="noStrike">
                        <a:solidFill>
                          <a:srgbClr val="0000FF"/>
                        </a:solidFill>
                        <a:effectLst/>
                        <a:latin typeface="ＭＳ Ｐゴシック"/>
                      </a:endParaRPr>
                    </a:p>
                  </a:txBody>
                  <a:tcPr marL="5098" marR="5098" marT="5098" marB="0" anchor="ctr"/>
                </a:tc>
              </a:tr>
              <a:tr h="186868">
                <a:tc>
                  <a:txBody>
                    <a:bodyPr/>
                    <a:lstStyle/>
                    <a:p>
                      <a:pPr algn="r" fontAlgn="ctr"/>
                      <a:r>
                        <a:rPr lang="en-US" altLang="ja-JP" sz="500" u="none" strike="noStrike">
                          <a:effectLst/>
                        </a:rPr>
                        <a:t>2010/5/26</a:t>
                      </a:r>
                      <a:endParaRPr lang="en-US" altLang="ja-JP" sz="500" b="0" i="0" u="none" strike="noStrike">
                        <a:effectLst/>
                        <a:latin typeface="ＭＳ Ｐゴシック"/>
                      </a:endParaRPr>
                    </a:p>
                  </a:txBody>
                  <a:tcPr marL="5098" marR="5098" marT="5098" marB="0" anchor="ctr"/>
                </a:tc>
                <a:tc>
                  <a:txBody>
                    <a:bodyPr/>
                    <a:lstStyle/>
                    <a:p>
                      <a:pPr algn="r" fontAlgn="ctr"/>
                      <a:r>
                        <a:rPr lang="en-US" altLang="ja-JP" sz="500" u="none" strike="noStrike">
                          <a:effectLst/>
                        </a:rPr>
                        <a:t>2011/2/28</a:t>
                      </a:r>
                      <a:endParaRPr lang="en-US" altLang="ja-JP" sz="500" b="0" i="0" u="none" strike="noStrike">
                        <a:effectLst/>
                        <a:latin typeface="ＭＳ Ｐゴシック"/>
                      </a:endParaRPr>
                    </a:p>
                  </a:txBody>
                  <a:tcPr marL="5098" marR="5098" marT="5098" marB="0" anchor="ctr"/>
                </a:tc>
                <a:tc>
                  <a:txBody>
                    <a:bodyPr/>
                    <a:lstStyle/>
                    <a:p>
                      <a:pPr algn="l" fontAlgn="ctr"/>
                      <a:r>
                        <a:rPr lang="ja-JP" altLang="en-US" sz="500" u="none" strike="noStrike">
                          <a:effectLst/>
                        </a:rPr>
                        <a:t>　</a:t>
                      </a:r>
                      <a:endParaRPr lang="ja-JP" altLang="en-US" sz="500" b="0" i="0" u="none" strike="noStrike">
                        <a:effectLst/>
                        <a:latin typeface="ＭＳ Ｐゴシック"/>
                      </a:endParaRPr>
                    </a:p>
                  </a:txBody>
                  <a:tcPr marL="5098" marR="5098" marT="5098" marB="0" anchor="ctr"/>
                </a:tc>
                <a:tc>
                  <a:txBody>
                    <a:bodyPr/>
                    <a:lstStyle/>
                    <a:p>
                      <a:pPr algn="l" fontAlgn="ctr"/>
                      <a:r>
                        <a:rPr lang="ja-JP" altLang="en-US" sz="600" u="none" strike="noStrike">
                          <a:effectLst/>
                        </a:rPr>
                        <a:t>スマートメーター制度検討会</a:t>
                      </a:r>
                      <a:endParaRPr lang="ja-JP" altLang="en-US" sz="600" b="0" i="0" u="none" strike="noStrike">
                        <a:effectLst/>
                        <a:latin typeface="ＭＳ Ｐゴシック"/>
                      </a:endParaRPr>
                    </a:p>
                  </a:txBody>
                  <a:tcPr marL="5098" marR="5098" marT="5098" marB="0" anchor="ctr"/>
                </a:tc>
                <a:tc>
                  <a:txBody>
                    <a:bodyPr/>
                    <a:lstStyle/>
                    <a:p>
                      <a:pPr algn="l" fontAlgn="ctr"/>
                      <a:r>
                        <a:rPr lang="ja-JP" altLang="en-US" sz="600" u="none" strike="noStrike">
                          <a:effectLst/>
                        </a:rPr>
                        <a:t>　電力・ガス事業部　電力市場整備課</a:t>
                      </a:r>
                      <a:endParaRPr lang="ja-JP" altLang="en-US" sz="600" b="0" i="0" u="none" strike="noStrike">
                        <a:effectLst/>
                        <a:latin typeface="ＭＳ Ｐゴシック"/>
                      </a:endParaRPr>
                    </a:p>
                  </a:txBody>
                  <a:tcPr marL="5098" marR="5098" marT="5098" marB="0" anchor="ctr"/>
                </a:tc>
                <a:tc>
                  <a:txBody>
                    <a:bodyPr/>
                    <a:lstStyle/>
                    <a:p>
                      <a:pPr algn="l" fontAlgn="ctr"/>
                      <a:r>
                        <a:rPr lang="ja-JP" altLang="en-US" sz="600" u="sng" strike="noStrike">
                          <a:effectLst/>
                          <a:hlinkClick r:id="rId15"/>
                        </a:rPr>
                        <a:t>スマートメーター制度検討会報告書</a:t>
                      </a:r>
                      <a:endParaRPr lang="ja-JP" altLang="en-US" sz="600" b="0" i="0" u="sng" strike="noStrike">
                        <a:solidFill>
                          <a:srgbClr val="0000FF"/>
                        </a:solidFill>
                        <a:effectLst/>
                        <a:latin typeface="ＭＳ Ｐゴシック"/>
                      </a:endParaRPr>
                    </a:p>
                  </a:txBody>
                  <a:tcPr marL="5098" marR="5098" marT="5098" marB="0" anchor="ctr"/>
                </a:tc>
              </a:tr>
              <a:tr h="186868">
                <a:tc>
                  <a:txBody>
                    <a:bodyPr/>
                    <a:lstStyle/>
                    <a:p>
                      <a:pPr algn="r" fontAlgn="ctr"/>
                      <a:r>
                        <a:rPr lang="en-US" altLang="ja-JP" sz="500" u="none" strike="noStrike">
                          <a:effectLst/>
                        </a:rPr>
                        <a:t>2010/5/27</a:t>
                      </a:r>
                      <a:endParaRPr lang="en-US" altLang="ja-JP" sz="500" b="0" i="0" u="none" strike="noStrike">
                        <a:effectLst/>
                        <a:latin typeface="ＭＳ Ｐゴシック"/>
                      </a:endParaRPr>
                    </a:p>
                  </a:txBody>
                  <a:tcPr marL="5098" marR="5098" marT="5098" marB="0" anchor="ctr"/>
                </a:tc>
                <a:tc>
                  <a:txBody>
                    <a:bodyPr/>
                    <a:lstStyle/>
                    <a:p>
                      <a:pPr algn="l" fontAlgn="ctr"/>
                      <a:r>
                        <a:rPr lang="ja-JP" altLang="en-US" sz="500" u="none" strike="noStrike">
                          <a:effectLst/>
                        </a:rPr>
                        <a:t>　</a:t>
                      </a:r>
                      <a:endParaRPr lang="ja-JP" altLang="en-US" sz="500" b="0" i="0" u="none" strike="noStrike">
                        <a:effectLst/>
                        <a:latin typeface="ＭＳ Ｐゴシック"/>
                      </a:endParaRPr>
                    </a:p>
                  </a:txBody>
                  <a:tcPr marL="5098" marR="5098" marT="5098" marB="0" anchor="ctr"/>
                </a:tc>
                <a:tc>
                  <a:txBody>
                    <a:bodyPr/>
                    <a:lstStyle/>
                    <a:p>
                      <a:pPr algn="l" fontAlgn="ctr"/>
                      <a:r>
                        <a:rPr lang="ja-JP" altLang="en-US" sz="500" u="none" strike="noStrike">
                          <a:effectLst/>
                        </a:rPr>
                        <a:t>　</a:t>
                      </a:r>
                      <a:endParaRPr lang="ja-JP" altLang="en-US" sz="500" b="0" i="0" u="none" strike="noStrike">
                        <a:effectLst/>
                        <a:latin typeface="ＭＳ Ｐゴシック"/>
                      </a:endParaRPr>
                    </a:p>
                  </a:txBody>
                  <a:tcPr marL="5098" marR="5098" marT="5098" marB="0" anchor="ctr"/>
                </a:tc>
                <a:tc>
                  <a:txBody>
                    <a:bodyPr/>
                    <a:lstStyle/>
                    <a:p>
                      <a:pPr algn="l" fontAlgn="ctr"/>
                      <a:r>
                        <a:rPr lang="ja-JP" altLang="en-US" sz="600" u="none" strike="noStrike">
                          <a:effectLst/>
                        </a:rPr>
                        <a:t>次世代送配電システム制度検討会</a:t>
                      </a:r>
                      <a:endParaRPr lang="ja-JP" altLang="en-US" sz="600" b="0" i="0" u="none" strike="noStrike">
                        <a:effectLst/>
                        <a:latin typeface="ＭＳ Ｐゴシック"/>
                      </a:endParaRPr>
                    </a:p>
                  </a:txBody>
                  <a:tcPr marL="5098" marR="5098" marT="5098" marB="0" anchor="ctr"/>
                </a:tc>
                <a:tc>
                  <a:txBody>
                    <a:bodyPr/>
                    <a:lstStyle/>
                    <a:p>
                      <a:pPr algn="l" fontAlgn="ctr"/>
                      <a:r>
                        <a:rPr lang="ja-JP" altLang="en-US" sz="600" u="none" strike="noStrike">
                          <a:effectLst/>
                        </a:rPr>
                        <a:t>　電力・ガス事業部　電力基盤整備課</a:t>
                      </a:r>
                      <a:endParaRPr lang="ja-JP" altLang="en-US" sz="600" b="0" i="0" u="none" strike="noStrike">
                        <a:effectLst/>
                        <a:latin typeface="ＭＳ Ｐゴシック"/>
                      </a:endParaRPr>
                    </a:p>
                  </a:txBody>
                  <a:tcPr marL="5098" marR="5098" marT="5098" marB="0" anchor="ctr"/>
                </a:tc>
                <a:tc>
                  <a:txBody>
                    <a:bodyPr/>
                    <a:lstStyle/>
                    <a:p>
                      <a:pPr algn="l" fontAlgn="ctr"/>
                      <a:r>
                        <a:rPr lang="ja-JP" altLang="en-US" sz="600" u="none" strike="noStrike">
                          <a:effectLst/>
                        </a:rPr>
                        <a:t>　</a:t>
                      </a:r>
                      <a:endParaRPr lang="ja-JP" altLang="en-US" sz="600" b="0" i="0" u="none" strike="noStrike">
                        <a:effectLst/>
                        <a:latin typeface="ＭＳ Ｐゴシック"/>
                      </a:endParaRPr>
                    </a:p>
                  </a:txBody>
                  <a:tcPr marL="5098" marR="5098" marT="5098" marB="0" anchor="ctr"/>
                </a:tc>
              </a:tr>
              <a:tr h="178016">
                <a:tc>
                  <a:txBody>
                    <a:bodyPr/>
                    <a:lstStyle/>
                    <a:p>
                      <a:pPr algn="r" fontAlgn="ctr"/>
                      <a:r>
                        <a:rPr lang="en-US" altLang="ja-JP" sz="500" u="none" strike="noStrike">
                          <a:effectLst/>
                        </a:rPr>
                        <a:t>2010/6/8</a:t>
                      </a:r>
                      <a:endParaRPr lang="en-US" altLang="ja-JP" sz="500" b="0" i="0" u="none" strike="noStrike">
                        <a:effectLst/>
                        <a:latin typeface="ＭＳ Ｐゴシック"/>
                      </a:endParaRPr>
                    </a:p>
                  </a:txBody>
                  <a:tcPr marL="5098" marR="5098" marT="5098" marB="0" anchor="ctr"/>
                </a:tc>
                <a:tc>
                  <a:txBody>
                    <a:bodyPr/>
                    <a:lstStyle/>
                    <a:p>
                      <a:pPr algn="r" fontAlgn="ctr"/>
                      <a:r>
                        <a:rPr lang="en-US" altLang="ja-JP" sz="500" u="none" strike="noStrike">
                          <a:effectLst/>
                        </a:rPr>
                        <a:t>2011/2/28</a:t>
                      </a:r>
                      <a:endParaRPr lang="en-US" altLang="ja-JP" sz="500" b="0" i="0" u="none" strike="noStrike">
                        <a:effectLst/>
                        <a:latin typeface="ＭＳ Ｐゴシック"/>
                      </a:endParaRPr>
                    </a:p>
                  </a:txBody>
                  <a:tcPr marL="5098" marR="5098" marT="5098" marB="0" anchor="ctr"/>
                </a:tc>
                <a:tc>
                  <a:txBody>
                    <a:bodyPr/>
                    <a:lstStyle/>
                    <a:p>
                      <a:pPr algn="l" fontAlgn="ctr"/>
                      <a:r>
                        <a:rPr lang="ja-JP" altLang="en-US" sz="500" u="none" strike="noStrike">
                          <a:effectLst/>
                        </a:rPr>
                        <a:t>　</a:t>
                      </a:r>
                      <a:endParaRPr lang="ja-JP" altLang="en-US" sz="500" b="0" i="0" u="none" strike="noStrike">
                        <a:effectLst/>
                        <a:latin typeface="ＭＳ Ｐゴシック"/>
                      </a:endParaRPr>
                    </a:p>
                  </a:txBody>
                  <a:tcPr marL="5098" marR="5098" marT="5098" marB="0" anchor="ctr"/>
                </a:tc>
                <a:tc>
                  <a:txBody>
                    <a:bodyPr/>
                    <a:lstStyle/>
                    <a:p>
                      <a:pPr algn="l" fontAlgn="ctr"/>
                      <a:r>
                        <a:rPr lang="ja-JP" altLang="en-US" sz="600" u="none" strike="noStrike">
                          <a:effectLst/>
                        </a:rPr>
                        <a:t>次世代送配電システム制度検討会</a:t>
                      </a:r>
                      <a:r>
                        <a:rPr lang="en-US" altLang="ja-JP" sz="600" u="none" strike="noStrike">
                          <a:effectLst/>
                        </a:rPr>
                        <a:t>WG1</a:t>
                      </a:r>
                      <a:endParaRPr lang="en-US" altLang="ja-JP" sz="600" b="0" i="0" u="none" strike="noStrike">
                        <a:effectLst/>
                        <a:latin typeface="ＭＳ Ｐゴシック"/>
                      </a:endParaRPr>
                    </a:p>
                  </a:txBody>
                  <a:tcPr marL="5098" marR="5098" marT="5098" marB="0" anchor="ctr"/>
                </a:tc>
                <a:tc>
                  <a:txBody>
                    <a:bodyPr/>
                    <a:lstStyle/>
                    <a:p>
                      <a:pPr algn="l" fontAlgn="ctr"/>
                      <a:r>
                        <a:rPr lang="ja-JP" altLang="en-US" sz="600" u="none" strike="noStrike">
                          <a:effectLst/>
                        </a:rPr>
                        <a:t>　電力・ガス事業部　電力基盤整備課</a:t>
                      </a:r>
                      <a:endParaRPr lang="ja-JP" altLang="en-US" sz="600" b="0" i="0" u="none" strike="noStrike">
                        <a:effectLst/>
                        <a:latin typeface="ＭＳ Ｐゴシック"/>
                      </a:endParaRPr>
                    </a:p>
                  </a:txBody>
                  <a:tcPr marL="5098" marR="5098" marT="5098" marB="0" anchor="ctr"/>
                </a:tc>
                <a:tc>
                  <a:txBody>
                    <a:bodyPr/>
                    <a:lstStyle/>
                    <a:p>
                      <a:pPr algn="l" fontAlgn="ctr"/>
                      <a:r>
                        <a:rPr lang="ja-JP" altLang="en-US" sz="600" u="sng" strike="noStrike">
                          <a:effectLst/>
                          <a:hlinkClick r:id="rId16"/>
                        </a:rPr>
                        <a:t>次世代送配電システム制度検討会第</a:t>
                      </a:r>
                      <a:r>
                        <a:rPr lang="en-US" altLang="ja-JP" sz="600" u="sng" strike="noStrike">
                          <a:effectLst/>
                          <a:hlinkClick r:id="rId16"/>
                        </a:rPr>
                        <a:t>1</a:t>
                      </a:r>
                      <a:r>
                        <a:rPr lang="ja-JP" altLang="en-US" sz="600" u="sng" strike="noStrike">
                          <a:effectLst/>
                          <a:hlinkClick r:id="rId16"/>
                        </a:rPr>
                        <a:t>ワーキンググループ報告書</a:t>
                      </a:r>
                      <a:endParaRPr lang="ja-JP" altLang="en-US" sz="600" b="0" i="0" u="sng" strike="noStrike">
                        <a:solidFill>
                          <a:srgbClr val="0000FF"/>
                        </a:solidFill>
                        <a:effectLst/>
                        <a:latin typeface="ＭＳ Ｐゴシック"/>
                      </a:endParaRPr>
                    </a:p>
                  </a:txBody>
                  <a:tcPr marL="5098" marR="5098" marT="5098" marB="0" anchor="ctr"/>
                </a:tc>
              </a:tr>
              <a:tr h="178016">
                <a:tc>
                  <a:txBody>
                    <a:bodyPr/>
                    <a:lstStyle/>
                    <a:p>
                      <a:pPr algn="r" fontAlgn="ctr"/>
                      <a:r>
                        <a:rPr lang="en-US" altLang="ja-JP" sz="500" u="none" strike="noStrike">
                          <a:effectLst/>
                        </a:rPr>
                        <a:t>2010/6/30</a:t>
                      </a:r>
                      <a:endParaRPr lang="en-US" altLang="ja-JP" sz="500" b="0" i="0" u="none" strike="noStrike">
                        <a:effectLst/>
                        <a:latin typeface="ＭＳ Ｐゴシック"/>
                      </a:endParaRPr>
                    </a:p>
                  </a:txBody>
                  <a:tcPr marL="5098" marR="5098" marT="5098" marB="0" anchor="ctr"/>
                </a:tc>
                <a:tc>
                  <a:txBody>
                    <a:bodyPr/>
                    <a:lstStyle/>
                    <a:p>
                      <a:pPr algn="r" fontAlgn="ctr"/>
                      <a:r>
                        <a:rPr lang="en-US" altLang="ja-JP" sz="500" u="none" strike="noStrike">
                          <a:effectLst/>
                        </a:rPr>
                        <a:t>2010/11/19</a:t>
                      </a:r>
                      <a:endParaRPr lang="en-US" altLang="ja-JP" sz="500" b="0" i="0" u="none" strike="noStrike">
                        <a:effectLst/>
                        <a:latin typeface="ＭＳ Ｐゴシック"/>
                      </a:endParaRPr>
                    </a:p>
                  </a:txBody>
                  <a:tcPr marL="5098" marR="5098" marT="5098" marB="0" anchor="ctr"/>
                </a:tc>
                <a:tc>
                  <a:txBody>
                    <a:bodyPr/>
                    <a:lstStyle/>
                    <a:p>
                      <a:pPr algn="l" fontAlgn="ctr"/>
                      <a:r>
                        <a:rPr lang="ja-JP" altLang="en-US" sz="500" u="none" strike="noStrike">
                          <a:effectLst/>
                        </a:rPr>
                        <a:t>　</a:t>
                      </a:r>
                      <a:endParaRPr lang="ja-JP" altLang="en-US" sz="500" b="0" i="0" u="none" strike="noStrike">
                        <a:effectLst/>
                        <a:latin typeface="ＭＳ Ｐゴシック"/>
                      </a:endParaRPr>
                    </a:p>
                  </a:txBody>
                  <a:tcPr marL="5098" marR="5098" marT="5098" marB="0" anchor="ctr"/>
                </a:tc>
                <a:tc>
                  <a:txBody>
                    <a:bodyPr/>
                    <a:lstStyle/>
                    <a:p>
                      <a:pPr algn="l" fontAlgn="ctr"/>
                      <a:r>
                        <a:rPr lang="ja-JP" altLang="en-US" sz="600" u="none" strike="noStrike">
                          <a:effectLst/>
                        </a:rPr>
                        <a:t>次世代送配電システム制度検討会</a:t>
                      </a:r>
                      <a:r>
                        <a:rPr lang="en-US" altLang="ja-JP" sz="600" u="none" strike="noStrike">
                          <a:effectLst/>
                        </a:rPr>
                        <a:t>WG</a:t>
                      </a:r>
                      <a:r>
                        <a:rPr lang="ja-JP" altLang="en-US" sz="600" u="none" strike="noStrike">
                          <a:effectLst/>
                        </a:rPr>
                        <a:t>２</a:t>
                      </a:r>
                      <a:endParaRPr lang="ja-JP" altLang="en-US" sz="600" b="0" i="0" u="none" strike="noStrike">
                        <a:effectLst/>
                        <a:latin typeface="ＭＳ Ｐゴシック"/>
                      </a:endParaRPr>
                    </a:p>
                  </a:txBody>
                  <a:tcPr marL="5098" marR="5098" marT="5098" marB="0" anchor="ctr"/>
                </a:tc>
                <a:tc>
                  <a:txBody>
                    <a:bodyPr/>
                    <a:lstStyle/>
                    <a:p>
                      <a:pPr algn="l" fontAlgn="ctr"/>
                      <a:r>
                        <a:rPr lang="ja-JP" altLang="en-US" sz="600" u="none" strike="noStrike">
                          <a:effectLst/>
                        </a:rPr>
                        <a:t>　電力・ガス事業部　電力市場整備課</a:t>
                      </a:r>
                      <a:endParaRPr lang="ja-JP" altLang="en-US" sz="600" b="0" i="0" u="none" strike="noStrike">
                        <a:effectLst/>
                        <a:latin typeface="ＭＳ Ｐゴシック"/>
                      </a:endParaRPr>
                    </a:p>
                  </a:txBody>
                  <a:tcPr marL="5098" marR="5098" marT="5098" marB="0" anchor="ctr"/>
                </a:tc>
                <a:tc>
                  <a:txBody>
                    <a:bodyPr/>
                    <a:lstStyle/>
                    <a:p>
                      <a:pPr algn="l" fontAlgn="ctr"/>
                      <a:r>
                        <a:rPr lang="ja-JP" altLang="en-US" sz="600" u="sng" strike="noStrike">
                          <a:effectLst/>
                          <a:hlinkClick r:id="rId17"/>
                        </a:rPr>
                        <a:t>次世代送配電システム検討会第</a:t>
                      </a:r>
                      <a:r>
                        <a:rPr lang="en-US" altLang="ja-JP" sz="600" u="sng" strike="noStrike">
                          <a:effectLst/>
                          <a:hlinkClick r:id="rId17"/>
                        </a:rPr>
                        <a:t>2</a:t>
                      </a:r>
                      <a:r>
                        <a:rPr lang="ja-JP" altLang="en-US" sz="600" u="sng" strike="noStrike">
                          <a:effectLst/>
                          <a:hlinkClick r:id="rId17"/>
                        </a:rPr>
                        <a:t>ワーキンググループ最終報告書</a:t>
                      </a:r>
                      <a:endParaRPr lang="ja-JP" altLang="en-US" sz="600" b="0" i="0" u="sng" strike="noStrike">
                        <a:solidFill>
                          <a:srgbClr val="0000FF"/>
                        </a:solidFill>
                        <a:effectLst/>
                        <a:latin typeface="ＭＳ Ｐゴシック"/>
                      </a:endParaRPr>
                    </a:p>
                  </a:txBody>
                  <a:tcPr marL="5098" marR="5098" marT="5098" marB="0" anchor="ctr"/>
                </a:tc>
              </a:tr>
              <a:tr h="264566">
                <a:tc>
                  <a:txBody>
                    <a:bodyPr/>
                    <a:lstStyle/>
                    <a:p>
                      <a:pPr algn="r" fontAlgn="ctr"/>
                      <a:r>
                        <a:rPr lang="en-US" altLang="ja-JP" sz="500" u="none" strike="noStrike">
                          <a:effectLst/>
                        </a:rPr>
                        <a:t>2010/7/28</a:t>
                      </a:r>
                      <a:endParaRPr lang="en-US" altLang="ja-JP" sz="500" b="0" i="0" u="none" strike="noStrike">
                        <a:effectLst/>
                        <a:latin typeface="ＭＳ Ｐゴシック"/>
                      </a:endParaRPr>
                    </a:p>
                  </a:txBody>
                  <a:tcPr marL="5098" marR="5098" marT="5098" marB="0" anchor="ctr"/>
                </a:tc>
                <a:tc>
                  <a:txBody>
                    <a:bodyPr/>
                    <a:lstStyle/>
                    <a:p>
                      <a:pPr algn="r" fontAlgn="ctr"/>
                      <a:r>
                        <a:rPr lang="en-US" altLang="ja-JP" sz="500" u="none" strike="noStrike">
                          <a:effectLst/>
                        </a:rPr>
                        <a:t>2010/8/5</a:t>
                      </a:r>
                      <a:endParaRPr lang="en-US" altLang="ja-JP" sz="500" b="0" i="0" u="none" strike="noStrike">
                        <a:effectLst/>
                        <a:latin typeface="ＭＳ Ｐゴシック"/>
                      </a:endParaRPr>
                    </a:p>
                  </a:txBody>
                  <a:tcPr marL="5098" marR="5098" marT="5098" marB="0" anchor="ctr"/>
                </a:tc>
                <a:tc>
                  <a:txBody>
                    <a:bodyPr/>
                    <a:lstStyle/>
                    <a:p>
                      <a:pPr algn="l" fontAlgn="ctr"/>
                      <a:r>
                        <a:rPr lang="ja-JP" altLang="en-US" sz="500" u="none" strike="noStrike">
                          <a:effectLst/>
                        </a:rPr>
                        <a:t>　</a:t>
                      </a:r>
                      <a:endParaRPr lang="ja-JP" altLang="en-US" sz="500" b="0" i="0" u="none" strike="noStrike">
                        <a:effectLst/>
                        <a:latin typeface="ＭＳ Ｐゴシック"/>
                      </a:endParaRPr>
                    </a:p>
                  </a:txBody>
                  <a:tcPr marL="5098" marR="5098" marT="5098" marB="0" anchor="ctr"/>
                </a:tc>
                <a:tc>
                  <a:txBody>
                    <a:bodyPr/>
                    <a:lstStyle/>
                    <a:p>
                      <a:pPr algn="l" fontAlgn="ctr"/>
                      <a:r>
                        <a:rPr lang="ja-JP" altLang="en-US" sz="600" u="none" strike="noStrike">
                          <a:effectLst/>
                        </a:rPr>
                        <a:t>低炭素社会におけるガス事業のあり方に関する研究会－２</a:t>
                      </a:r>
                      <a:endParaRPr lang="ja-JP" altLang="en-US" sz="600" b="0" i="0" u="none" strike="noStrike">
                        <a:effectLst/>
                        <a:latin typeface="ＭＳ Ｐゴシック"/>
                      </a:endParaRPr>
                    </a:p>
                  </a:txBody>
                  <a:tcPr marL="5098" marR="5098" marT="5098" marB="0" anchor="ctr"/>
                </a:tc>
                <a:tc>
                  <a:txBody>
                    <a:bodyPr/>
                    <a:lstStyle/>
                    <a:p>
                      <a:pPr algn="l" fontAlgn="ctr"/>
                      <a:r>
                        <a:rPr lang="ja-JP" altLang="en-US" sz="600" u="none" strike="noStrike">
                          <a:effectLst/>
                        </a:rPr>
                        <a:t>　電力ガス事業部　ガス市場整備課</a:t>
                      </a:r>
                      <a:endParaRPr lang="ja-JP" altLang="en-US" sz="600" b="0" i="0" u="none" strike="noStrike">
                        <a:effectLst/>
                        <a:latin typeface="ＭＳ Ｐゴシック"/>
                      </a:endParaRPr>
                    </a:p>
                  </a:txBody>
                  <a:tcPr marL="5098" marR="5098" marT="5098" marB="0" anchor="ctr"/>
                </a:tc>
                <a:tc>
                  <a:txBody>
                    <a:bodyPr/>
                    <a:lstStyle/>
                    <a:p>
                      <a:pPr algn="l" fontAlgn="ctr"/>
                      <a:r>
                        <a:rPr lang="ja-JP" altLang="en-US" sz="600" u="none" strike="noStrike">
                          <a:effectLst/>
                        </a:rPr>
                        <a:t>　</a:t>
                      </a:r>
                      <a:endParaRPr lang="ja-JP" altLang="en-US" sz="600" b="0" i="0" u="none" strike="noStrike">
                        <a:effectLst/>
                        <a:latin typeface="ＭＳ Ｐゴシック"/>
                      </a:endParaRPr>
                    </a:p>
                  </a:txBody>
                  <a:tcPr marL="5098" marR="5098" marT="5098" marB="0" anchor="ctr"/>
                </a:tc>
              </a:tr>
              <a:tr h="181951">
                <a:tc>
                  <a:txBody>
                    <a:bodyPr/>
                    <a:lstStyle/>
                    <a:p>
                      <a:pPr algn="r" fontAlgn="ctr"/>
                      <a:r>
                        <a:rPr lang="en-US" altLang="ja-JP" sz="500" u="none" strike="noStrike">
                          <a:effectLst/>
                        </a:rPr>
                        <a:t>2010/10/12</a:t>
                      </a:r>
                      <a:endParaRPr lang="en-US" altLang="ja-JP" sz="500" b="0" i="0" u="none" strike="noStrike">
                        <a:effectLst/>
                        <a:latin typeface="ＭＳ Ｐゴシック"/>
                      </a:endParaRPr>
                    </a:p>
                  </a:txBody>
                  <a:tcPr marL="5098" marR="5098" marT="5098" marB="0" anchor="ctr"/>
                </a:tc>
                <a:tc>
                  <a:txBody>
                    <a:bodyPr/>
                    <a:lstStyle/>
                    <a:p>
                      <a:pPr algn="r" fontAlgn="ctr"/>
                      <a:r>
                        <a:rPr lang="en-US" altLang="ja-JP" sz="500" u="none" strike="noStrike">
                          <a:effectLst/>
                        </a:rPr>
                        <a:t>2011/3/10</a:t>
                      </a:r>
                      <a:endParaRPr lang="en-US" altLang="ja-JP" sz="500" b="0" i="0" u="none" strike="noStrike">
                        <a:effectLst/>
                        <a:latin typeface="ＭＳ Ｐゴシック"/>
                      </a:endParaRPr>
                    </a:p>
                  </a:txBody>
                  <a:tcPr marL="5098" marR="5098" marT="5098" marB="0" anchor="ctr"/>
                </a:tc>
                <a:tc>
                  <a:txBody>
                    <a:bodyPr/>
                    <a:lstStyle/>
                    <a:p>
                      <a:pPr algn="l" fontAlgn="ctr"/>
                      <a:r>
                        <a:rPr lang="ja-JP" altLang="en-US" sz="500" u="none" strike="noStrike">
                          <a:effectLst/>
                        </a:rPr>
                        <a:t>　</a:t>
                      </a:r>
                      <a:endParaRPr lang="ja-JP" altLang="en-US" sz="500" b="0" i="0" u="none" strike="noStrike">
                        <a:effectLst/>
                        <a:latin typeface="ＭＳ Ｐゴシック"/>
                      </a:endParaRPr>
                    </a:p>
                  </a:txBody>
                  <a:tcPr marL="5098" marR="5098" marT="5098" marB="0" anchor="ctr"/>
                </a:tc>
                <a:tc>
                  <a:txBody>
                    <a:bodyPr/>
                    <a:lstStyle/>
                    <a:p>
                      <a:pPr algn="l" fontAlgn="ctr"/>
                      <a:r>
                        <a:rPr lang="ja-JP" altLang="en-US" sz="600" u="none" strike="noStrike" dirty="0">
                          <a:effectLst/>
                        </a:rPr>
                        <a:t>ガスのインフラ整備に関する</a:t>
                      </a:r>
                      <a:r>
                        <a:rPr lang="en-US" altLang="ja-JP" sz="600" u="none" strike="noStrike" dirty="0">
                          <a:effectLst/>
                        </a:rPr>
                        <a:t>WG</a:t>
                      </a:r>
                      <a:endParaRPr lang="en-US" altLang="ja-JP" sz="600" b="0" i="0" u="none" strike="noStrike" dirty="0">
                        <a:effectLst/>
                        <a:latin typeface="ＭＳ Ｐゴシック"/>
                      </a:endParaRPr>
                    </a:p>
                  </a:txBody>
                  <a:tcPr marL="5098" marR="5098" marT="5098" marB="0" anchor="ctr"/>
                </a:tc>
                <a:tc>
                  <a:txBody>
                    <a:bodyPr/>
                    <a:lstStyle/>
                    <a:p>
                      <a:pPr algn="l" fontAlgn="ctr"/>
                      <a:r>
                        <a:rPr lang="ja-JP" altLang="en-US" sz="600" u="none" strike="noStrike">
                          <a:effectLst/>
                        </a:rPr>
                        <a:t>　電力ガス事業部　ガス市場整備課</a:t>
                      </a:r>
                      <a:endParaRPr lang="ja-JP" altLang="en-US" sz="600" b="0" i="0" u="none" strike="noStrike">
                        <a:effectLst/>
                        <a:latin typeface="ＭＳ Ｐゴシック"/>
                      </a:endParaRPr>
                    </a:p>
                  </a:txBody>
                  <a:tcPr marL="5098" marR="5098" marT="5098" marB="0" anchor="ctr"/>
                </a:tc>
                <a:tc>
                  <a:txBody>
                    <a:bodyPr/>
                    <a:lstStyle/>
                    <a:p>
                      <a:pPr algn="l" fontAlgn="ctr"/>
                      <a:r>
                        <a:rPr lang="ja-JP" altLang="en-US" sz="600" u="sng" strike="noStrike">
                          <a:effectLst/>
                          <a:hlinkClick r:id="rId18"/>
                        </a:rPr>
                        <a:t>ガスのインフラ整備に向けて</a:t>
                      </a:r>
                      <a:endParaRPr lang="ja-JP" altLang="en-US" sz="600" b="0" i="0" u="sng" strike="noStrike">
                        <a:solidFill>
                          <a:srgbClr val="0000FF"/>
                        </a:solidFill>
                        <a:effectLst/>
                        <a:latin typeface="ＭＳ Ｐゴシック"/>
                      </a:endParaRPr>
                    </a:p>
                  </a:txBody>
                  <a:tcPr marL="5098" marR="5098" marT="5098" marB="0" anchor="ctr"/>
                </a:tc>
              </a:tr>
              <a:tr h="178016">
                <a:tc>
                  <a:txBody>
                    <a:bodyPr/>
                    <a:lstStyle/>
                    <a:p>
                      <a:pPr algn="r" fontAlgn="ctr"/>
                      <a:r>
                        <a:rPr lang="en-US" altLang="ja-JP" sz="500" u="none" strike="noStrike">
                          <a:effectLst/>
                        </a:rPr>
                        <a:t>2010/10/29</a:t>
                      </a:r>
                      <a:endParaRPr lang="en-US" altLang="ja-JP" sz="500" b="0" i="0" u="none" strike="noStrike">
                        <a:effectLst/>
                        <a:latin typeface="ＭＳ Ｐゴシック"/>
                      </a:endParaRPr>
                    </a:p>
                  </a:txBody>
                  <a:tcPr marL="5098" marR="5098" marT="5098" marB="0" anchor="ctr"/>
                </a:tc>
                <a:tc>
                  <a:txBody>
                    <a:bodyPr/>
                    <a:lstStyle/>
                    <a:p>
                      <a:pPr algn="r" fontAlgn="ctr"/>
                      <a:r>
                        <a:rPr lang="en-US" altLang="ja-JP" sz="500" u="none" strike="noStrike">
                          <a:effectLst/>
                        </a:rPr>
                        <a:t>2011/3/30</a:t>
                      </a:r>
                      <a:endParaRPr lang="en-US" altLang="ja-JP" sz="500" b="0" i="0" u="none" strike="noStrike">
                        <a:effectLst/>
                        <a:latin typeface="ＭＳ Ｐゴシック"/>
                      </a:endParaRPr>
                    </a:p>
                  </a:txBody>
                  <a:tcPr marL="5098" marR="5098" marT="5098" marB="0" anchor="ctr"/>
                </a:tc>
                <a:tc>
                  <a:txBody>
                    <a:bodyPr/>
                    <a:lstStyle/>
                    <a:p>
                      <a:pPr algn="l" fontAlgn="ctr"/>
                      <a:r>
                        <a:rPr lang="ja-JP" altLang="en-US" sz="500" u="none" strike="noStrike">
                          <a:effectLst/>
                        </a:rPr>
                        <a:t>　</a:t>
                      </a:r>
                      <a:endParaRPr lang="ja-JP" altLang="en-US" sz="500" b="0" i="0" u="none" strike="noStrike">
                        <a:effectLst/>
                        <a:latin typeface="ＭＳ Ｐゴシック"/>
                      </a:endParaRPr>
                    </a:p>
                  </a:txBody>
                  <a:tcPr marL="5098" marR="5098" marT="5098" marB="0" anchor="ctr"/>
                </a:tc>
                <a:tc>
                  <a:txBody>
                    <a:bodyPr/>
                    <a:lstStyle/>
                    <a:p>
                      <a:pPr algn="l" fontAlgn="ctr"/>
                      <a:r>
                        <a:rPr lang="ja-JP" altLang="en-US" sz="600" u="none" strike="noStrike">
                          <a:effectLst/>
                        </a:rPr>
                        <a:t>天然ガスの燃料転換・高度利用に関する</a:t>
                      </a:r>
                      <a:r>
                        <a:rPr lang="en-US" altLang="ja-JP" sz="600" u="none" strike="noStrike">
                          <a:effectLst/>
                        </a:rPr>
                        <a:t>WG</a:t>
                      </a:r>
                      <a:endParaRPr lang="en-US" altLang="ja-JP" sz="600" b="0" i="0" u="none" strike="noStrike">
                        <a:effectLst/>
                        <a:latin typeface="ＭＳ Ｐゴシック"/>
                      </a:endParaRPr>
                    </a:p>
                  </a:txBody>
                  <a:tcPr marL="5098" marR="5098" marT="5098" marB="0" anchor="ctr"/>
                </a:tc>
                <a:tc>
                  <a:txBody>
                    <a:bodyPr/>
                    <a:lstStyle/>
                    <a:p>
                      <a:pPr algn="l" fontAlgn="ctr"/>
                      <a:r>
                        <a:rPr lang="ja-JP" altLang="en-US" sz="600" u="none" strike="noStrike">
                          <a:effectLst/>
                        </a:rPr>
                        <a:t>　電力・ガス事業部　ガス市場整備課 </a:t>
                      </a:r>
                      <a:endParaRPr lang="ja-JP" altLang="en-US" sz="600" b="0" i="0" u="none" strike="noStrike">
                        <a:effectLst/>
                        <a:latin typeface="ＭＳ Ｐゴシック"/>
                      </a:endParaRPr>
                    </a:p>
                  </a:txBody>
                  <a:tcPr marL="5098" marR="5098" marT="5098" marB="0" anchor="ctr"/>
                </a:tc>
                <a:tc>
                  <a:txBody>
                    <a:bodyPr/>
                    <a:lstStyle/>
                    <a:p>
                      <a:pPr algn="l" fontAlgn="ctr"/>
                      <a:r>
                        <a:rPr lang="ja-JP" altLang="en-US" sz="600" u="sng" strike="noStrike">
                          <a:effectLst/>
                          <a:hlinkClick r:id="rId19"/>
                        </a:rPr>
                        <a:t>報告書</a:t>
                      </a:r>
                      <a:r>
                        <a:rPr lang="en-US" altLang="ja-JP" sz="600" u="sng" strike="noStrike">
                          <a:effectLst/>
                          <a:hlinkClick r:id="rId19"/>
                        </a:rPr>
                        <a:t>:</a:t>
                      </a:r>
                      <a:r>
                        <a:rPr lang="ja-JP" altLang="en-US" sz="600" u="sng" strike="noStrike">
                          <a:effectLst/>
                          <a:hlinkClick r:id="rId19"/>
                        </a:rPr>
                        <a:t>天然ガスの燃料転換・高度利用に向けて</a:t>
                      </a:r>
                      <a:endParaRPr lang="ja-JP" altLang="en-US" sz="600" b="0" i="0" u="sng" strike="noStrike">
                        <a:solidFill>
                          <a:srgbClr val="0000FF"/>
                        </a:solidFill>
                        <a:effectLst/>
                        <a:latin typeface="ＭＳ Ｐゴシック"/>
                      </a:endParaRPr>
                    </a:p>
                  </a:txBody>
                  <a:tcPr marL="5098" marR="5098" marT="5098" marB="0" anchor="ctr"/>
                </a:tc>
              </a:tr>
              <a:tr h="264566">
                <a:tc>
                  <a:txBody>
                    <a:bodyPr/>
                    <a:lstStyle/>
                    <a:p>
                      <a:pPr algn="r" fontAlgn="ctr"/>
                      <a:r>
                        <a:rPr lang="en-US" altLang="ja-JP" sz="500" u="none" strike="noStrike">
                          <a:effectLst/>
                        </a:rPr>
                        <a:t>2011/5/17</a:t>
                      </a:r>
                      <a:endParaRPr lang="en-US" altLang="ja-JP" sz="500" b="0" i="0" u="none" strike="noStrike">
                        <a:effectLst/>
                        <a:latin typeface="ＭＳ Ｐゴシック"/>
                      </a:endParaRPr>
                    </a:p>
                  </a:txBody>
                  <a:tcPr marL="5098" marR="5098" marT="5098" marB="0" anchor="ctr"/>
                </a:tc>
                <a:tc>
                  <a:txBody>
                    <a:bodyPr/>
                    <a:lstStyle/>
                    <a:p>
                      <a:pPr algn="r" fontAlgn="ctr"/>
                      <a:r>
                        <a:rPr lang="en-US" altLang="ja-JP" sz="500" u="none" strike="noStrike">
                          <a:effectLst/>
                        </a:rPr>
                        <a:t>2011/8/1</a:t>
                      </a:r>
                      <a:endParaRPr lang="en-US" altLang="ja-JP" sz="500" b="0" i="0" u="none" strike="noStrike">
                        <a:effectLst/>
                        <a:latin typeface="ＭＳ Ｐゴシック"/>
                      </a:endParaRPr>
                    </a:p>
                  </a:txBody>
                  <a:tcPr marL="5098" marR="5098" marT="5098" marB="0" anchor="ctr"/>
                </a:tc>
                <a:tc>
                  <a:txBody>
                    <a:bodyPr/>
                    <a:lstStyle/>
                    <a:p>
                      <a:pPr algn="l" fontAlgn="ctr"/>
                      <a:r>
                        <a:rPr lang="ja-JP" altLang="en-US" sz="500" u="none" strike="noStrike">
                          <a:effectLst/>
                        </a:rPr>
                        <a:t>　</a:t>
                      </a:r>
                      <a:endParaRPr lang="ja-JP" altLang="en-US" sz="500" b="0" i="0" u="none" strike="noStrike">
                        <a:effectLst/>
                        <a:latin typeface="ＭＳ Ｐゴシック"/>
                      </a:endParaRPr>
                    </a:p>
                  </a:txBody>
                  <a:tcPr marL="5098" marR="5098" marT="5098" marB="0" anchor="ctr"/>
                </a:tc>
                <a:tc>
                  <a:txBody>
                    <a:bodyPr/>
                    <a:lstStyle/>
                    <a:p>
                      <a:pPr algn="l" fontAlgn="ctr"/>
                      <a:r>
                        <a:rPr lang="ja-JP" altLang="en-US" sz="600" u="none" strike="noStrike">
                          <a:effectLst/>
                        </a:rPr>
                        <a:t>まちづくりと一体となった熱エネルギーの有効利用に関する研究会</a:t>
                      </a:r>
                      <a:endParaRPr lang="ja-JP" altLang="en-US" sz="600" b="0" i="0" u="none" strike="noStrike">
                        <a:effectLst/>
                        <a:latin typeface="ＭＳ Ｐゴシック"/>
                      </a:endParaRPr>
                    </a:p>
                  </a:txBody>
                  <a:tcPr marL="5098" marR="5098" marT="5098" marB="0" anchor="ctr"/>
                </a:tc>
                <a:tc>
                  <a:txBody>
                    <a:bodyPr/>
                    <a:lstStyle/>
                    <a:p>
                      <a:pPr algn="l" fontAlgn="ctr"/>
                      <a:r>
                        <a:rPr lang="ja-JP" altLang="en-US" sz="600" u="none" strike="noStrike">
                          <a:effectLst/>
                        </a:rPr>
                        <a:t>　省エネルギー・新エネルギー部</a:t>
                      </a:r>
                      <a:br>
                        <a:rPr lang="ja-JP" altLang="en-US" sz="600" u="none" strike="noStrike">
                          <a:effectLst/>
                        </a:rPr>
                      </a:br>
                      <a:r>
                        <a:rPr lang="ja-JP" altLang="en-US" sz="600" u="none" strike="noStrike">
                          <a:effectLst/>
                        </a:rPr>
                        <a:t>　　政策課</a:t>
                      </a:r>
                      <a:endParaRPr lang="ja-JP" altLang="en-US" sz="600" b="0" i="0" u="none" strike="noStrike">
                        <a:effectLst/>
                        <a:latin typeface="ＭＳ Ｐゴシック"/>
                      </a:endParaRPr>
                    </a:p>
                  </a:txBody>
                  <a:tcPr marL="5098" marR="5098" marT="5098" marB="0" anchor="ctr"/>
                </a:tc>
                <a:tc>
                  <a:txBody>
                    <a:bodyPr/>
                    <a:lstStyle/>
                    <a:p>
                      <a:pPr algn="l" fontAlgn="ctr"/>
                      <a:r>
                        <a:rPr lang="ja-JP" altLang="en-US" sz="600" u="sng" strike="noStrike">
                          <a:effectLst/>
                          <a:hlinkClick r:id="rId20"/>
                        </a:rPr>
                        <a:t>中間とりまとめ</a:t>
                      </a:r>
                      <a:endParaRPr lang="ja-JP" altLang="en-US" sz="600" b="0" i="0" u="sng" strike="noStrike">
                        <a:solidFill>
                          <a:srgbClr val="0000FF"/>
                        </a:solidFill>
                        <a:effectLst/>
                        <a:latin typeface="ＭＳ Ｐゴシック"/>
                      </a:endParaRPr>
                    </a:p>
                  </a:txBody>
                  <a:tcPr marL="5098" marR="5098" marT="5098" marB="0" anchor="ctr"/>
                </a:tc>
              </a:tr>
              <a:tr h="201082">
                <a:tc>
                  <a:txBody>
                    <a:bodyPr/>
                    <a:lstStyle/>
                    <a:p>
                      <a:pPr algn="r" fontAlgn="ctr"/>
                      <a:r>
                        <a:rPr lang="en-US" altLang="ja-JP" sz="500" u="none" strike="noStrike">
                          <a:effectLst/>
                        </a:rPr>
                        <a:t>2011/10/3</a:t>
                      </a:r>
                      <a:endParaRPr lang="en-US" altLang="ja-JP" sz="500" b="0" i="0" u="none" strike="noStrike">
                        <a:effectLst/>
                        <a:latin typeface="ＭＳ Ｐゴシック"/>
                      </a:endParaRPr>
                    </a:p>
                  </a:txBody>
                  <a:tcPr marL="5098" marR="5098" marT="5098" marB="0" anchor="ctr"/>
                </a:tc>
                <a:tc>
                  <a:txBody>
                    <a:bodyPr/>
                    <a:lstStyle/>
                    <a:p>
                      <a:pPr algn="l" fontAlgn="ctr"/>
                      <a:r>
                        <a:rPr lang="ja-JP" altLang="en-US" sz="500" u="none" strike="noStrike">
                          <a:effectLst/>
                        </a:rPr>
                        <a:t>　</a:t>
                      </a:r>
                      <a:endParaRPr lang="ja-JP" altLang="en-US" sz="500" b="0" i="0" u="none" strike="noStrike">
                        <a:effectLst/>
                        <a:latin typeface="ＭＳ Ｐゴシック"/>
                      </a:endParaRPr>
                    </a:p>
                  </a:txBody>
                  <a:tcPr marL="5098" marR="5098" marT="5098" marB="0" anchor="ctr"/>
                </a:tc>
                <a:tc>
                  <a:txBody>
                    <a:bodyPr/>
                    <a:lstStyle/>
                    <a:p>
                      <a:pPr algn="r" fontAlgn="ctr"/>
                      <a:r>
                        <a:rPr lang="en-US" altLang="ja-JP" sz="500" u="none" strike="noStrike">
                          <a:effectLst/>
                        </a:rPr>
                        <a:t>2011/10/26</a:t>
                      </a:r>
                      <a:endParaRPr lang="en-US" altLang="ja-JP" sz="500" b="0" i="0" u="none" strike="noStrike">
                        <a:effectLst/>
                        <a:latin typeface="ＭＳ Ｐゴシック"/>
                      </a:endParaRPr>
                    </a:p>
                  </a:txBody>
                  <a:tcPr marL="5098" marR="5098" marT="5098" marB="0" anchor="ctr"/>
                </a:tc>
                <a:tc>
                  <a:txBody>
                    <a:bodyPr/>
                    <a:lstStyle/>
                    <a:p>
                      <a:pPr algn="l" fontAlgn="ctr"/>
                      <a:r>
                        <a:rPr lang="ja-JP" altLang="en-US" sz="600" u="none" strike="noStrike">
                          <a:effectLst/>
                        </a:rPr>
                        <a:t>総合資源エネルギー調査会</a:t>
                      </a:r>
                      <a:br>
                        <a:rPr lang="ja-JP" altLang="en-US" sz="600" u="none" strike="noStrike">
                          <a:effectLst/>
                        </a:rPr>
                      </a:br>
                      <a:r>
                        <a:rPr lang="ja-JP" altLang="en-US" sz="600" u="none" strike="noStrike">
                          <a:effectLst/>
                        </a:rPr>
                        <a:t>基本問題委員会</a:t>
                      </a:r>
                      <a:endParaRPr lang="ja-JP" altLang="en-US" sz="600" b="0" i="0" u="none" strike="noStrike">
                        <a:effectLst/>
                        <a:latin typeface="ＭＳ Ｐゴシック"/>
                      </a:endParaRPr>
                    </a:p>
                  </a:txBody>
                  <a:tcPr marL="5098" marR="5098" marT="5098" marB="0" anchor="ctr"/>
                </a:tc>
                <a:tc>
                  <a:txBody>
                    <a:bodyPr/>
                    <a:lstStyle/>
                    <a:p>
                      <a:pPr algn="l" fontAlgn="ctr"/>
                      <a:r>
                        <a:rPr lang="ja-JP" altLang="en-US" sz="600" u="none" strike="noStrike">
                          <a:effectLst/>
                        </a:rPr>
                        <a:t>総合政策課</a:t>
                      </a:r>
                      <a:endParaRPr lang="ja-JP" altLang="en-US" sz="600" b="0" i="0" u="none" strike="noStrike">
                        <a:effectLst/>
                        <a:latin typeface="ＭＳ Ｐゴシック"/>
                      </a:endParaRPr>
                    </a:p>
                  </a:txBody>
                  <a:tcPr marL="5098" marR="5098" marT="5098" marB="0" anchor="ctr"/>
                </a:tc>
                <a:tc>
                  <a:txBody>
                    <a:bodyPr/>
                    <a:lstStyle/>
                    <a:p>
                      <a:pPr algn="l" fontAlgn="ctr"/>
                      <a:r>
                        <a:rPr lang="zh-TW" altLang="en-US" sz="600" u="sng" strike="noStrike">
                          <a:effectLst/>
                          <a:hlinkClick r:id="rId21"/>
                        </a:rPr>
                        <a:t>第２回基本問題委員会配布資料</a:t>
                      </a:r>
                      <a:endParaRPr lang="zh-TW" altLang="en-US" sz="600" b="0" i="0" u="sng" strike="noStrike">
                        <a:solidFill>
                          <a:srgbClr val="0000FF"/>
                        </a:solidFill>
                        <a:effectLst/>
                        <a:latin typeface="ＭＳ Ｐゴシック"/>
                      </a:endParaRPr>
                    </a:p>
                  </a:txBody>
                  <a:tcPr marL="5098" marR="5098" marT="5098" marB="0" anchor="ctr"/>
                </a:tc>
              </a:tr>
              <a:tr h="264566">
                <a:tc>
                  <a:txBody>
                    <a:bodyPr/>
                    <a:lstStyle/>
                    <a:p>
                      <a:pPr algn="r" fontAlgn="ctr"/>
                      <a:r>
                        <a:rPr lang="en-US" altLang="ja-JP" sz="500" u="none" strike="noStrike">
                          <a:effectLst/>
                        </a:rPr>
                        <a:t>2009/8/31</a:t>
                      </a:r>
                      <a:endParaRPr lang="en-US" altLang="ja-JP" sz="500" b="0" i="0" u="none" strike="noStrike">
                        <a:effectLst/>
                        <a:latin typeface="ＭＳ Ｐゴシック"/>
                      </a:endParaRPr>
                    </a:p>
                  </a:txBody>
                  <a:tcPr marL="5098" marR="5098" marT="5098" marB="0" anchor="ctr"/>
                </a:tc>
                <a:tc>
                  <a:txBody>
                    <a:bodyPr/>
                    <a:lstStyle/>
                    <a:p>
                      <a:pPr algn="r" fontAlgn="ctr"/>
                      <a:r>
                        <a:rPr lang="en-US" altLang="ja-JP" sz="500" u="none" strike="noStrike">
                          <a:effectLst/>
                        </a:rPr>
                        <a:t>2010/1/28</a:t>
                      </a:r>
                      <a:endParaRPr lang="en-US" altLang="ja-JP" sz="500" b="0" i="0" u="none" strike="noStrike">
                        <a:effectLst/>
                        <a:latin typeface="ＭＳ Ｐゴシック"/>
                      </a:endParaRPr>
                    </a:p>
                  </a:txBody>
                  <a:tcPr marL="5098" marR="5098" marT="5098" marB="0" anchor="ctr"/>
                </a:tc>
                <a:tc>
                  <a:txBody>
                    <a:bodyPr/>
                    <a:lstStyle/>
                    <a:p>
                      <a:pPr algn="l" fontAlgn="ctr"/>
                      <a:r>
                        <a:rPr lang="ja-JP" altLang="en-US" sz="500" u="none" strike="noStrike">
                          <a:effectLst/>
                        </a:rPr>
                        <a:t>　</a:t>
                      </a:r>
                      <a:endParaRPr lang="ja-JP" altLang="en-US" sz="500" b="0" i="0" u="none" strike="noStrike">
                        <a:effectLst/>
                        <a:latin typeface="ＭＳ Ｐゴシック"/>
                      </a:endParaRPr>
                    </a:p>
                  </a:txBody>
                  <a:tcPr marL="5098" marR="5098" marT="5098" marB="0" anchor="ctr"/>
                </a:tc>
                <a:tc>
                  <a:txBody>
                    <a:bodyPr/>
                    <a:lstStyle/>
                    <a:p>
                      <a:pPr algn="l" fontAlgn="ctr"/>
                      <a:r>
                        <a:rPr lang="ja-JP" altLang="en-US" sz="600" u="none" strike="noStrike">
                          <a:effectLst/>
                        </a:rPr>
                        <a:t>次世代エネルギーシステムに係る国際標準化に関する研究会</a:t>
                      </a:r>
                      <a:endParaRPr lang="ja-JP" altLang="en-US" sz="600" b="0" i="0" u="none" strike="noStrike">
                        <a:effectLst/>
                        <a:latin typeface="ＭＳ Ｐゴシック"/>
                      </a:endParaRPr>
                    </a:p>
                  </a:txBody>
                  <a:tcPr marL="5098" marR="5098" marT="5098" marB="0" anchor="ctr"/>
                </a:tc>
                <a:tc>
                  <a:txBody>
                    <a:bodyPr/>
                    <a:lstStyle/>
                    <a:p>
                      <a:pPr algn="l" fontAlgn="ctr"/>
                      <a:r>
                        <a:rPr lang="zh-TW" altLang="en-US" sz="600" u="none" strike="noStrike">
                          <a:effectLst/>
                        </a:rPr>
                        <a:t>産業技術環境局 基準認証政策課</a:t>
                      </a:r>
                      <a:endParaRPr lang="zh-TW" altLang="en-US" sz="600" b="0" i="0" u="none" strike="noStrike">
                        <a:effectLst/>
                        <a:latin typeface="ＭＳ Ｐゴシック"/>
                      </a:endParaRPr>
                    </a:p>
                  </a:txBody>
                  <a:tcPr marL="5098" marR="5098" marT="5098" marB="0" anchor="ctr"/>
                </a:tc>
                <a:tc>
                  <a:txBody>
                    <a:bodyPr/>
                    <a:lstStyle/>
                    <a:p>
                      <a:pPr algn="l" fontAlgn="ctr"/>
                      <a:r>
                        <a:rPr lang="ja-JP" altLang="en-US" sz="600" u="sng" strike="noStrike">
                          <a:effectLst/>
                          <a:hlinkClick r:id="rId22"/>
                        </a:rPr>
                        <a:t>次世代エネルギーシステムに係る国際標準化に向けて</a:t>
                      </a:r>
                      <a:endParaRPr lang="ja-JP" altLang="en-US" sz="600" b="0" i="0" u="sng" strike="noStrike">
                        <a:solidFill>
                          <a:srgbClr val="0000FF"/>
                        </a:solidFill>
                        <a:effectLst/>
                        <a:latin typeface="ＭＳ Ｐゴシック"/>
                      </a:endParaRPr>
                    </a:p>
                  </a:txBody>
                  <a:tcPr marL="5098" marR="5098" marT="5098" marB="0" anchor="ctr"/>
                </a:tc>
              </a:tr>
              <a:tr h="196703">
                <a:tc>
                  <a:txBody>
                    <a:bodyPr/>
                    <a:lstStyle/>
                    <a:p>
                      <a:pPr algn="r" fontAlgn="ctr"/>
                      <a:r>
                        <a:rPr lang="en-US" altLang="ja-JP" sz="500" u="none" strike="noStrike">
                          <a:effectLst/>
                        </a:rPr>
                        <a:t>2009/11/4</a:t>
                      </a:r>
                      <a:endParaRPr lang="en-US" altLang="ja-JP" sz="500" b="0" i="0" u="none" strike="noStrike">
                        <a:effectLst/>
                        <a:latin typeface="ＭＳ Ｐゴシック"/>
                      </a:endParaRPr>
                    </a:p>
                  </a:txBody>
                  <a:tcPr marL="5098" marR="5098" marT="5098" marB="0" anchor="ctr"/>
                </a:tc>
                <a:tc>
                  <a:txBody>
                    <a:bodyPr/>
                    <a:lstStyle/>
                    <a:p>
                      <a:pPr algn="r" fontAlgn="ctr"/>
                      <a:r>
                        <a:rPr lang="en-US" altLang="ja-JP" sz="500" u="none" strike="noStrike">
                          <a:effectLst/>
                        </a:rPr>
                        <a:t>2010/4/12</a:t>
                      </a:r>
                      <a:endParaRPr lang="en-US" altLang="ja-JP" sz="500" b="0" i="0" u="none" strike="noStrike">
                        <a:effectLst/>
                        <a:latin typeface="ＭＳ Ｐゴシック"/>
                      </a:endParaRPr>
                    </a:p>
                  </a:txBody>
                  <a:tcPr marL="5098" marR="5098" marT="5098" marB="0" anchor="ctr"/>
                </a:tc>
                <a:tc>
                  <a:txBody>
                    <a:bodyPr/>
                    <a:lstStyle/>
                    <a:p>
                      <a:pPr algn="l" fontAlgn="ctr"/>
                      <a:r>
                        <a:rPr lang="ja-JP" altLang="en-US" sz="500" u="none" strike="noStrike">
                          <a:effectLst/>
                        </a:rPr>
                        <a:t>　</a:t>
                      </a:r>
                      <a:endParaRPr lang="ja-JP" altLang="en-US" sz="500" b="0" i="0" u="none" strike="noStrike">
                        <a:effectLst/>
                        <a:latin typeface="ＭＳ Ｐゴシック"/>
                      </a:endParaRPr>
                    </a:p>
                  </a:txBody>
                  <a:tcPr marL="5098" marR="5098" marT="5098" marB="0" anchor="ctr"/>
                </a:tc>
                <a:tc>
                  <a:txBody>
                    <a:bodyPr/>
                    <a:lstStyle/>
                    <a:p>
                      <a:pPr algn="l" fontAlgn="ctr"/>
                      <a:r>
                        <a:rPr lang="zh-TW" altLang="en-US" sz="600" u="none" strike="noStrike">
                          <a:effectLst/>
                        </a:rPr>
                        <a:t>次世代自動車戦略研究会</a:t>
                      </a:r>
                      <a:endParaRPr lang="zh-TW" altLang="en-US" sz="600" b="0" i="0" u="none" strike="noStrike">
                        <a:effectLst/>
                        <a:latin typeface="ＭＳ Ｐゴシック"/>
                      </a:endParaRPr>
                    </a:p>
                  </a:txBody>
                  <a:tcPr marL="5098" marR="5098" marT="5098" marB="0" anchor="ctr"/>
                </a:tc>
                <a:tc>
                  <a:txBody>
                    <a:bodyPr/>
                    <a:lstStyle/>
                    <a:p>
                      <a:pPr algn="l" fontAlgn="ctr"/>
                      <a:r>
                        <a:rPr lang="zh-TW" altLang="en-US" sz="600" u="none" strike="noStrike">
                          <a:effectLst/>
                        </a:rPr>
                        <a:t>製造産業局 自動車課</a:t>
                      </a:r>
                      <a:endParaRPr lang="zh-TW" altLang="en-US" sz="600" b="0" i="0" u="none" strike="noStrike">
                        <a:effectLst/>
                        <a:latin typeface="ＭＳ Ｐゴシック"/>
                      </a:endParaRPr>
                    </a:p>
                  </a:txBody>
                  <a:tcPr marL="5098" marR="5098" marT="5098" marB="0" anchor="ctr"/>
                </a:tc>
                <a:tc>
                  <a:txBody>
                    <a:bodyPr/>
                    <a:lstStyle/>
                    <a:p>
                      <a:pPr algn="l" fontAlgn="ctr"/>
                      <a:r>
                        <a:rPr lang="zh-TW" altLang="en-US" sz="600" u="sng" strike="noStrike">
                          <a:effectLst/>
                          <a:hlinkClick r:id="rId23"/>
                        </a:rPr>
                        <a:t>次世代自動車戦略</a:t>
                      </a:r>
                      <a:r>
                        <a:rPr lang="en-US" altLang="zh-TW" sz="600" u="sng" strike="noStrike">
                          <a:effectLst/>
                          <a:hlinkClick r:id="rId23"/>
                        </a:rPr>
                        <a:t>2010</a:t>
                      </a:r>
                      <a:endParaRPr lang="zh-TW" altLang="en-US" sz="600" b="0" i="0" u="sng" strike="noStrike">
                        <a:solidFill>
                          <a:srgbClr val="0000FF"/>
                        </a:solidFill>
                        <a:effectLst/>
                        <a:latin typeface="ＭＳ Ｐゴシック"/>
                      </a:endParaRPr>
                    </a:p>
                  </a:txBody>
                  <a:tcPr marL="5098" marR="5098" marT="5098" marB="0" anchor="ctr"/>
                </a:tc>
              </a:tr>
              <a:tr h="108186">
                <a:tc rowSpan="2">
                  <a:txBody>
                    <a:bodyPr/>
                    <a:lstStyle/>
                    <a:p>
                      <a:pPr algn="r" fontAlgn="ctr"/>
                      <a:r>
                        <a:rPr lang="en-US" altLang="ja-JP" sz="500" u="none" strike="noStrike">
                          <a:effectLst/>
                        </a:rPr>
                        <a:t>2009/12/1</a:t>
                      </a:r>
                      <a:endParaRPr lang="en-US" altLang="ja-JP" sz="500" b="0" i="0" u="none" strike="noStrike">
                        <a:effectLst/>
                        <a:latin typeface="ＭＳ Ｐゴシック"/>
                      </a:endParaRPr>
                    </a:p>
                  </a:txBody>
                  <a:tcPr marL="5098" marR="5098" marT="5098" marB="0" anchor="ctr"/>
                </a:tc>
                <a:tc rowSpan="2">
                  <a:txBody>
                    <a:bodyPr/>
                    <a:lstStyle/>
                    <a:p>
                      <a:pPr algn="r" fontAlgn="ctr"/>
                      <a:r>
                        <a:rPr lang="en-US" altLang="ja-JP" sz="500" u="none" strike="noStrike">
                          <a:effectLst/>
                        </a:rPr>
                        <a:t>2010/6/15</a:t>
                      </a:r>
                      <a:endParaRPr lang="en-US" altLang="ja-JP" sz="500" b="0" i="0" u="none" strike="noStrike">
                        <a:effectLst/>
                        <a:latin typeface="ＭＳ Ｐゴシック"/>
                      </a:endParaRPr>
                    </a:p>
                  </a:txBody>
                  <a:tcPr marL="5098" marR="5098" marT="5098" marB="0" anchor="ctr"/>
                </a:tc>
                <a:tc rowSpan="2">
                  <a:txBody>
                    <a:bodyPr/>
                    <a:lstStyle/>
                    <a:p>
                      <a:pPr algn="l" fontAlgn="ctr"/>
                      <a:r>
                        <a:rPr lang="ja-JP" altLang="en-US" sz="500" u="none" strike="noStrike">
                          <a:effectLst/>
                        </a:rPr>
                        <a:t>　</a:t>
                      </a:r>
                      <a:endParaRPr lang="ja-JP" altLang="en-US" sz="500" b="0" i="0" u="none" strike="noStrike">
                        <a:effectLst/>
                        <a:latin typeface="ＭＳ Ｐゴシック"/>
                      </a:endParaRPr>
                    </a:p>
                  </a:txBody>
                  <a:tcPr marL="5098" marR="5098" marT="5098" marB="0" anchor="ctr"/>
                </a:tc>
                <a:tc rowSpan="2">
                  <a:txBody>
                    <a:bodyPr/>
                    <a:lstStyle/>
                    <a:p>
                      <a:pPr algn="l" fontAlgn="ctr"/>
                      <a:r>
                        <a:rPr lang="ja-JP" altLang="en-US" sz="600" u="none" strike="noStrike">
                          <a:effectLst/>
                        </a:rPr>
                        <a:t>スマートコミュニコミュティ関連システムフォーラム</a:t>
                      </a:r>
                      <a:endParaRPr lang="ja-JP" altLang="en-US" sz="600" b="0" i="0" u="none" strike="noStrike">
                        <a:effectLst/>
                        <a:latin typeface="ＭＳ Ｐゴシック"/>
                      </a:endParaRPr>
                    </a:p>
                  </a:txBody>
                  <a:tcPr marL="5098" marR="5098" marT="5098" marB="0" anchor="ctr"/>
                </a:tc>
                <a:tc rowSpan="2">
                  <a:txBody>
                    <a:bodyPr/>
                    <a:lstStyle/>
                    <a:p>
                      <a:pPr algn="l" fontAlgn="ctr"/>
                      <a:r>
                        <a:rPr lang="zh-TW" altLang="en-US" sz="600" u="none" strike="noStrike">
                          <a:effectLst/>
                        </a:rPr>
                        <a:t>商務情報政策局　情報経済課</a:t>
                      </a:r>
                      <a:endParaRPr lang="zh-TW" altLang="en-US" sz="600" b="0" i="0" u="none" strike="noStrike">
                        <a:effectLst/>
                        <a:latin typeface="ＭＳ Ｐゴシック"/>
                      </a:endParaRPr>
                    </a:p>
                  </a:txBody>
                  <a:tcPr marL="5098" marR="5098" marT="5098" marB="0" anchor="ctr"/>
                </a:tc>
                <a:tc>
                  <a:txBody>
                    <a:bodyPr/>
                    <a:lstStyle/>
                    <a:p>
                      <a:pPr algn="l" fontAlgn="ctr"/>
                      <a:r>
                        <a:rPr lang="ja-JP" altLang="en-US" sz="600" u="sng" strike="noStrike">
                          <a:effectLst/>
                          <a:hlinkClick r:id="rId24"/>
                        </a:rPr>
                        <a:t>スマートコミュニティフォーラムにおける論点と提案</a:t>
                      </a:r>
                      <a:r>
                        <a:rPr lang="en-US" altLang="ja-JP" sz="600" u="sng" strike="noStrike">
                          <a:effectLst/>
                          <a:hlinkClick r:id="rId24"/>
                        </a:rPr>
                        <a:t>1</a:t>
                      </a:r>
                      <a:endParaRPr lang="ja-JP" altLang="en-US" sz="600" b="0" i="0" u="sng" strike="noStrike">
                        <a:solidFill>
                          <a:srgbClr val="0000FF"/>
                        </a:solidFill>
                        <a:effectLst/>
                        <a:latin typeface="ＭＳ Ｐゴシック"/>
                      </a:endParaRPr>
                    </a:p>
                  </a:txBody>
                  <a:tcPr marL="5098" marR="5098" marT="5098" marB="0" anchor="ctr"/>
                </a:tc>
              </a:tr>
              <a:tr h="108186">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a:txBody>
                    <a:bodyPr/>
                    <a:lstStyle/>
                    <a:p>
                      <a:pPr algn="l" fontAlgn="ctr"/>
                      <a:r>
                        <a:rPr lang="ja-JP" altLang="en-US" sz="600" u="sng" strike="noStrike" dirty="0">
                          <a:effectLst/>
                          <a:hlinkClick r:id="rId25"/>
                        </a:rPr>
                        <a:t>スマートコミュニティフォーラムにおける論点と提案</a:t>
                      </a:r>
                      <a:r>
                        <a:rPr lang="en-US" altLang="ja-JP" sz="600" u="sng" strike="noStrike" dirty="0">
                          <a:effectLst/>
                          <a:hlinkClick r:id="rId25"/>
                        </a:rPr>
                        <a:t>2</a:t>
                      </a:r>
                      <a:endParaRPr lang="ja-JP" altLang="en-US" sz="600" b="0" i="0" u="sng" strike="noStrike" dirty="0">
                        <a:solidFill>
                          <a:srgbClr val="0000FF"/>
                        </a:solidFill>
                        <a:effectLst/>
                        <a:latin typeface="ＭＳ Ｐゴシック"/>
                      </a:endParaRPr>
                    </a:p>
                  </a:txBody>
                  <a:tcPr marL="5098" marR="5098" marT="5098" marB="0" anchor="ctr"/>
                </a:tc>
              </a:tr>
            </a:tbl>
          </a:graphicData>
        </a:graphic>
      </p:graphicFrame>
    </p:spTree>
    <p:extLst>
      <p:ext uri="{BB962C8B-B14F-4D97-AF65-F5344CB8AC3E}">
        <p14:creationId xmlns:p14="http://schemas.microsoft.com/office/powerpoint/2010/main" val="128774349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C:\Users\Public\Pictures\energyplan-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7583" y="1096297"/>
            <a:ext cx="7829661" cy="5148942"/>
          </a:xfrm>
          <a:prstGeom prst="rect">
            <a:avLst/>
          </a:prstGeom>
          <a:noFill/>
          <a:extLst>
            <a:ext uri="{909E8E84-426E-40DD-AFC4-6F175D3DCCD1}">
              <a14:hiddenFill xmlns:a14="http://schemas.microsoft.com/office/drawing/2010/main">
                <a:solidFill>
                  <a:srgbClr val="FFFFFF"/>
                </a:solidFill>
              </a14:hiddenFill>
            </a:ext>
          </a:extLst>
        </p:spPr>
      </p:pic>
      <p:sp>
        <p:nvSpPr>
          <p:cNvPr id="2" name="タイトル 1"/>
          <p:cNvSpPr>
            <a:spLocks noGrp="1"/>
          </p:cNvSpPr>
          <p:nvPr>
            <p:ph type="title"/>
          </p:nvPr>
        </p:nvSpPr>
        <p:spPr/>
        <p:txBody>
          <a:bodyPr/>
          <a:lstStyle/>
          <a:p>
            <a:r>
              <a:rPr kumimoji="1" lang="ja-JP" altLang="en-US" dirty="0" smtClean="0"/>
              <a:t>１．これまでの流れ</a:t>
            </a:r>
            <a:endParaRPr kumimoji="1" lang="ja-JP" altLang="en-US" dirty="0"/>
          </a:p>
        </p:txBody>
      </p:sp>
      <p:sp>
        <p:nvSpPr>
          <p:cNvPr id="3" name="コンテンツ プレースホルダー 2"/>
          <p:cNvSpPr>
            <a:spLocks noGrp="1"/>
          </p:cNvSpPr>
          <p:nvPr>
            <p:ph idx="1"/>
          </p:nvPr>
        </p:nvSpPr>
        <p:spPr>
          <a:xfrm>
            <a:off x="395536" y="742584"/>
            <a:ext cx="8417024" cy="5218113"/>
          </a:xfrm>
        </p:spPr>
        <p:txBody>
          <a:bodyPr/>
          <a:lstStyle/>
          <a:p>
            <a:pPr marL="642938" indent="-285750">
              <a:buClr>
                <a:srgbClr val="336600"/>
              </a:buClr>
              <a:buFont typeface="Wingdings" pitchFamily="2" charset="2"/>
              <a:buChar char="n"/>
            </a:pPr>
            <a:r>
              <a:rPr lang="ja-JP" altLang="en-US" sz="1800" dirty="0" smtClean="0"/>
              <a:t>開催</a:t>
            </a:r>
            <a:r>
              <a:rPr lang="ja-JP" altLang="en-US" sz="1800" dirty="0"/>
              <a:t>年代</a:t>
            </a:r>
            <a:r>
              <a:rPr lang="ja-JP" altLang="en-US" sz="1800" dirty="0" smtClean="0"/>
              <a:t>順</a:t>
            </a:r>
            <a:r>
              <a:rPr lang="ja-JP" altLang="en-US" sz="1800" dirty="0"/>
              <a:t>の</a:t>
            </a:r>
            <a:r>
              <a:rPr lang="ja-JP" altLang="en-US" sz="1800" dirty="0" smtClean="0"/>
              <a:t>スマートグリッド</a:t>
            </a:r>
            <a:r>
              <a:rPr lang="ja-JP" altLang="en-US" sz="1800" dirty="0"/>
              <a:t>・スマートコミュニティ関連</a:t>
            </a:r>
            <a:r>
              <a:rPr lang="ja-JP" altLang="en-US" sz="1800" dirty="0" smtClean="0"/>
              <a:t>研究会関連図</a:t>
            </a:r>
            <a:endParaRPr lang="ja-JP" altLang="en-US" sz="1800" dirty="0"/>
          </a:p>
        </p:txBody>
      </p:sp>
      <p:sp>
        <p:nvSpPr>
          <p:cNvPr id="5" name="日付プレースホルダー 4"/>
          <p:cNvSpPr>
            <a:spLocks noGrp="1"/>
          </p:cNvSpPr>
          <p:nvPr>
            <p:ph type="dt" sz="half" idx="10"/>
          </p:nvPr>
        </p:nvSpPr>
        <p:spPr/>
        <p:txBody>
          <a:bodyPr/>
          <a:lstStyle/>
          <a:p>
            <a:r>
              <a:rPr lang="en-US" altLang="ja-JP" dirty="0"/>
              <a:t>2011/10/31</a:t>
            </a:r>
            <a:endParaRPr kumimoji="1" lang="ja-JP" altLang="en-US" dirty="0"/>
          </a:p>
        </p:txBody>
      </p:sp>
      <p:sp>
        <p:nvSpPr>
          <p:cNvPr id="6" name="スライド番号プレースホルダー 5"/>
          <p:cNvSpPr>
            <a:spLocks noGrp="1"/>
          </p:cNvSpPr>
          <p:nvPr>
            <p:ph type="sldNum" sz="quarter" idx="12"/>
          </p:nvPr>
        </p:nvSpPr>
        <p:spPr/>
        <p:txBody>
          <a:bodyPr/>
          <a:lstStyle/>
          <a:p>
            <a:fld id="{EBBBA30D-1F4B-4C5B-97A9-6EDCE1DE73F1}" type="slidenum">
              <a:rPr kumimoji="1" lang="ja-JP" altLang="en-US" smtClean="0"/>
              <a:t>4</a:t>
            </a:fld>
            <a:endParaRPr kumimoji="1" lang="ja-JP" altLang="en-US"/>
          </a:p>
        </p:txBody>
      </p:sp>
      <p:sp>
        <p:nvSpPr>
          <p:cNvPr id="7" name="右矢印 6"/>
          <p:cNvSpPr/>
          <p:nvPr/>
        </p:nvSpPr>
        <p:spPr>
          <a:xfrm>
            <a:off x="7884368" y="4613841"/>
            <a:ext cx="432048" cy="237600"/>
          </a:xfrm>
          <a:prstGeom prst="rightArrow">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ja-JP" altLang="en-US" sz="700" b="1" dirty="0" smtClean="0">
                <a:solidFill>
                  <a:schemeClr val="accent2">
                    <a:lumMod val="75000"/>
                  </a:schemeClr>
                </a:solidFill>
                <a:hlinkClick r:id="rId3"/>
              </a:rPr>
              <a:t>資料</a:t>
            </a:r>
            <a:endParaRPr kumimoji="1" lang="ja-JP" altLang="en-US" sz="800" b="1" dirty="0">
              <a:solidFill>
                <a:schemeClr val="accent2">
                  <a:lumMod val="75000"/>
                </a:schemeClr>
              </a:solidFill>
            </a:endParaRPr>
          </a:p>
        </p:txBody>
      </p:sp>
      <p:sp>
        <p:nvSpPr>
          <p:cNvPr id="10" name="右矢印 9"/>
          <p:cNvSpPr/>
          <p:nvPr/>
        </p:nvSpPr>
        <p:spPr>
          <a:xfrm>
            <a:off x="7891408" y="5443909"/>
            <a:ext cx="432048" cy="237600"/>
          </a:xfrm>
          <a:prstGeom prst="rightArrow">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ja-JP" altLang="en-US" sz="700" b="1" dirty="0">
                <a:solidFill>
                  <a:schemeClr val="accent2">
                    <a:lumMod val="75000"/>
                  </a:schemeClr>
                </a:solidFill>
                <a:hlinkClick r:id="rId4"/>
              </a:rPr>
              <a:t>資料</a:t>
            </a:r>
            <a:endParaRPr kumimoji="1" lang="ja-JP" altLang="en-US" sz="800" b="1" dirty="0">
              <a:solidFill>
                <a:schemeClr val="accent2">
                  <a:lumMod val="75000"/>
                </a:schemeClr>
              </a:solidFill>
            </a:endParaRPr>
          </a:p>
        </p:txBody>
      </p:sp>
      <p:sp>
        <p:nvSpPr>
          <p:cNvPr id="11" name="右矢印 10"/>
          <p:cNvSpPr/>
          <p:nvPr/>
        </p:nvSpPr>
        <p:spPr>
          <a:xfrm>
            <a:off x="7884368" y="5723097"/>
            <a:ext cx="432048" cy="237600"/>
          </a:xfrm>
          <a:prstGeom prst="rightArrow">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ja-JP" altLang="en-US" sz="700" b="1" dirty="0">
                <a:solidFill>
                  <a:schemeClr val="accent2">
                    <a:lumMod val="75000"/>
                  </a:schemeClr>
                </a:solidFill>
                <a:hlinkClick r:id="rId5"/>
              </a:rPr>
              <a:t>資料</a:t>
            </a:r>
            <a:endParaRPr kumimoji="1" lang="ja-JP" altLang="en-US" sz="800" b="1" dirty="0">
              <a:solidFill>
                <a:schemeClr val="accent2">
                  <a:lumMod val="75000"/>
                </a:schemeClr>
              </a:solidFill>
            </a:endParaRPr>
          </a:p>
        </p:txBody>
      </p:sp>
      <p:sp>
        <p:nvSpPr>
          <p:cNvPr id="12" name="右矢印 11"/>
          <p:cNvSpPr/>
          <p:nvPr/>
        </p:nvSpPr>
        <p:spPr>
          <a:xfrm>
            <a:off x="7891408" y="5982088"/>
            <a:ext cx="432048" cy="237600"/>
          </a:xfrm>
          <a:prstGeom prst="rightArrow">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ja-JP" altLang="en-US" sz="700" b="1" dirty="0">
                <a:solidFill>
                  <a:schemeClr val="accent2">
                    <a:lumMod val="75000"/>
                  </a:schemeClr>
                </a:solidFill>
                <a:hlinkClick r:id="rId6"/>
              </a:rPr>
              <a:t>資料</a:t>
            </a:r>
            <a:endParaRPr kumimoji="1" lang="ja-JP" altLang="en-US" sz="800" b="1" dirty="0">
              <a:solidFill>
                <a:schemeClr val="accent2">
                  <a:lumMod val="75000"/>
                </a:schemeClr>
              </a:solidFill>
            </a:endParaRPr>
          </a:p>
        </p:txBody>
      </p:sp>
      <p:sp>
        <p:nvSpPr>
          <p:cNvPr id="13" name="Rectangle 5"/>
          <p:cNvSpPr>
            <a:spLocks noGrp="1" noChangeArrowheads="1"/>
          </p:cNvSpPr>
          <p:nvPr>
            <p:ph type="ftr" sz="quarter" idx="11"/>
          </p:nvPr>
        </p:nvSpPr>
        <p:spPr>
          <a:xfrm>
            <a:off x="3124200" y="6309320"/>
            <a:ext cx="2895600" cy="412155"/>
          </a:xfrm>
          <a:ln/>
        </p:spPr>
        <p:txBody>
          <a:bodyPr/>
          <a:lstStyle>
            <a:lvl1pPr>
              <a:defRPr/>
            </a:lvl1pPr>
          </a:lstStyle>
          <a:p>
            <a:pPr>
              <a:defRPr/>
            </a:pPr>
            <a:r>
              <a:rPr lang="en-US" altLang="ja-JP" sz="1000" dirty="0">
                <a:latin typeface="Times New Roman" pitchFamily="18" charset="0"/>
                <a:cs typeface="Times New Roman" pitchFamily="18" charset="0"/>
              </a:rPr>
              <a:t>© 2011 </a:t>
            </a:r>
            <a:r>
              <a:rPr lang="en-US" altLang="ja-JP" sz="1000" dirty="0" err="1">
                <a:latin typeface="Times New Roman" pitchFamily="18" charset="0"/>
                <a:cs typeface="Times New Roman" pitchFamily="18" charset="0"/>
              </a:rPr>
              <a:t>InterTech</a:t>
            </a:r>
            <a:r>
              <a:rPr lang="en-US" altLang="ja-JP" sz="1000" dirty="0">
                <a:latin typeface="Times New Roman" pitchFamily="18" charset="0"/>
                <a:cs typeface="Times New Roman" pitchFamily="18" charset="0"/>
              </a:rPr>
              <a:t> Research Corporation</a:t>
            </a:r>
          </a:p>
        </p:txBody>
      </p:sp>
      <p:sp>
        <p:nvSpPr>
          <p:cNvPr id="14" name="右矢印 13"/>
          <p:cNvSpPr/>
          <p:nvPr/>
        </p:nvSpPr>
        <p:spPr>
          <a:xfrm>
            <a:off x="8669298" y="4991348"/>
            <a:ext cx="432048" cy="237600"/>
          </a:xfrm>
          <a:prstGeom prst="rightArrow">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ja-JP" altLang="en-US" sz="700" b="1" dirty="0" smtClean="0">
                <a:solidFill>
                  <a:schemeClr val="accent2">
                    <a:lumMod val="75000"/>
                  </a:schemeClr>
                </a:solidFill>
                <a:hlinkClick r:id="rId7"/>
              </a:rPr>
              <a:t>資料</a:t>
            </a:r>
            <a:endParaRPr kumimoji="1" lang="ja-JP" altLang="en-US" sz="800" b="1" dirty="0">
              <a:solidFill>
                <a:schemeClr val="accent2">
                  <a:lumMod val="75000"/>
                </a:schemeClr>
              </a:solidFill>
            </a:endParaRPr>
          </a:p>
        </p:txBody>
      </p:sp>
    </p:spTree>
    <p:extLst>
      <p:ext uri="{BB962C8B-B14F-4D97-AF65-F5344CB8AC3E}">
        <p14:creationId xmlns:p14="http://schemas.microsoft.com/office/powerpoint/2010/main" val="70821848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C:\Users\Public\Pictures\energyplan-3.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8659" y="1402057"/>
            <a:ext cx="8294111" cy="4653280"/>
          </a:xfrm>
          <a:prstGeom prst="rect">
            <a:avLst/>
          </a:prstGeom>
          <a:noFill/>
          <a:extLst>
            <a:ext uri="{909E8E84-426E-40DD-AFC4-6F175D3DCCD1}">
              <a14:hiddenFill xmlns:a14="http://schemas.microsoft.com/office/drawing/2010/main">
                <a:solidFill>
                  <a:srgbClr val="FFFFFF"/>
                </a:solidFill>
              </a14:hiddenFill>
            </a:ext>
          </a:extLst>
        </p:spPr>
      </p:pic>
      <p:sp>
        <p:nvSpPr>
          <p:cNvPr id="2" name="タイトル 1"/>
          <p:cNvSpPr>
            <a:spLocks noGrp="1"/>
          </p:cNvSpPr>
          <p:nvPr>
            <p:ph type="title"/>
          </p:nvPr>
        </p:nvSpPr>
        <p:spPr/>
        <p:txBody>
          <a:bodyPr/>
          <a:lstStyle/>
          <a:p>
            <a:r>
              <a:rPr kumimoji="1" lang="ja-JP" altLang="en-US" dirty="0" smtClean="0"/>
              <a:t>１．これまでの流れ</a:t>
            </a:r>
            <a:endParaRPr kumimoji="1" lang="ja-JP" altLang="en-US" dirty="0"/>
          </a:p>
        </p:txBody>
      </p:sp>
      <p:sp>
        <p:nvSpPr>
          <p:cNvPr id="3" name="コンテンツ プレースホルダー 2"/>
          <p:cNvSpPr>
            <a:spLocks noGrp="1"/>
          </p:cNvSpPr>
          <p:nvPr>
            <p:ph idx="1"/>
          </p:nvPr>
        </p:nvSpPr>
        <p:spPr>
          <a:xfrm>
            <a:off x="457200" y="694400"/>
            <a:ext cx="8229600" cy="5218113"/>
          </a:xfrm>
        </p:spPr>
        <p:txBody>
          <a:bodyPr/>
          <a:lstStyle/>
          <a:p>
            <a:pPr marL="555625" indent="-285750">
              <a:buClr>
                <a:srgbClr val="336600"/>
              </a:buClr>
              <a:buFont typeface="Wingdings" pitchFamily="2" charset="2"/>
              <a:buChar char="n"/>
            </a:pPr>
            <a:r>
              <a:rPr lang="ja-JP" altLang="en-US" sz="1800" dirty="0"/>
              <a:t>事務局別</a:t>
            </a:r>
            <a:r>
              <a:rPr lang="ja-JP" altLang="en-US" sz="1800" dirty="0" smtClean="0"/>
              <a:t>スマートグリッド・スマートコミュニティ</a:t>
            </a:r>
            <a:r>
              <a:rPr lang="ja-JP" altLang="en-US" sz="1800" dirty="0"/>
              <a:t>関連</a:t>
            </a:r>
            <a:r>
              <a:rPr lang="ja-JP" altLang="en-US" sz="1800" dirty="0" smtClean="0"/>
              <a:t>研究会</a:t>
            </a:r>
            <a:endParaRPr lang="ja-JP" altLang="en-US" sz="1800" dirty="0"/>
          </a:p>
        </p:txBody>
      </p:sp>
      <p:sp>
        <p:nvSpPr>
          <p:cNvPr id="5" name="日付プレースホルダー 4"/>
          <p:cNvSpPr>
            <a:spLocks noGrp="1"/>
          </p:cNvSpPr>
          <p:nvPr>
            <p:ph type="dt" sz="half" idx="10"/>
          </p:nvPr>
        </p:nvSpPr>
        <p:spPr/>
        <p:txBody>
          <a:bodyPr/>
          <a:lstStyle/>
          <a:p>
            <a:r>
              <a:rPr lang="en-US" altLang="ja-JP" dirty="0"/>
              <a:t>2011/10/31</a:t>
            </a:r>
            <a:endParaRPr lang="ja-JP" altLang="en-US" dirty="0"/>
          </a:p>
        </p:txBody>
      </p:sp>
      <p:sp>
        <p:nvSpPr>
          <p:cNvPr id="6" name="スライド番号プレースホルダー 5"/>
          <p:cNvSpPr>
            <a:spLocks noGrp="1"/>
          </p:cNvSpPr>
          <p:nvPr>
            <p:ph type="sldNum" sz="quarter" idx="12"/>
          </p:nvPr>
        </p:nvSpPr>
        <p:spPr/>
        <p:txBody>
          <a:bodyPr/>
          <a:lstStyle/>
          <a:p>
            <a:fld id="{EBBBA30D-1F4B-4C5B-97A9-6EDCE1DE73F1}" type="slidenum">
              <a:rPr kumimoji="1" lang="ja-JP" altLang="en-US" smtClean="0"/>
              <a:t>5</a:t>
            </a:fld>
            <a:endParaRPr kumimoji="1" lang="ja-JP" altLang="en-US"/>
          </a:p>
        </p:txBody>
      </p:sp>
      <p:grpSp>
        <p:nvGrpSpPr>
          <p:cNvPr id="8" name="グループ化 7"/>
          <p:cNvGrpSpPr/>
          <p:nvPr/>
        </p:nvGrpSpPr>
        <p:grpSpPr>
          <a:xfrm>
            <a:off x="5343696" y="4797152"/>
            <a:ext cx="3470822" cy="1565962"/>
            <a:chOff x="5343696" y="4797152"/>
            <a:chExt cx="3470822" cy="1565962"/>
          </a:xfrm>
        </p:grpSpPr>
        <p:sp>
          <p:nvSpPr>
            <p:cNvPr id="4" name="円/楕円 3"/>
            <p:cNvSpPr/>
            <p:nvPr/>
          </p:nvSpPr>
          <p:spPr>
            <a:xfrm>
              <a:off x="6588224" y="4797152"/>
              <a:ext cx="2160240" cy="1152128"/>
            </a:xfrm>
            <a:prstGeom prst="ellipse">
              <a:avLst/>
            </a:prstGeom>
            <a:noFill/>
            <a:ln>
              <a:solidFill>
                <a:srgbClr val="C00000"/>
              </a:solidFill>
              <a:prstDash val="dash"/>
            </a:ln>
            <a:scene3d>
              <a:camera prst="orthographicFront">
                <a:rot lat="0" lon="1200000" rev="180000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テキスト ボックス 6"/>
            <p:cNvSpPr txBox="1"/>
            <p:nvPr/>
          </p:nvSpPr>
          <p:spPr>
            <a:xfrm>
              <a:off x="5343696" y="6055337"/>
              <a:ext cx="3470822" cy="307777"/>
            </a:xfrm>
            <a:prstGeom prst="rect">
              <a:avLst/>
            </a:prstGeom>
            <a:noFill/>
          </p:spPr>
          <p:txBody>
            <a:bodyPr wrap="none" rtlCol="0">
              <a:spAutoFit/>
            </a:bodyPr>
            <a:lstStyle/>
            <a:p>
              <a:r>
                <a:rPr kumimoji="1" lang="ja-JP" altLang="en-US" sz="1400" b="1" dirty="0" smtClean="0">
                  <a:solidFill>
                    <a:srgbClr val="C00000"/>
                  </a:solidFill>
                </a:rPr>
                <a:t>日本型スマートグリッドの形を定めた研究会</a:t>
              </a:r>
              <a:endParaRPr kumimoji="1" lang="ja-JP" altLang="en-US" sz="1400" b="1" dirty="0">
                <a:solidFill>
                  <a:srgbClr val="C00000"/>
                </a:solidFill>
              </a:endParaRPr>
            </a:p>
          </p:txBody>
        </p:sp>
      </p:grpSp>
      <p:sp>
        <p:nvSpPr>
          <p:cNvPr id="9" name="円形吹き出し 8"/>
          <p:cNvSpPr/>
          <p:nvPr/>
        </p:nvSpPr>
        <p:spPr>
          <a:xfrm>
            <a:off x="395536" y="4437136"/>
            <a:ext cx="4824536" cy="1512144"/>
          </a:xfrm>
          <a:prstGeom prst="wedgeEllipseCallout">
            <a:avLst>
              <a:gd name="adj1" fmla="val 56295"/>
              <a:gd name="adj2" fmla="val -89951"/>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ja-JP" sz="1100" dirty="0" smtClean="0">
                <a:solidFill>
                  <a:schemeClr val="tx1"/>
                </a:solidFill>
              </a:rPr>
              <a:t>【</a:t>
            </a:r>
            <a:r>
              <a:rPr lang="ja-JP" altLang="en-US" sz="1100" dirty="0" smtClean="0">
                <a:solidFill>
                  <a:schemeClr val="tx1"/>
                </a:solidFill>
              </a:rPr>
              <a:t>次</a:t>
            </a:r>
            <a:r>
              <a:rPr lang="ja-JP" altLang="en-US" sz="1100" dirty="0">
                <a:solidFill>
                  <a:schemeClr val="tx1"/>
                </a:solidFill>
              </a:rPr>
              <a:t>世代エネルギー・社会</a:t>
            </a:r>
            <a:r>
              <a:rPr lang="ja-JP" altLang="en-US" sz="1100" dirty="0" smtClean="0">
                <a:solidFill>
                  <a:schemeClr val="tx1"/>
                </a:solidFill>
              </a:rPr>
              <a:t>システム</a:t>
            </a:r>
            <a:r>
              <a:rPr lang="en-US" altLang="ja-JP" sz="1100" dirty="0">
                <a:solidFill>
                  <a:schemeClr val="tx1"/>
                </a:solidFill>
              </a:rPr>
              <a:t>】</a:t>
            </a:r>
            <a:endParaRPr lang="ja-JP" altLang="en-US" sz="1100" dirty="0">
              <a:solidFill>
                <a:schemeClr val="tx1"/>
              </a:solidFill>
            </a:endParaRPr>
          </a:p>
          <a:p>
            <a:r>
              <a:rPr lang="ja-JP" altLang="en-US" sz="1100" dirty="0" smtClean="0">
                <a:solidFill>
                  <a:schemeClr val="tx1"/>
                </a:solidFill>
              </a:rPr>
              <a:t>電気</a:t>
            </a:r>
            <a:r>
              <a:rPr lang="ja-JP" altLang="en-US" sz="1100" dirty="0">
                <a:solidFill>
                  <a:schemeClr val="tx1"/>
                </a:solidFill>
              </a:rPr>
              <a:t>、熱、再生可能エネルギー、廃熱・大気熱などの未利用エネルギーを含めた総合的な</a:t>
            </a:r>
            <a:r>
              <a:rPr lang="ja-JP" altLang="en-US" sz="1100" dirty="0" smtClean="0">
                <a:solidFill>
                  <a:schemeClr val="tx1"/>
                </a:solidFill>
              </a:rPr>
              <a:t>エネルギーネットワーク、更に</a:t>
            </a:r>
            <a:r>
              <a:rPr lang="ja-JP" altLang="en-US" sz="1100" dirty="0">
                <a:solidFill>
                  <a:schemeClr val="tx1"/>
                </a:solidFill>
              </a:rPr>
              <a:t>、地域の交通システムや都市計画までを</a:t>
            </a:r>
            <a:r>
              <a:rPr lang="ja-JP" altLang="en-US" sz="1100" dirty="0" smtClean="0">
                <a:solidFill>
                  <a:schemeClr val="tx1"/>
                </a:solidFill>
              </a:rPr>
              <a:t>含めてエネルギーを効率的に利用するシステム</a:t>
            </a:r>
            <a:endParaRPr kumimoji="1" lang="ja-JP" altLang="en-US" sz="1100" dirty="0">
              <a:solidFill>
                <a:schemeClr val="tx1"/>
              </a:solidFill>
            </a:endParaRPr>
          </a:p>
        </p:txBody>
      </p:sp>
      <p:sp>
        <p:nvSpPr>
          <p:cNvPr id="11" name="Rectangle 5"/>
          <p:cNvSpPr>
            <a:spLocks noGrp="1" noChangeArrowheads="1"/>
          </p:cNvSpPr>
          <p:nvPr>
            <p:ph type="ftr" sz="quarter" idx="11"/>
          </p:nvPr>
        </p:nvSpPr>
        <p:spPr>
          <a:xfrm>
            <a:off x="3124200" y="6309320"/>
            <a:ext cx="2895600" cy="412155"/>
          </a:xfrm>
          <a:ln/>
        </p:spPr>
        <p:txBody>
          <a:bodyPr/>
          <a:lstStyle>
            <a:lvl1pPr>
              <a:defRPr/>
            </a:lvl1pPr>
          </a:lstStyle>
          <a:p>
            <a:pPr>
              <a:defRPr/>
            </a:pPr>
            <a:r>
              <a:rPr lang="en-US" altLang="ja-JP" sz="1000" dirty="0">
                <a:latin typeface="Times New Roman" pitchFamily="18" charset="0"/>
                <a:cs typeface="Times New Roman" pitchFamily="18" charset="0"/>
              </a:rPr>
              <a:t>© 2011 </a:t>
            </a:r>
            <a:r>
              <a:rPr lang="en-US" altLang="ja-JP" sz="1000" dirty="0" err="1">
                <a:latin typeface="Times New Roman" pitchFamily="18" charset="0"/>
                <a:cs typeface="Times New Roman" pitchFamily="18" charset="0"/>
              </a:rPr>
              <a:t>InterTech</a:t>
            </a:r>
            <a:r>
              <a:rPr lang="en-US" altLang="ja-JP" sz="1000" dirty="0">
                <a:latin typeface="Times New Roman" pitchFamily="18" charset="0"/>
                <a:cs typeface="Times New Roman" pitchFamily="18" charset="0"/>
              </a:rPr>
              <a:t> Research Corporation</a:t>
            </a:r>
          </a:p>
        </p:txBody>
      </p:sp>
    </p:spTree>
    <p:extLst>
      <p:ext uri="{BB962C8B-B14F-4D97-AF65-F5344CB8AC3E}">
        <p14:creationId xmlns:p14="http://schemas.microsoft.com/office/powerpoint/2010/main" val="25147408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１．これまでの流れ</a:t>
            </a:r>
            <a:endParaRPr kumimoji="1" lang="ja-JP" altLang="en-US" dirty="0"/>
          </a:p>
        </p:txBody>
      </p:sp>
      <p:sp>
        <p:nvSpPr>
          <p:cNvPr id="3" name="コンテンツ プレースホルダー 2"/>
          <p:cNvSpPr>
            <a:spLocks noGrp="1"/>
          </p:cNvSpPr>
          <p:nvPr>
            <p:ph idx="1"/>
          </p:nvPr>
        </p:nvSpPr>
        <p:spPr>
          <a:xfrm>
            <a:off x="467544" y="692696"/>
            <a:ext cx="8507288" cy="5218113"/>
          </a:xfrm>
        </p:spPr>
        <p:txBody>
          <a:bodyPr/>
          <a:lstStyle/>
          <a:p>
            <a:pPr indent="25400">
              <a:buClr>
                <a:srgbClr val="336600"/>
              </a:buClr>
              <a:buFont typeface="Wingdings" pitchFamily="2" charset="2"/>
              <a:buChar char="n"/>
            </a:pPr>
            <a:r>
              <a:rPr lang="ja-JP" altLang="en-US" sz="1800" dirty="0" smtClean="0"/>
              <a:t>　スマートグリッド関連研究会に与えられていた命題</a:t>
            </a:r>
            <a:endParaRPr lang="en-US" altLang="ja-JP" sz="1800" dirty="0" smtClean="0"/>
          </a:p>
          <a:p>
            <a:pPr marL="419100" lvl="1" indent="0">
              <a:buNone/>
            </a:pPr>
            <a:endParaRPr lang="en-US" altLang="ja-JP" sz="1800" dirty="0"/>
          </a:p>
          <a:p>
            <a:pPr marL="985838" lvl="2" indent="-182563">
              <a:buClr>
                <a:srgbClr val="336600"/>
              </a:buClr>
              <a:buFont typeface="Wingdings" pitchFamily="2" charset="2"/>
              <a:buChar char="l"/>
              <a:tabLst>
                <a:tab pos="985838" algn="l"/>
              </a:tabLst>
            </a:pPr>
            <a:r>
              <a:rPr lang="ja-JP" altLang="en-US" dirty="0" smtClean="0">
                <a:solidFill>
                  <a:srgbClr val="C00000"/>
                </a:solidFill>
              </a:rPr>
              <a:t>低炭素</a:t>
            </a:r>
            <a:r>
              <a:rPr lang="ja-JP" altLang="en-US" dirty="0" smtClean="0"/>
              <a:t>電力供給システムに関する研究会</a:t>
            </a:r>
            <a:endParaRPr lang="en-US" altLang="ja-JP" dirty="0" smtClean="0"/>
          </a:p>
          <a:p>
            <a:pPr marL="985838" lvl="3" indent="0">
              <a:buNone/>
              <a:tabLst>
                <a:tab pos="985838" algn="l"/>
              </a:tabLst>
            </a:pPr>
            <a:r>
              <a:rPr lang="ja-JP" altLang="en-US" sz="1100" dirty="0" smtClean="0"/>
              <a:t>我が国が低炭素社会へ移行していく道筋を示す「低炭素社会づくり行動計画」（</a:t>
            </a:r>
            <a:r>
              <a:rPr lang="en-US" altLang="ja-JP" sz="1100" dirty="0" smtClean="0"/>
              <a:t>2008</a:t>
            </a:r>
            <a:r>
              <a:rPr lang="ja-JP" altLang="en-US" sz="1100" dirty="0" smtClean="0"/>
              <a:t>年７月閣議決定）の中で、発電時に温室効果ガスを排出しない</a:t>
            </a:r>
            <a:r>
              <a:rPr lang="ja-JP" altLang="en-US" sz="1100" b="1" dirty="0" smtClean="0">
                <a:solidFill>
                  <a:srgbClr val="C00000"/>
                </a:solidFill>
              </a:rPr>
              <a:t>原子力や太陽光発電等</a:t>
            </a:r>
            <a:r>
              <a:rPr lang="ja-JP" altLang="en-US" sz="1100" dirty="0" smtClean="0"/>
              <a:t>の「ゼロ・エミッション電源」の発電電力量に占める比率を </a:t>
            </a:r>
            <a:r>
              <a:rPr lang="en-US" altLang="ja-JP" sz="1100" dirty="0" smtClean="0"/>
              <a:t>2020 </a:t>
            </a:r>
            <a:r>
              <a:rPr lang="ja-JP" altLang="en-US" sz="1100" dirty="0" smtClean="0"/>
              <a:t>年度に </a:t>
            </a:r>
            <a:r>
              <a:rPr lang="en-US" altLang="ja-JP" sz="1100" dirty="0" smtClean="0"/>
              <a:t>50</a:t>
            </a:r>
            <a:r>
              <a:rPr lang="ja-JP" altLang="en-US" sz="1100" dirty="0" smtClean="0"/>
              <a:t>％以上とすることを目標として、かつ、電力を</a:t>
            </a:r>
            <a:r>
              <a:rPr lang="ja-JP" altLang="en-US" sz="1100" b="1" dirty="0" smtClean="0">
                <a:solidFill>
                  <a:srgbClr val="C00000"/>
                </a:solidFill>
              </a:rPr>
              <a:t>安定的・経済的に供給</a:t>
            </a:r>
            <a:r>
              <a:rPr lang="ja-JP" altLang="en-US" sz="1100" dirty="0" smtClean="0"/>
              <a:t>できるシステムを目指す</a:t>
            </a:r>
            <a:endParaRPr lang="en-US" altLang="ja-JP" sz="1100" dirty="0" smtClean="0"/>
          </a:p>
          <a:p>
            <a:pPr marL="985838" lvl="3" indent="-182563">
              <a:buNone/>
              <a:tabLst>
                <a:tab pos="985838" algn="l"/>
              </a:tabLst>
            </a:pPr>
            <a:endParaRPr lang="en-US" altLang="ja-JP" sz="1100" dirty="0" smtClean="0"/>
          </a:p>
          <a:p>
            <a:pPr marL="985838" lvl="2" indent="-182563">
              <a:buClr>
                <a:srgbClr val="336600"/>
              </a:buClr>
              <a:buFont typeface="Wingdings" pitchFamily="2" charset="2"/>
              <a:buChar char="l"/>
              <a:tabLst>
                <a:tab pos="985838" algn="l"/>
              </a:tabLst>
            </a:pPr>
            <a:r>
              <a:rPr lang="ja-JP" altLang="en-US" dirty="0"/>
              <a:t>次世代送配電ネットワーク</a:t>
            </a:r>
            <a:r>
              <a:rPr lang="ja-JP" altLang="en-US" dirty="0" smtClean="0"/>
              <a:t>研究会</a:t>
            </a:r>
            <a:endParaRPr lang="en-US" altLang="ja-JP" dirty="0" smtClean="0"/>
          </a:p>
          <a:p>
            <a:pPr marL="985838" lvl="3" indent="0">
              <a:buNone/>
              <a:tabLst>
                <a:tab pos="985838" algn="l"/>
              </a:tabLst>
            </a:pPr>
            <a:r>
              <a:rPr lang="en-US" altLang="ja-JP" sz="1100" dirty="0"/>
              <a:t>2009</a:t>
            </a:r>
            <a:r>
              <a:rPr lang="ja-JP" altLang="en-US" sz="1100" dirty="0"/>
              <a:t>年</a:t>
            </a:r>
            <a:r>
              <a:rPr lang="en-US" altLang="ja-JP" sz="1100" dirty="0"/>
              <a:t>8</a:t>
            </a:r>
            <a:r>
              <a:rPr lang="ja-JP" altLang="en-US" sz="1100" dirty="0"/>
              <a:t>月の長期エネルギー需給見通し（再計算）で、</a:t>
            </a:r>
            <a:r>
              <a:rPr lang="en-US" altLang="ja-JP" sz="1100" dirty="0"/>
              <a:t>2020 </a:t>
            </a:r>
            <a:r>
              <a:rPr lang="ja-JP" altLang="en-US" sz="1100" dirty="0"/>
              <a:t>年頃の太陽光発電の導入目標が約</a:t>
            </a:r>
            <a:r>
              <a:rPr lang="en-US" altLang="ja-JP" sz="1100" dirty="0"/>
              <a:t>2,800 </a:t>
            </a:r>
            <a:r>
              <a:rPr lang="ja-JP" altLang="en-US" sz="1100" dirty="0"/>
              <a:t>万 </a:t>
            </a:r>
            <a:r>
              <a:rPr lang="en-US" altLang="ja-JP" sz="1100" dirty="0"/>
              <a:t>kW</a:t>
            </a:r>
            <a:r>
              <a:rPr lang="ja-JP" altLang="en-US" sz="1100" dirty="0"/>
              <a:t>となったので、系統安定化</a:t>
            </a:r>
            <a:r>
              <a:rPr lang="ja-JP" altLang="en-US" sz="1100" b="1" dirty="0" smtClean="0">
                <a:solidFill>
                  <a:srgbClr val="C00000"/>
                </a:solidFill>
              </a:rPr>
              <a:t>対策</a:t>
            </a:r>
            <a:r>
              <a:rPr lang="ja-JP" altLang="en-US" sz="1100" dirty="0" smtClean="0"/>
              <a:t>を具体的に検討し、次世代送配電ネットワークの構築に向けた工程表（ロードマップ）を策定する</a:t>
            </a:r>
            <a:endParaRPr lang="en-US" altLang="ja-JP" sz="1100" dirty="0" smtClean="0"/>
          </a:p>
          <a:p>
            <a:pPr marL="985838" lvl="3" indent="-182563">
              <a:buNone/>
              <a:tabLst>
                <a:tab pos="985838" algn="l"/>
              </a:tabLst>
            </a:pPr>
            <a:endParaRPr lang="en-US" altLang="ja-JP" sz="1100" dirty="0" smtClean="0"/>
          </a:p>
          <a:p>
            <a:pPr marL="985838" lvl="2" indent="-182563">
              <a:buClr>
                <a:srgbClr val="336600"/>
              </a:buClr>
              <a:buFont typeface="Wingdings" pitchFamily="2" charset="2"/>
              <a:buChar char="l"/>
              <a:tabLst>
                <a:tab pos="985838" algn="l"/>
              </a:tabLst>
            </a:pPr>
            <a:r>
              <a:rPr lang="ja-JP" altLang="en-US" dirty="0"/>
              <a:t>次世代送配電システム制度検討会</a:t>
            </a:r>
            <a:endParaRPr lang="en-US" altLang="ja-JP" dirty="0"/>
          </a:p>
          <a:p>
            <a:pPr marL="985838" lvl="2" indent="0">
              <a:buNone/>
              <a:tabLst>
                <a:tab pos="985838" algn="l"/>
              </a:tabLst>
            </a:pPr>
            <a:r>
              <a:rPr lang="ja-JP" altLang="en-US" sz="1100" b="1" dirty="0" smtClean="0">
                <a:solidFill>
                  <a:srgbClr val="C00000"/>
                </a:solidFill>
              </a:rPr>
              <a:t>再生</a:t>
            </a:r>
            <a:r>
              <a:rPr lang="ja-JP" altLang="en-US" sz="1100" b="1" dirty="0">
                <a:solidFill>
                  <a:srgbClr val="C00000"/>
                </a:solidFill>
              </a:rPr>
              <a:t>可能</a:t>
            </a:r>
            <a:r>
              <a:rPr lang="ja-JP" altLang="en-US" sz="1100" b="1" dirty="0" smtClean="0">
                <a:solidFill>
                  <a:srgbClr val="C00000"/>
                </a:solidFill>
              </a:rPr>
              <a:t>エネルギー全量買取制度の導入</a:t>
            </a:r>
            <a:r>
              <a:rPr lang="ja-JP" altLang="en-US" sz="1100" dirty="0" smtClean="0"/>
              <a:t>に当たり、再生可能エネルギー拡大</a:t>
            </a:r>
            <a:r>
              <a:rPr lang="ja-JP" altLang="en-US" sz="1100" dirty="0"/>
              <a:t>に対応した系統運用ルール、系統安定化に必要な送</a:t>
            </a:r>
            <a:r>
              <a:rPr lang="ja-JP" altLang="en-US" sz="1100" dirty="0" smtClean="0"/>
              <a:t>配電システム</a:t>
            </a:r>
            <a:r>
              <a:rPr lang="ja-JP" altLang="en-US" sz="1100" dirty="0"/>
              <a:t>の具体的内容、買取費用の回収スキームなど、</a:t>
            </a:r>
            <a:r>
              <a:rPr lang="ja-JP" altLang="en-US" sz="1100" b="1" dirty="0">
                <a:solidFill>
                  <a:srgbClr val="C00000"/>
                </a:solidFill>
              </a:rPr>
              <a:t>電気事業法に基づく</a:t>
            </a:r>
            <a:r>
              <a:rPr lang="ja-JP" altLang="en-US" sz="1100" b="1" dirty="0" smtClean="0">
                <a:solidFill>
                  <a:srgbClr val="C00000"/>
                </a:solidFill>
              </a:rPr>
              <a:t>諸制度</a:t>
            </a:r>
            <a:r>
              <a:rPr lang="ja-JP" altLang="en-US" sz="1100" b="1" dirty="0">
                <a:solidFill>
                  <a:srgbClr val="C00000"/>
                </a:solidFill>
              </a:rPr>
              <a:t>とも密接に関連する技術的事項</a:t>
            </a:r>
            <a:r>
              <a:rPr lang="ja-JP" altLang="en-US" sz="1100" dirty="0"/>
              <a:t>について、詳細な</a:t>
            </a:r>
            <a:r>
              <a:rPr lang="ja-JP" altLang="en-US" sz="1100" dirty="0" smtClean="0"/>
              <a:t>検討を行う</a:t>
            </a:r>
            <a:endParaRPr lang="en-US" altLang="ja-JP" sz="1100" dirty="0" smtClean="0"/>
          </a:p>
          <a:p>
            <a:pPr marL="985838" lvl="2" indent="-182563">
              <a:buNone/>
              <a:tabLst>
                <a:tab pos="985838" algn="l"/>
              </a:tabLst>
            </a:pPr>
            <a:endParaRPr lang="en-US" altLang="ja-JP" sz="1100" dirty="0"/>
          </a:p>
          <a:p>
            <a:pPr marL="985838" lvl="2" indent="-182563">
              <a:buClr>
                <a:srgbClr val="336600"/>
              </a:buClr>
              <a:buFont typeface="Wingdings" pitchFamily="2" charset="2"/>
              <a:buChar char="l"/>
              <a:tabLst>
                <a:tab pos="985838" algn="l"/>
              </a:tabLst>
            </a:pPr>
            <a:r>
              <a:rPr lang="ja-JP" altLang="en-US" dirty="0"/>
              <a:t>スマートメーター制度検討会</a:t>
            </a:r>
            <a:endParaRPr lang="en-US" altLang="ja-JP" dirty="0"/>
          </a:p>
          <a:p>
            <a:pPr marL="985838" lvl="2" indent="0">
              <a:buNone/>
              <a:tabLst>
                <a:tab pos="985838" algn="l"/>
              </a:tabLst>
            </a:pPr>
            <a:r>
              <a:rPr lang="ja-JP" altLang="en-US" sz="1100" b="1" dirty="0" smtClean="0">
                <a:solidFill>
                  <a:srgbClr val="C00000"/>
                </a:solidFill>
              </a:rPr>
              <a:t>改定エネルギー基本計画</a:t>
            </a:r>
            <a:r>
              <a:rPr lang="ja-JP" altLang="en-US" sz="1100" dirty="0" smtClean="0"/>
              <a:t>（</a:t>
            </a:r>
            <a:r>
              <a:rPr lang="en-US" altLang="ja-JP" sz="1100" dirty="0" smtClean="0"/>
              <a:t>2010</a:t>
            </a:r>
            <a:r>
              <a:rPr lang="ja-JP" altLang="en-US" sz="1100" dirty="0" smtClean="0"/>
              <a:t>年</a:t>
            </a:r>
            <a:r>
              <a:rPr lang="en-US" altLang="ja-JP" sz="1100" dirty="0" smtClean="0"/>
              <a:t>6</a:t>
            </a:r>
            <a:r>
              <a:rPr lang="ja-JP" altLang="en-US" sz="1100" dirty="0" smtClean="0"/>
              <a:t>月閣議決定）で、需要家</a:t>
            </a:r>
            <a:r>
              <a:rPr lang="ja-JP" altLang="en-US" sz="1100" dirty="0"/>
              <a:t>との</a:t>
            </a:r>
            <a:r>
              <a:rPr lang="ja-JP" altLang="en-US" sz="1100" dirty="0" smtClean="0"/>
              <a:t>双方向通信</a:t>
            </a:r>
            <a:r>
              <a:rPr lang="ja-JP" altLang="en-US" sz="1100" dirty="0"/>
              <a:t>が可能な次世代送配電ネットワークの構築とともに、「費用対効果等を</a:t>
            </a:r>
            <a:r>
              <a:rPr lang="ja-JP" altLang="en-US" sz="1100" dirty="0" smtClean="0"/>
              <a:t>十分考慮</a:t>
            </a:r>
            <a:r>
              <a:rPr lang="ja-JP" altLang="en-US" sz="1100" dirty="0"/>
              <a:t>しつつ、</a:t>
            </a:r>
            <a:r>
              <a:rPr lang="en-US" altLang="ja-JP" sz="1100" b="1" dirty="0">
                <a:solidFill>
                  <a:srgbClr val="C00000"/>
                </a:solidFill>
              </a:rPr>
              <a:t>2020</a:t>
            </a:r>
            <a:r>
              <a:rPr lang="ja-JP" altLang="en-US" sz="1100" b="1" dirty="0">
                <a:solidFill>
                  <a:srgbClr val="C00000"/>
                </a:solidFill>
              </a:rPr>
              <a:t>年代の可能な限り早い時期に、原則全ての需要家に</a:t>
            </a:r>
            <a:r>
              <a:rPr lang="ja-JP" altLang="en-US" sz="1100" b="1" dirty="0" smtClean="0">
                <a:solidFill>
                  <a:srgbClr val="C00000"/>
                </a:solidFill>
              </a:rPr>
              <a:t>スマートメーター</a:t>
            </a:r>
            <a:r>
              <a:rPr lang="ja-JP" altLang="en-US" sz="1100" b="1" dirty="0">
                <a:solidFill>
                  <a:srgbClr val="C00000"/>
                </a:solidFill>
              </a:rPr>
              <a:t>の導入</a:t>
            </a:r>
            <a:r>
              <a:rPr lang="ja-JP" altLang="en-US" sz="1100" dirty="0"/>
              <a:t>を目指す」ことが</a:t>
            </a:r>
            <a:r>
              <a:rPr lang="ja-JP" altLang="en-US" sz="1100" dirty="0" smtClean="0"/>
              <a:t>示されたので、スマートメーターの基本要件、導入に向けた課題及び今後の対応等について取りまとめを行う </a:t>
            </a:r>
            <a:endParaRPr lang="en-US" altLang="ja-JP" sz="1100" dirty="0"/>
          </a:p>
          <a:p>
            <a:pPr marL="457200" lvl="1" indent="0">
              <a:buNone/>
            </a:pPr>
            <a:endParaRPr lang="en-US" altLang="ja-JP" sz="1600" dirty="0" smtClean="0"/>
          </a:p>
          <a:p>
            <a:pPr marL="0" indent="0">
              <a:buNone/>
            </a:pPr>
            <a:endParaRPr lang="en-US" altLang="ja-JP" sz="2000" dirty="0" smtClean="0"/>
          </a:p>
          <a:p>
            <a:pPr marL="623888" lvl="3" indent="-171450"/>
            <a:endParaRPr lang="ja-JP" altLang="en-US" sz="1050" dirty="0" smtClean="0"/>
          </a:p>
        </p:txBody>
      </p:sp>
      <p:sp>
        <p:nvSpPr>
          <p:cNvPr id="5" name="日付プレースホルダー 4"/>
          <p:cNvSpPr>
            <a:spLocks noGrp="1"/>
          </p:cNvSpPr>
          <p:nvPr>
            <p:ph type="dt" sz="half" idx="10"/>
          </p:nvPr>
        </p:nvSpPr>
        <p:spPr/>
        <p:txBody>
          <a:bodyPr/>
          <a:lstStyle/>
          <a:p>
            <a:r>
              <a:rPr lang="en-US" altLang="ja-JP" dirty="0"/>
              <a:t>2011/10/31</a:t>
            </a:r>
            <a:endParaRPr lang="ja-JP" altLang="en-US" dirty="0"/>
          </a:p>
        </p:txBody>
      </p:sp>
      <p:sp>
        <p:nvSpPr>
          <p:cNvPr id="6" name="スライド番号プレースホルダー 5"/>
          <p:cNvSpPr>
            <a:spLocks noGrp="1"/>
          </p:cNvSpPr>
          <p:nvPr>
            <p:ph type="sldNum" sz="quarter" idx="12"/>
          </p:nvPr>
        </p:nvSpPr>
        <p:spPr/>
        <p:txBody>
          <a:bodyPr/>
          <a:lstStyle/>
          <a:p>
            <a:fld id="{EBBBA30D-1F4B-4C5B-97A9-6EDCE1DE73F1}" type="slidenum">
              <a:rPr kumimoji="1" lang="ja-JP" altLang="en-US" smtClean="0"/>
              <a:t>6</a:t>
            </a:fld>
            <a:endParaRPr kumimoji="1" lang="ja-JP" altLang="en-US"/>
          </a:p>
        </p:txBody>
      </p:sp>
      <p:sp>
        <p:nvSpPr>
          <p:cNvPr id="7" name="Rectangle 5"/>
          <p:cNvSpPr>
            <a:spLocks noGrp="1" noChangeArrowheads="1"/>
          </p:cNvSpPr>
          <p:nvPr>
            <p:ph type="ftr" sz="quarter" idx="11"/>
          </p:nvPr>
        </p:nvSpPr>
        <p:spPr>
          <a:xfrm>
            <a:off x="3124200" y="6309320"/>
            <a:ext cx="2895600" cy="412155"/>
          </a:xfrm>
          <a:ln/>
        </p:spPr>
        <p:txBody>
          <a:bodyPr/>
          <a:lstStyle>
            <a:lvl1pPr>
              <a:defRPr/>
            </a:lvl1pPr>
          </a:lstStyle>
          <a:p>
            <a:pPr>
              <a:defRPr/>
            </a:pPr>
            <a:r>
              <a:rPr lang="en-US" altLang="ja-JP" sz="1000" dirty="0">
                <a:latin typeface="Times New Roman" pitchFamily="18" charset="0"/>
                <a:cs typeface="Times New Roman" pitchFamily="18" charset="0"/>
              </a:rPr>
              <a:t>© 2011 </a:t>
            </a:r>
            <a:r>
              <a:rPr lang="en-US" altLang="ja-JP" sz="1000" dirty="0" err="1">
                <a:latin typeface="Times New Roman" pitchFamily="18" charset="0"/>
                <a:cs typeface="Times New Roman" pitchFamily="18" charset="0"/>
              </a:rPr>
              <a:t>InterTech</a:t>
            </a:r>
            <a:r>
              <a:rPr lang="en-US" altLang="ja-JP" sz="1000" dirty="0">
                <a:latin typeface="Times New Roman" pitchFamily="18" charset="0"/>
                <a:cs typeface="Times New Roman" pitchFamily="18" charset="0"/>
              </a:rPr>
              <a:t> Research Corporation</a:t>
            </a:r>
          </a:p>
        </p:txBody>
      </p:sp>
    </p:spTree>
    <p:extLst>
      <p:ext uri="{BB962C8B-B14F-4D97-AF65-F5344CB8AC3E}">
        <p14:creationId xmlns:p14="http://schemas.microsoft.com/office/powerpoint/2010/main" val="406302951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１．これまでの流れ</a:t>
            </a:r>
            <a:endParaRPr kumimoji="1" lang="ja-JP" altLang="en-US" dirty="0"/>
          </a:p>
        </p:txBody>
      </p:sp>
      <p:sp>
        <p:nvSpPr>
          <p:cNvPr id="3" name="コンテンツ プレースホルダー 2"/>
          <p:cNvSpPr>
            <a:spLocks noGrp="1"/>
          </p:cNvSpPr>
          <p:nvPr>
            <p:ph idx="1"/>
          </p:nvPr>
        </p:nvSpPr>
        <p:spPr>
          <a:xfrm>
            <a:off x="846799" y="694400"/>
            <a:ext cx="7829657" cy="5218113"/>
          </a:xfrm>
        </p:spPr>
        <p:txBody>
          <a:bodyPr/>
          <a:lstStyle/>
          <a:p>
            <a:pPr>
              <a:buClr>
                <a:srgbClr val="336600"/>
              </a:buClr>
              <a:buFont typeface="Wingdings" pitchFamily="2" charset="2"/>
              <a:buChar char="n"/>
            </a:pPr>
            <a:r>
              <a:rPr lang="en-US" altLang="ja-JP" sz="1800" dirty="0" smtClean="0">
                <a:hlinkClick r:id="rId3"/>
              </a:rPr>
              <a:t>NEDO</a:t>
            </a:r>
            <a:r>
              <a:rPr lang="ja-JP" altLang="en-US" sz="1800" dirty="0" smtClean="0">
                <a:hlinkClick r:id="rId3"/>
              </a:rPr>
              <a:t>における新電力ネットワークシステム実証研究</a:t>
            </a:r>
            <a:endParaRPr lang="en-US" altLang="ja-JP" sz="1800" dirty="0" smtClean="0"/>
          </a:p>
          <a:p>
            <a:pPr lvl="1">
              <a:buClr>
                <a:srgbClr val="336600"/>
              </a:buClr>
              <a:buFont typeface="Wingdings" pitchFamily="2" charset="2"/>
              <a:buChar char="l"/>
            </a:pPr>
            <a:r>
              <a:rPr lang="en-US" altLang="ja-JP" sz="1800" dirty="0" smtClean="0"/>
              <a:t>2003</a:t>
            </a:r>
            <a:r>
              <a:rPr lang="ja-JP" altLang="en-US" sz="1800" dirty="0" smtClean="0"/>
              <a:t>～</a:t>
            </a:r>
            <a:r>
              <a:rPr lang="en-US" altLang="ja-JP" sz="1800" dirty="0" smtClean="0"/>
              <a:t>2004</a:t>
            </a:r>
            <a:r>
              <a:rPr lang="ja-JP" altLang="en-US" sz="1800" dirty="0" smtClean="0"/>
              <a:t>年：自律分散型電力システムネットワークの可能性調査</a:t>
            </a:r>
            <a:endParaRPr lang="en-US" altLang="ja-JP" sz="1800" dirty="0" smtClean="0"/>
          </a:p>
          <a:p>
            <a:pPr marL="1168400" lvl="2" indent="-254000">
              <a:buFont typeface="Arial" pitchFamily="34" charset="0"/>
              <a:buChar char="•"/>
            </a:pPr>
            <a:r>
              <a:rPr lang="ja-JP" altLang="en-US" sz="1400" b="1" dirty="0" smtClean="0"/>
              <a:t>断続的に大幅に変動する再生可能エネルギー由来の電力を収容し、電力融通をベースとした電力ネットワーク・アーキテクチャ：</a:t>
            </a:r>
            <a:r>
              <a:rPr lang="en-US" altLang="ja-JP" sz="1400" b="1" dirty="0" smtClean="0">
                <a:hlinkClick r:id="rId4" action="ppaction://hlinksldjump"/>
              </a:rPr>
              <a:t>ECO</a:t>
            </a:r>
            <a:r>
              <a:rPr lang="ja-JP" altLang="en-US" sz="1400" b="1" dirty="0" smtClean="0">
                <a:hlinkClick r:id="rId4" action="ppaction://hlinksldjump"/>
              </a:rPr>
              <a:t>ネット</a:t>
            </a:r>
            <a:r>
              <a:rPr lang="ja-JP" altLang="en-US" sz="1400" b="1" dirty="0" smtClean="0"/>
              <a:t>と、その中枢機能である</a:t>
            </a:r>
            <a:r>
              <a:rPr lang="ja-JP" altLang="en-US" sz="1400" b="1" dirty="0" smtClean="0">
                <a:hlinkClick r:id="rId5" action="ppaction://hlinksldjump"/>
              </a:rPr>
              <a:t>電力ルーター</a:t>
            </a:r>
            <a:r>
              <a:rPr lang="ja-JP" altLang="en-US" sz="1400" b="1" dirty="0" smtClean="0"/>
              <a:t>のシミュレーション・評価</a:t>
            </a:r>
            <a:endParaRPr lang="en-US" altLang="ja-JP" sz="1400" b="1" dirty="0" smtClean="0"/>
          </a:p>
          <a:p>
            <a:pPr lvl="1">
              <a:buClr>
                <a:srgbClr val="336600"/>
              </a:buClr>
              <a:buFont typeface="Wingdings" pitchFamily="2" charset="2"/>
              <a:buChar char="l"/>
            </a:pPr>
            <a:r>
              <a:rPr lang="en-US" altLang="ja-JP" sz="1800" dirty="0" smtClean="0"/>
              <a:t>2004</a:t>
            </a:r>
            <a:r>
              <a:rPr lang="ja-JP" altLang="en-US" sz="1800" dirty="0"/>
              <a:t>～</a:t>
            </a:r>
            <a:r>
              <a:rPr lang="en-US" altLang="ja-JP" sz="1800" dirty="0"/>
              <a:t>2007</a:t>
            </a:r>
            <a:r>
              <a:rPr lang="ja-JP" altLang="en-US" sz="1800" dirty="0"/>
              <a:t>年：新電力ネットワーク技術に係る総合調査</a:t>
            </a:r>
            <a:endParaRPr lang="en-US" altLang="ja-JP" sz="1800" dirty="0"/>
          </a:p>
          <a:p>
            <a:pPr marL="1168400" lvl="2" indent="-254000">
              <a:buFont typeface="Arial" pitchFamily="34" charset="0"/>
              <a:buChar char="•"/>
            </a:pPr>
            <a:r>
              <a:rPr lang="ja-JP" altLang="en-US" sz="1400" b="1" dirty="0"/>
              <a:t>電力ネットワーク技術実証研究に係わる調査</a:t>
            </a:r>
          </a:p>
          <a:p>
            <a:pPr marL="1168400" lvl="2" indent="-254000">
              <a:buFont typeface="Arial" pitchFamily="34" charset="0"/>
              <a:buChar char="•"/>
            </a:pPr>
            <a:r>
              <a:rPr lang="ja-JP" altLang="en-US" sz="1400" b="1" dirty="0"/>
              <a:t>品質別電力供給システム実証研究に係わる調査</a:t>
            </a:r>
          </a:p>
          <a:p>
            <a:pPr marL="1168400" lvl="2" indent="-254000">
              <a:buFont typeface="Arial" pitchFamily="34" charset="0"/>
              <a:buChar char="•"/>
            </a:pPr>
            <a:r>
              <a:rPr lang="ja-JP" altLang="en-US" sz="1400" b="1" dirty="0"/>
              <a:t>電力供給の現状</a:t>
            </a:r>
            <a:r>
              <a:rPr lang="ja-JP" altLang="en-US" sz="1400" b="1" dirty="0" smtClean="0"/>
              <a:t>調査</a:t>
            </a:r>
            <a:endParaRPr lang="en-US" altLang="ja-JP" sz="1400" b="1" dirty="0"/>
          </a:p>
          <a:p>
            <a:pPr lvl="1">
              <a:buClr>
                <a:srgbClr val="336600"/>
              </a:buClr>
              <a:buFont typeface="Wingdings" pitchFamily="2" charset="2"/>
              <a:buChar char="l"/>
            </a:pPr>
            <a:r>
              <a:rPr lang="en-US" altLang="ja-JP" sz="1800" dirty="0"/>
              <a:t>20</a:t>
            </a:r>
            <a:r>
              <a:rPr lang="en-US" altLang="ja-JP" sz="1800" dirty="0" smtClean="0"/>
              <a:t>04</a:t>
            </a:r>
            <a:r>
              <a:rPr lang="ja-JP" altLang="en-US" sz="1800" dirty="0" smtClean="0"/>
              <a:t>～</a:t>
            </a:r>
            <a:r>
              <a:rPr lang="en-US" altLang="ja-JP" sz="1800" dirty="0" smtClean="0"/>
              <a:t>2007</a:t>
            </a:r>
            <a:r>
              <a:rPr lang="ja-JP" altLang="en-US" sz="1800" dirty="0" smtClean="0"/>
              <a:t>年：</a:t>
            </a:r>
            <a:r>
              <a:rPr lang="ja-JP" altLang="en-US" sz="1800" dirty="0" smtClean="0">
                <a:hlinkClick r:id="rId6" action="ppaction://hlinksldjump"/>
              </a:rPr>
              <a:t>品質別電力供給システム実証研究</a:t>
            </a:r>
            <a:endParaRPr lang="en-US" altLang="ja-JP" sz="1800" dirty="0" smtClean="0"/>
          </a:p>
          <a:p>
            <a:pPr marL="1168400" lvl="2" indent="-254000">
              <a:buFont typeface="Arial" pitchFamily="34" charset="0"/>
              <a:buChar char="•"/>
            </a:pPr>
            <a:r>
              <a:rPr lang="ja-JP" altLang="en-US" sz="1400" b="1" dirty="0"/>
              <a:t>新エネルギーを利用した分散型電源と系統電力の相互補完活用</a:t>
            </a:r>
            <a:endParaRPr lang="en-US" altLang="ja-JP" sz="1400" b="1" dirty="0"/>
          </a:p>
          <a:p>
            <a:pPr marL="1168400" lvl="2" indent="-254000">
              <a:buFont typeface="Arial" pitchFamily="34" charset="0"/>
              <a:buChar char="•"/>
            </a:pPr>
            <a:r>
              <a:rPr lang="ja-JP" altLang="en-US" sz="1400" b="1" dirty="0"/>
              <a:t>複数品質での電力供給が可能なシステムの</a:t>
            </a:r>
            <a:r>
              <a:rPr lang="ja-JP" altLang="en-US" sz="1400" b="1" dirty="0" smtClean="0"/>
              <a:t>開発</a:t>
            </a:r>
            <a:endParaRPr lang="en-US" altLang="ja-JP" sz="1400" b="1" dirty="0"/>
          </a:p>
          <a:p>
            <a:pPr lvl="1">
              <a:buClr>
                <a:srgbClr val="336600"/>
              </a:buClr>
              <a:buFont typeface="Wingdings" pitchFamily="2" charset="2"/>
              <a:buChar char="l"/>
            </a:pPr>
            <a:r>
              <a:rPr lang="en-US" altLang="ja-JP" sz="1800" dirty="0" smtClean="0"/>
              <a:t>2004</a:t>
            </a:r>
            <a:r>
              <a:rPr lang="ja-JP" altLang="en-US" sz="1800" dirty="0" smtClean="0"/>
              <a:t>～</a:t>
            </a:r>
            <a:r>
              <a:rPr lang="en-US" altLang="ja-JP" sz="1800" dirty="0" smtClean="0"/>
              <a:t>2007</a:t>
            </a:r>
            <a:r>
              <a:rPr lang="ja-JP" altLang="en-US" sz="1800" dirty="0" smtClean="0"/>
              <a:t>年：</a:t>
            </a:r>
            <a:r>
              <a:rPr lang="ja-JP" altLang="en-US" sz="1800" dirty="0" smtClean="0">
                <a:hlinkClick r:id="rId7" action="ppaction://hlinksldjump"/>
              </a:rPr>
              <a:t>電力ネットワーク技術実証研究</a:t>
            </a:r>
            <a:endParaRPr lang="en-US" altLang="ja-JP" sz="1800" dirty="0" smtClean="0"/>
          </a:p>
          <a:p>
            <a:pPr marL="1168400" lvl="2" indent="-254000">
              <a:buFont typeface="Arial" pitchFamily="34" charset="0"/>
              <a:buChar char="•"/>
            </a:pPr>
            <a:r>
              <a:rPr lang="ja-JP" altLang="en-US" sz="1400" b="1" dirty="0"/>
              <a:t>電圧適正化のための系統制御機器（</a:t>
            </a:r>
            <a:r>
              <a:rPr lang="en-US" altLang="ja-JP" sz="1400" b="1" dirty="0"/>
              <a:t>SVC/SVR</a:t>
            </a:r>
            <a:r>
              <a:rPr lang="ja-JP" altLang="en-US" sz="1400" b="1" dirty="0"/>
              <a:t>）・方式の開発</a:t>
            </a:r>
          </a:p>
          <a:p>
            <a:pPr marL="1168400" lvl="2" indent="-254000">
              <a:buFont typeface="Arial" pitchFamily="34" charset="0"/>
              <a:buChar char="•"/>
            </a:pPr>
            <a:r>
              <a:rPr lang="ja-JP" altLang="en-US" sz="1400" b="1" dirty="0"/>
              <a:t>配電線ループ用需給バランスコントローラ</a:t>
            </a:r>
            <a:r>
              <a:rPr lang="en-US" altLang="ja-JP" sz="1400" b="1" dirty="0"/>
              <a:t>(LBC)</a:t>
            </a:r>
            <a:r>
              <a:rPr lang="ja-JP" altLang="en-US" sz="1400" b="1" dirty="0"/>
              <a:t>の開発</a:t>
            </a:r>
          </a:p>
          <a:p>
            <a:pPr marL="914400" lvl="2" indent="0">
              <a:buNone/>
            </a:pPr>
            <a:endParaRPr lang="ja-JP" altLang="en-US" sz="1600" dirty="0" smtClean="0"/>
          </a:p>
          <a:p>
            <a:pPr lvl="3"/>
            <a:endParaRPr lang="ja-JP" altLang="en-US" dirty="0" smtClean="0"/>
          </a:p>
        </p:txBody>
      </p:sp>
      <p:sp>
        <p:nvSpPr>
          <p:cNvPr id="5" name="日付プレースホルダー 4"/>
          <p:cNvSpPr>
            <a:spLocks noGrp="1"/>
          </p:cNvSpPr>
          <p:nvPr>
            <p:ph type="dt" sz="half" idx="10"/>
          </p:nvPr>
        </p:nvSpPr>
        <p:spPr/>
        <p:txBody>
          <a:bodyPr/>
          <a:lstStyle/>
          <a:p>
            <a:r>
              <a:rPr lang="en-US" altLang="ja-JP" dirty="0"/>
              <a:t>2011/10/31</a:t>
            </a:r>
            <a:endParaRPr lang="ja-JP" altLang="en-US" dirty="0"/>
          </a:p>
        </p:txBody>
      </p:sp>
      <p:sp>
        <p:nvSpPr>
          <p:cNvPr id="6" name="スライド番号プレースホルダー 5"/>
          <p:cNvSpPr>
            <a:spLocks noGrp="1"/>
          </p:cNvSpPr>
          <p:nvPr>
            <p:ph type="sldNum" sz="quarter" idx="12"/>
          </p:nvPr>
        </p:nvSpPr>
        <p:spPr/>
        <p:txBody>
          <a:bodyPr/>
          <a:lstStyle/>
          <a:p>
            <a:fld id="{EBBBA30D-1F4B-4C5B-97A9-6EDCE1DE73F1}" type="slidenum">
              <a:rPr kumimoji="1" lang="ja-JP" altLang="en-US" smtClean="0"/>
              <a:t>7</a:t>
            </a:fld>
            <a:endParaRPr kumimoji="1" lang="ja-JP" altLang="en-US" dirty="0"/>
          </a:p>
        </p:txBody>
      </p:sp>
      <p:sp>
        <p:nvSpPr>
          <p:cNvPr id="7" name="テキスト ボックス 6"/>
          <p:cNvSpPr txBox="1"/>
          <p:nvPr/>
        </p:nvSpPr>
        <p:spPr>
          <a:xfrm>
            <a:off x="971550" y="5397966"/>
            <a:ext cx="7704906" cy="830997"/>
          </a:xfrm>
          <a:prstGeom prst="rect">
            <a:avLst/>
          </a:prstGeom>
          <a:noFill/>
        </p:spPr>
        <p:txBody>
          <a:bodyPr wrap="square" rtlCol="0">
            <a:spAutoFit/>
          </a:bodyPr>
          <a:lstStyle/>
          <a:p>
            <a:r>
              <a:rPr kumimoji="1" lang="ja-JP" altLang="en-US" sz="1600" dirty="0" smtClean="0">
                <a:solidFill>
                  <a:srgbClr val="C00000"/>
                </a:solidFill>
              </a:rPr>
              <a:t>日本では、</a:t>
            </a:r>
            <a:r>
              <a:rPr kumimoji="1" lang="en-US" altLang="ja-JP" sz="1600" dirty="0" smtClean="0">
                <a:solidFill>
                  <a:srgbClr val="C00000"/>
                </a:solidFill>
              </a:rPr>
              <a:t>8</a:t>
            </a:r>
            <a:r>
              <a:rPr kumimoji="1" lang="ja-JP" altLang="en-US" sz="1600" dirty="0" smtClean="0">
                <a:solidFill>
                  <a:srgbClr val="C00000"/>
                </a:solidFill>
              </a:rPr>
              <a:t>年前に再生可能エネルギーの出力変動を吸収するような電力ネットワークを考えていた。また、系統安定化技術を開発し高品質な電力供給を可能とするための技術開発も行っていた！</a:t>
            </a:r>
            <a:endParaRPr kumimoji="1" lang="ja-JP" altLang="en-US" sz="1600" dirty="0">
              <a:solidFill>
                <a:srgbClr val="C00000"/>
              </a:solidFill>
            </a:endParaRPr>
          </a:p>
        </p:txBody>
      </p:sp>
      <p:sp>
        <p:nvSpPr>
          <p:cNvPr id="8" name="Rectangle 5"/>
          <p:cNvSpPr>
            <a:spLocks noGrp="1" noChangeArrowheads="1"/>
          </p:cNvSpPr>
          <p:nvPr>
            <p:ph type="ftr" sz="quarter" idx="11"/>
          </p:nvPr>
        </p:nvSpPr>
        <p:spPr>
          <a:xfrm>
            <a:off x="3124200" y="6309320"/>
            <a:ext cx="2895600" cy="412155"/>
          </a:xfrm>
          <a:ln/>
        </p:spPr>
        <p:txBody>
          <a:bodyPr/>
          <a:lstStyle>
            <a:lvl1pPr>
              <a:defRPr/>
            </a:lvl1pPr>
          </a:lstStyle>
          <a:p>
            <a:pPr>
              <a:defRPr/>
            </a:pPr>
            <a:r>
              <a:rPr lang="en-US" altLang="ja-JP" sz="1000" dirty="0">
                <a:latin typeface="Times New Roman" pitchFamily="18" charset="0"/>
                <a:cs typeface="Times New Roman" pitchFamily="18" charset="0"/>
              </a:rPr>
              <a:t>© 2011 </a:t>
            </a:r>
            <a:r>
              <a:rPr lang="en-US" altLang="ja-JP" sz="1000" dirty="0" err="1">
                <a:latin typeface="Times New Roman" pitchFamily="18" charset="0"/>
                <a:cs typeface="Times New Roman" pitchFamily="18" charset="0"/>
              </a:rPr>
              <a:t>InterTech</a:t>
            </a:r>
            <a:r>
              <a:rPr lang="en-US" altLang="ja-JP" sz="1000" dirty="0">
                <a:latin typeface="Times New Roman" pitchFamily="18" charset="0"/>
                <a:cs typeface="Times New Roman" pitchFamily="18" charset="0"/>
              </a:rPr>
              <a:t> Research Corporation</a:t>
            </a:r>
          </a:p>
        </p:txBody>
      </p:sp>
    </p:spTree>
    <p:extLst>
      <p:ext uri="{BB962C8B-B14F-4D97-AF65-F5344CB8AC3E}">
        <p14:creationId xmlns:p14="http://schemas.microsoft.com/office/powerpoint/2010/main" val="340397125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１．これまでの流れ</a:t>
            </a:r>
            <a:endParaRPr kumimoji="1" lang="ja-JP" altLang="en-US" dirty="0"/>
          </a:p>
        </p:txBody>
      </p:sp>
      <p:sp>
        <p:nvSpPr>
          <p:cNvPr id="3" name="コンテンツ プレースホルダー 2"/>
          <p:cNvSpPr>
            <a:spLocks noGrp="1"/>
          </p:cNvSpPr>
          <p:nvPr>
            <p:ph idx="1"/>
          </p:nvPr>
        </p:nvSpPr>
        <p:spPr>
          <a:xfrm>
            <a:off x="870652" y="694400"/>
            <a:ext cx="7805804" cy="5218113"/>
          </a:xfrm>
        </p:spPr>
        <p:txBody>
          <a:bodyPr/>
          <a:lstStyle/>
          <a:p>
            <a:pPr>
              <a:buClr>
                <a:srgbClr val="336600"/>
              </a:buClr>
              <a:buFont typeface="Wingdings" pitchFamily="2" charset="2"/>
              <a:buChar char="n"/>
            </a:pPr>
            <a:r>
              <a:rPr lang="en-US" altLang="ja-JP" sz="1800" dirty="0" smtClean="0">
                <a:hlinkClick r:id="rId3" action="ppaction://hlinksldjump"/>
              </a:rPr>
              <a:t>NEDO</a:t>
            </a:r>
            <a:r>
              <a:rPr lang="ja-JP" altLang="en-US" sz="1800" dirty="0" smtClean="0">
                <a:hlinkClick r:id="rId3" action="ppaction://hlinksldjump"/>
              </a:rPr>
              <a:t>における負荷集中制御関連実証研究</a:t>
            </a:r>
            <a:r>
              <a:rPr lang="ja-JP" altLang="en-US" sz="1800" dirty="0" smtClean="0"/>
              <a:t>　（←デマンドレスポンス相当）</a:t>
            </a:r>
            <a:endParaRPr lang="en-US" altLang="ja-JP" sz="1800" dirty="0" smtClean="0"/>
          </a:p>
          <a:p>
            <a:pPr marL="0" indent="0">
              <a:buNone/>
            </a:pPr>
            <a:endParaRPr lang="en-US" altLang="ja-JP" sz="2000" dirty="0" smtClean="0"/>
          </a:p>
          <a:p>
            <a:pPr marL="623888" lvl="2" indent="-171450">
              <a:buFont typeface="Wingdings" pitchFamily="2" charset="2"/>
              <a:buChar char="l"/>
            </a:pPr>
            <a:r>
              <a:rPr lang="en-US" altLang="ja-JP" sz="1200" b="1" dirty="0" smtClean="0"/>
              <a:t>1994</a:t>
            </a:r>
            <a:r>
              <a:rPr lang="ja-JP" altLang="en-US" sz="1200" b="1" dirty="0" smtClean="0"/>
              <a:t>年：負荷集中制御システム確立実証試験　実用システム導入調査研究</a:t>
            </a:r>
          </a:p>
          <a:p>
            <a:pPr marL="623888" lvl="2" indent="-171450">
              <a:buFont typeface="Wingdings" pitchFamily="2" charset="2"/>
              <a:buChar char="l"/>
            </a:pPr>
            <a:r>
              <a:rPr lang="en-US" altLang="ja-JP" sz="1200" b="1" dirty="0" smtClean="0"/>
              <a:t>1994</a:t>
            </a:r>
            <a:r>
              <a:rPr lang="ja-JP" altLang="en-US" sz="1200" b="1" dirty="0" smtClean="0"/>
              <a:t>年：負荷集中制御システム確立実証試験等委託</a:t>
            </a:r>
            <a:endParaRPr lang="en-US" altLang="ja-JP" sz="1200" b="1" dirty="0" smtClean="0"/>
          </a:p>
          <a:p>
            <a:pPr marL="623888" lvl="2" indent="-171450">
              <a:buFont typeface="Wingdings" pitchFamily="2" charset="2"/>
              <a:buChar char="l"/>
            </a:pPr>
            <a:r>
              <a:rPr lang="en-US" altLang="ja-JP" sz="1200" b="1" dirty="0" smtClean="0"/>
              <a:t>1995</a:t>
            </a:r>
            <a:r>
              <a:rPr lang="ja-JP" altLang="en-US" sz="1200" b="1" dirty="0" smtClean="0"/>
              <a:t>年：負荷集中制御システム確立実証試験等委託  システムの試験・評価</a:t>
            </a:r>
          </a:p>
          <a:p>
            <a:pPr marL="623888" lvl="2" indent="-171450">
              <a:buFont typeface="Wingdings" pitchFamily="2" charset="2"/>
              <a:buChar char="l"/>
            </a:pPr>
            <a:r>
              <a:rPr lang="en-US" altLang="ja-JP" sz="1200" b="1" dirty="0" smtClean="0"/>
              <a:t>1995</a:t>
            </a:r>
            <a:r>
              <a:rPr lang="ja-JP" altLang="en-US" sz="1200" b="1" dirty="0" smtClean="0"/>
              <a:t>年：負荷集中制御システム確立実証試験等委託 </a:t>
            </a:r>
          </a:p>
          <a:p>
            <a:pPr marL="623888" lvl="2" indent="-171450">
              <a:buFont typeface="Wingdings" pitchFamily="2" charset="2"/>
              <a:buChar char="l"/>
            </a:pPr>
            <a:r>
              <a:rPr lang="en-US" altLang="ja-JP" sz="1200" b="1" dirty="0" smtClean="0"/>
              <a:t>1995</a:t>
            </a:r>
            <a:r>
              <a:rPr lang="ja-JP" altLang="en-US" sz="1200" b="1" dirty="0" smtClean="0"/>
              <a:t>年：負荷集中制御システム確立実証試験等委託  高度負荷集中制御システム等の研究</a:t>
            </a:r>
          </a:p>
          <a:p>
            <a:pPr marL="623888" lvl="2" indent="-171450">
              <a:buFont typeface="Wingdings" pitchFamily="2" charset="2"/>
              <a:buChar char="l"/>
            </a:pPr>
            <a:r>
              <a:rPr lang="en-US" altLang="ja-JP" sz="1200" b="1" dirty="0" smtClean="0"/>
              <a:t>1995</a:t>
            </a:r>
            <a:r>
              <a:rPr lang="ja-JP" altLang="en-US" sz="1200" b="1" dirty="0" smtClean="0"/>
              <a:t>年：負荷集中制御システム確立実証試験 実用システム導入調査研究</a:t>
            </a:r>
          </a:p>
          <a:p>
            <a:pPr marL="623888" lvl="2" indent="-171450">
              <a:buFont typeface="Wingdings" pitchFamily="2" charset="2"/>
              <a:buChar char="l"/>
            </a:pPr>
            <a:r>
              <a:rPr lang="en-US" altLang="ja-JP" sz="1200" b="1" dirty="0" smtClean="0"/>
              <a:t>1995</a:t>
            </a:r>
            <a:r>
              <a:rPr lang="ja-JP" altLang="en-US" sz="1200" b="1" dirty="0" smtClean="0"/>
              <a:t>年：負荷集中制御システム確立実証試験等委託  実用システム安全性調査</a:t>
            </a:r>
          </a:p>
          <a:p>
            <a:pPr marL="623888" lvl="2" indent="-171450">
              <a:buFont typeface="Wingdings" pitchFamily="2" charset="2"/>
              <a:buChar char="l"/>
            </a:pPr>
            <a:r>
              <a:rPr lang="en-US" altLang="ja-JP" sz="1200" b="1" dirty="0" smtClean="0"/>
              <a:t>1996</a:t>
            </a:r>
            <a:r>
              <a:rPr lang="ja-JP" altLang="en-US" sz="1200" b="1" dirty="0" smtClean="0"/>
              <a:t>年：負荷集中制御システム確立実証試験等委託　</a:t>
            </a:r>
          </a:p>
          <a:p>
            <a:pPr marL="623888" lvl="2" indent="-171450">
              <a:buFont typeface="Wingdings" pitchFamily="2" charset="2"/>
              <a:buChar char="l"/>
            </a:pPr>
            <a:r>
              <a:rPr lang="en-US" altLang="ja-JP" sz="1200" b="1" dirty="0" smtClean="0"/>
              <a:t>1996</a:t>
            </a:r>
            <a:r>
              <a:rPr lang="ja-JP" altLang="en-US" sz="1200" b="1" dirty="0" smtClean="0"/>
              <a:t>年：負荷集中制御システム確立実証試験等委託　実用システム安全性調査</a:t>
            </a:r>
          </a:p>
          <a:p>
            <a:pPr marL="623888" lvl="2" indent="-171450">
              <a:buFont typeface="Wingdings" pitchFamily="2" charset="2"/>
              <a:buChar char="l"/>
            </a:pPr>
            <a:r>
              <a:rPr lang="en-US" altLang="ja-JP" sz="1200" b="1" dirty="0" smtClean="0"/>
              <a:t>1996</a:t>
            </a:r>
            <a:r>
              <a:rPr lang="ja-JP" altLang="en-US" sz="1200" b="1" dirty="0" smtClean="0"/>
              <a:t>年：負荷集中制御システム確立実証試験　実用システム導入調査研究</a:t>
            </a:r>
          </a:p>
          <a:p>
            <a:pPr marL="623888" lvl="2" indent="-171450">
              <a:buFont typeface="Wingdings" pitchFamily="2" charset="2"/>
              <a:buChar char="l"/>
            </a:pPr>
            <a:r>
              <a:rPr lang="en-US" altLang="ja-JP" sz="1200" b="1" dirty="0" smtClean="0"/>
              <a:t>1996</a:t>
            </a:r>
            <a:r>
              <a:rPr lang="ja-JP" altLang="en-US" sz="1200" b="1" dirty="0" smtClean="0"/>
              <a:t>年：負荷集中制御システム確立実証試験等委託　高度負荷集中制御システム等の研究</a:t>
            </a:r>
          </a:p>
          <a:p>
            <a:pPr marL="623888" lvl="2" indent="-171450">
              <a:buFont typeface="Wingdings" pitchFamily="2" charset="2"/>
              <a:buChar char="l"/>
            </a:pPr>
            <a:r>
              <a:rPr lang="en-US" altLang="ja-JP" sz="1200" b="1" dirty="0" smtClean="0"/>
              <a:t>1996</a:t>
            </a:r>
            <a:r>
              <a:rPr lang="ja-JP" altLang="en-US" sz="1200" b="1" dirty="0" smtClean="0"/>
              <a:t>年：負荷集中制御システム確立実証試験等委託 </a:t>
            </a:r>
            <a:r>
              <a:rPr lang="en-US" altLang="ja-JP" sz="1200" b="1" dirty="0" smtClean="0"/>
              <a:t>(</a:t>
            </a:r>
            <a:r>
              <a:rPr lang="ja-JP" altLang="en-US" sz="1200" b="1" dirty="0" smtClean="0"/>
              <a:t>電気自動車普及総合推進体制設備</a:t>
            </a:r>
            <a:r>
              <a:rPr lang="en-US" altLang="ja-JP" sz="1200" b="1" dirty="0" smtClean="0"/>
              <a:t>)</a:t>
            </a:r>
          </a:p>
          <a:p>
            <a:pPr marL="623888" lvl="2" indent="-171450">
              <a:buFont typeface="Wingdings" pitchFamily="2" charset="2"/>
              <a:buChar char="l"/>
            </a:pPr>
            <a:r>
              <a:rPr lang="en-US" altLang="ja-JP" sz="1200" b="1" dirty="0" smtClean="0"/>
              <a:t>1998</a:t>
            </a:r>
            <a:r>
              <a:rPr lang="ja-JP" altLang="en-US" sz="1200" b="1" dirty="0" smtClean="0"/>
              <a:t>年： 高度負荷集中制御システム等の研究　負荷集中制御システム確立実証試験</a:t>
            </a:r>
          </a:p>
          <a:p>
            <a:pPr marL="623888" lvl="2" indent="-171450">
              <a:buFont typeface="Wingdings" pitchFamily="2" charset="2"/>
              <a:buChar char="l"/>
            </a:pPr>
            <a:r>
              <a:rPr lang="en-US" altLang="ja-JP" sz="1200" b="1" dirty="0" smtClean="0"/>
              <a:t>1998</a:t>
            </a:r>
            <a:r>
              <a:rPr lang="ja-JP" altLang="en-US" sz="1200" b="1" dirty="0" smtClean="0"/>
              <a:t>年： 実用システム安全性調査　負荷集中制御システム確立実証試験</a:t>
            </a:r>
          </a:p>
          <a:p>
            <a:pPr marL="623888" lvl="2" indent="-171450">
              <a:buFont typeface="Wingdings" pitchFamily="2" charset="2"/>
              <a:buChar char="l"/>
            </a:pPr>
            <a:r>
              <a:rPr lang="en-US" altLang="ja-JP" sz="1200" b="1" dirty="0" smtClean="0"/>
              <a:t>1999</a:t>
            </a:r>
            <a:r>
              <a:rPr lang="ja-JP" altLang="en-US" sz="1200" b="1" dirty="0" smtClean="0"/>
              <a:t>年： 高度負荷集中制御システム等の研究　負荷集中制御システム確立実証試験</a:t>
            </a:r>
          </a:p>
          <a:p>
            <a:pPr marL="623888" lvl="2" indent="-171450">
              <a:buFont typeface="Wingdings" pitchFamily="2" charset="2"/>
              <a:buChar char="l"/>
            </a:pPr>
            <a:r>
              <a:rPr lang="en-US" altLang="ja-JP" sz="1200" b="1" dirty="0" smtClean="0"/>
              <a:t>1999</a:t>
            </a:r>
            <a:r>
              <a:rPr lang="ja-JP" altLang="en-US" sz="1200" b="1" dirty="0" smtClean="0"/>
              <a:t>年： 実用システム安全性調査　負荷集中制御システム確立実証試験</a:t>
            </a:r>
          </a:p>
          <a:p>
            <a:pPr marL="623888" lvl="2" indent="-171450">
              <a:buFont typeface="Wingdings" pitchFamily="2" charset="2"/>
              <a:buChar char="l"/>
            </a:pPr>
            <a:r>
              <a:rPr lang="en-US" altLang="ja-JP" sz="1200" b="1" dirty="0" smtClean="0"/>
              <a:t>1999</a:t>
            </a:r>
            <a:r>
              <a:rPr lang="ja-JP" altLang="en-US" sz="1200" b="1" dirty="0" smtClean="0"/>
              <a:t>年： 負荷集中制御システム確立実証試験等委託 　システムの試験・評価 </a:t>
            </a:r>
          </a:p>
          <a:p>
            <a:pPr marL="623888" lvl="3" indent="-171450"/>
            <a:endParaRPr lang="ja-JP" altLang="en-US" sz="1050" dirty="0" smtClean="0"/>
          </a:p>
        </p:txBody>
      </p:sp>
      <p:sp>
        <p:nvSpPr>
          <p:cNvPr id="5" name="日付プレースホルダー 4"/>
          <p:cNvSpPr>
            <a:spLocks noGrp="1"/>
          </p:cNvSpPr>
          <p:nvPr>
            <p:ph type="dt" sz="half" idx="10"/>
          </p:nvPr>
        </p:nvSpPr>
        <p:spPr/>
        <p:txBody>
          <a:bodyPr/>
          <a:lstStyle/>
          <a:p>
            <a:r>
              <a:rPr lang="en-US" altLang="ja-JP" dirty="0"/>
              <a:t>2011/10/31</a:t>
            </a:r>
            <a:endParaRPr lang="ja-JP" altLang="en-US" dirty="0"/>
          </a:p>
        </p:txBody>
      </p:sp>
      <p:sp>
        <p:nvSpPr>
          <p:cNvPr id="6" name="スライド番号プレースホルダー 5"/>
          <p:cNvSpPr>
            <a:spLocks noGrp="1"/>
          </p:cNvSpPr>
          <p:nvPr>
            <p:ph type="sldNum" sz="quarter" idx="12"/>
          </p:nvPr>
        </p:nvSpPr>
        <p:spPr/>
        <p:txBody>
          <a:bodyPr/>
          <a:lstStyle/>
          <a:p>
            <a:fld id="{EBBBA30D-1F4B-4C5B-97A9-6EDCE1DE73F1}" type="slidenum">
              <a:rPr kumimoji="1" lang="ja-JP" altLang="en-US" smtClean="0"/>
              <a:t>8</a:t>
            </a:fld>
            <a:endParaRPr kumimoji="1" lang="ja-JP" altLang="en-US"/>
          </a:p>
        </p:txBody>
      </p:sp>
      <p:sp>
        <p:nvSpPr>
          <p:cNvPr id="4" name="テキスト ボックス 3"/>
          <p:cNvSpPr txBox="1"/>
          <p:nvPr/>
        </p:nvSpPr>
        <p:spPr>
          <a:xfrm>
            <a:off x="845282" y="5875027"/>
            <a:ext cx="7111242" cy="338554"/>
          </a:xfrm>
          <a:prstGeom prst="rect">
            <a:avLst/>
          </a:prstGeom>
          <a:noFill/>
        </p:spPr>
        <p:txBody>
          <a:bodyPr wrap="none" rtlCol="0">
            <a:spAutoFit/>
          </a:bodyPr>
          <a:lstStyle/>
          <a:p>
            <a:r>
              <a:rPr kumimoji="1" lang="ja-JP" altLang="en-US" sz="1600" dirty="0" smtClean="0">
                <a:solidFill>
                  <a:srgbClr val="C00000"/>
                </a:solidFill>
              </a:rPr>
              <a:t>日本では、</a:t>
            </a:r>
            <a:r>
              <a:rPr kumimoji="1" lang="en-US" altLang="ja-JP" sz="1600" dirty="0" smtClean="0">
                <a:solidFill>
                  <a:srgbClr val="C00000"/>
                </a:solidFill>
              </a:rPr>
              <a:t>17</a:t>
            </a:r>
            <a:r>
              <a:rPr kumimoji="1" lang="ja-JP" altLang="en-US" sz="1600" dirty="0" smtClean="0">
                <a:solidFill>
                  <a:srgbClr val="C00000"/>
                </a:solidFill>
              </a:rPr>
              <a:t>年前から</a:t>
            </a:r>
            <a:r>
              <a:rPr kumimoji="1" lang="en-US" altLang="ja-JP" sz="1600" dirty="0" smtClean="0">
                <a:solidFill>
                  <a:srgbClr val="C00000"/>
                </a:solidFill>
              </a:rPr>
              <a:t>6</a:t>
            </a:r>
            <a:r>
              <a:rPr kumimoji="1" lang="ja-JP" altLang="en-US" sz="1600" dirty="0" smtClean="0">
                <a:solidFill>
                  <a:srgbClr val="C00000"/>
                </a:solidFill>
              </a:rPr>
              <a:t>年かけて、デマンドレスポンスの実証実験を行っていた！</a:t>
            </a:r>
            <a:endParaRPr kumimoji="1" lang="ja-JP" altLang="en-US" sz="1600" dirty="0">
              <a:solidFill>
                <a:srgbClr val="C00000"/>
              </a:solidFill>
            </a:endParaRPr>
          </a:p>
        </p:txBody>
      </p:sp>
      <p:sp>
        <p:nvSpPr>
          <p:cNvPr id="7" name="Rectangle 5"/>
          <p:cNvSpPr>
            <a:spLocks noGrp="1" noChangeArrowheads="1"/>
          </p:cNvSpPr>
          <p:nvPr>
            <p:ph type="ftr" sz="quarter" idx="11"/>
          </p:nvPr>
        </p:nvSpPr>
        <p:spPr>
          <a:xfrm>
            <a:off x="3124200" y="6309320"/>
            <a:ext cx="2895600" cy="412155"/>
          </a:xfrm>
          <a:ln/>
        </p:spPr>
        <p:txBody>
          <a:bodyPr/>
          <a:lstStyle>
            <a:lvl1pPr>
              <a:defRPr/>
            </a:lvl1pPr>
          </a:lstStyle>
          <a:p>
            <a:pPr>
              <a:defRPr/>
            </a:pPr>
            <a:r>
              <a:rPr lang="en-US" altLang="ja-JP" sz="1000" dirty="0">
                <a:latin typeface="Times New Roman" pitchFamily="18" charset="0"/>
                <a:cs typeface="Times New Roman" pitchFamily="18" charset="0"/>
              </a:rPr>
              <a:t>© 2011 </a:t>
            </a:r>
            <a:r>
              <a:rPr lang="en-US" altLang="ja-JP" sz="1000" dirty="0" err="1">
                <a:latin typeface="Times New Roman" pitchFamily="18" charset="0"/>
                <a:cs typeface="Times New Roman" pitchFamily="18" charset="0"/>
              </a:rPr>
              <a:t>InterTech</a:t>
            </a:r>
            <a:r>
              <a:rPr lang="en-US" altLang="ja-JP" sz="1000" dirty="0">
                <a:latin typeface="Times New Roman" pitchFamily="18" charset="0"/>
                <a:cs typeface="Times New Roman" pitchFamily="18" charset="0"/>
              </a:rPr>
              <a:t> Research Corporation</a:t>
            </a:r>
          </a:p>
        </p:txBody>
      </p:sp>
    </p:spTree>
    <p:extLst>
      <p:ext uri="{BB962C8B-B14F-4D97-AF65-F5344CB8AC3E}">
        <p14:creationId xmlns:p14="http://schemas.microsoft.com/office/powerpoint/2010/main" val="38029942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90540"/>
            <a:ext cx="8229600" cy="490537"/>
          </a:xfrm>
        </p:spPr>
        <p:txBody>
          <a:bodyPr/>
          <a:lstStyle/>
          <a:p>
            <a:r>
              <a:rPr kumimoji="1" lang="ja-JP" altLang="en-US" dirty="0" smtClean="0"/>
              <a:t>２． </a:t>
            </a:r>
            <a:r>
              <a:rPr kumimoji="1" lang="ja-JP" altLang="en-US" sz="1800" dirty="0" smtClean="0"/>
              <a:t>３．１１以前の日本型スマートグリッドを理解するポイント</a:t>
            </a:r>
            <a:endParaRPr kumimoji="1" lang="ja-JP" altLang="en-US" sz="2000" dirty="0"/>
          </a:p>
        </p:txBody>
      </p:sp>
      <p:sp>
        <p:nvSpPr>
          <p:cNvPr id="3" name="コンテンツ プレースホルダー 2"/>
          <p:cNvSpPr>
            <a:spLocks noGrp="1"/>
          </p:cNvSpPr>
          <p:nvPr>
            <p:ph idx="1"/>
          </p:nvPr>
        </p:nvSpPr>
        <p:spPr>
          <a:xfrm>
            <a:off x="809437" y="692696"/>
            <a:ext cx="7867019" cy="5256584"/>
          </a:xfrm>
        </p:spPr>
        <p:txBody>
          <a:bodyPr/>
          <a:lstStyle/>
          <a:p>
            <a:pPr>
              <a:buClr>
                <a:srgbClr val="336600"/>
              </a:buClr>
              <a:buFont typeface="Wingdings" pitchFamily="2" charset="2"/>
              <a:buChar char="n"/>
            </a:pPr>
            <a:r>
              <a:rPr lang="ja-JP" altLang="en-US" sz="1600" dirty="0" smtClean="0"/>
              <a:t>３．１１以前で</a:t>
            </a:r>
            <a:r>
              <a:rPr lang="ja-JP" altLang="en-US" sz="1600" dirty="0"/>
              <a:t>議論されてきたポイント</a:t>
            </a:r>
            <a:endParaRPr lang="en-US" altLang="ja-JP" sz="1600" dirty="0" smtClean="0"/>
          </a:p>
          <a:p>
            <a:pPr lvl="1">
              <a:buClr>
                <a:srgbClr val="336600"/>
              </a:buClr>
              <a:buFont typeface="Wingdings" pitchFamily="2" charset="2"/>
              <a:buChar char="l"/>
            </a:pPr>
            <a:r>
              <a:rPr lang="ja-JP" altLang="en-US" sz="1200" b="1" dirty="0" smtClean="0"/>
              <a:t>日本</a:t>
            </a:r>
            <a:r>
              <a:rPr lang="ja-JP" altLang="en-US" sz="1200" b="1" dirty="0"/>
              <a:t>の送配電網はすでに十分スマートで</a:t>
            </a:r>
            <a:r>
              <a:rPr lang="ja-JP" altLang="en-US" sz="1200" b="1" dirty="0" smtClean="0"/>
              <a:t>ある</a:t>
            </a:r>
            <a:endParaRPr lang="en-US" altLang="ja-JP" sz="1200" b="1" dirty="0" smtClean="0"/>
          </a:p>
          <a:p>
            <a:pPr marL="1168400" lvl="2" indent="-254000">
              <a:buClr>
                <a:srgbClr val="336600"/>
              </a:buClr>
              <a:buFont typeface="Arial" pitchFamily="34" charset="0"/>
              <a:buChar char="•"/>
            </a:pPr>
            <a:r>
              <a:rPr lang="ja-JP" altLang="en-US" sz="1100" dirty="0"/>
              <a:t>日本の電力品質の</a:t>
            </a:r>
            <a:r>
              <a:rPr lang="ja-JP" altLang="en-US" sz="1100" dirty="0" smtClean="0"/>
              <a:t>高さや変電所自動化を含む設備の近代化から、スマートグリッド相当のことはできている</a:t>
            </a:r>
            <a:endParaRPr lang="en-US" altLang="ja-JP" sz="1100" dirty="0" smtClean="0"/>
          </a:p>
          <a:p>
            <a:pPr marL="1168400" lvl="2" indent="-254000">
              <a:buClr>
                <a:srgbClr val="336600"/>
              </a:buClr>
              <a:buFont typeface="Arial" pitchFamily="34" charset="0"/>
              <a:buChar char="•"/>
            </a:pPr>
            <a:r>
              <a:rPr lang="ja-JP" altLang="en-US" sz="1100" dirty="0"/>
              <a:t>変</a:t>
            </a:r>
            <a:r>
              <a:rPr lang="ja-JP" altLang="en-US" sz="1100" dirty="0" smtClean="0"/>
              <a:t>に</a:t>
            </a:r>
            <a:r>
              <a:rPr lang="en-US" altLang="ja-JP" sz="1100" dirty="0" smtClean="0"/>
              <a:t>IT</a:t>
            </a:r>
            <a:r>
              <a:rPr lang="ja-JP" altLang="en-US" sz="1100" dirty="0" smtClean="0"/>
              <a:t>制御を持ちこんだら、サイバーセキュリティまで気にしなければならず、かえって品質低下を招く</a:t>
            </a:r>
            <a:endParaRPr lang="en-US" altLang="ja-JP" sz="1100" dirty="0"/>
          </a:p>
          <a:p>
            <a:pPr lvl="1">
              <a:buClr>
                <a:srgbClr val="336600"/>
              </a:buClr>
              <a:buFont typeface="Wingdings" pitchFamily="2" charset="2"/>
              <a:buChar char="l"/>
            </a:pPr>
            <a:r>
              <a:rPr lang="ja-JP" altLang="en-US" sz="1200" b="1" dirty="0"/>
              <a:t>日本ではデマンドレスポンスは不要で</a:t>
            </a:r>
            <a:r>
              <a:rPr lang="ja-JP" altLang="en-US" sz="1200" b="1" dirty="0" smtClean="0"/>
              <a:t>ある</a:t>
            </a:r>
            <a:endParaRPr lang="en-US" altLang="ja-JP" sz="1200" b="1" dirty="0" smtClean="0"/>
          </a:p>
          <a:p>
            <a:pPr marL="1168400" lvl="2" indent="-254000">
              <a:buClr>
                <a:srgbClr val="336600"/>
              </a:buClr>
              <a:buFont typeface="Arial" pitchFamily="34" charset="0"/>
              <a:buChar char="•"/>
            </a:pPr>
            <a:r>
              <a:rPr lang="ja-JP" altLang="en-US" sz="1100" dirty="0"/>
              <a:t>デマンドレスポンスは、今後も電力需要増が見込まれるにもかかわらず、送電設備増設が困難なケースで有効だけれども、日本では今後それほど電力需要が</a:t>
            </a:r>
            <a:r>
              <a:rPr lang="ja-JP" altLang="en-US" sz="1100" dirty="0" smtClean="0"/>
              <a:t>増えないし、現状ではピーク対応の予備電源もある</a:t>
            </a:r>
            <a:endParaRPr lang="en-US" altLang="ja-JP" sz="1100" dirty="0"/>
          </a:p>
          <a:p>
            <a:pPr marL="1168400" lvl="2" indent="-254000">
              <a:buClr>
                <a:srgbClr val="336600"/>
              </a:buClr>
              <a:buFont typeface="Arial" pitchFamily="34" charset="0"/>
              <a:buChar char="•"/>
            </a:pPr>
            <a:r>
              <a:rPr lang="ja-JP" altLang="en-US" sz="1100" dirty="0" smtClean="0"/>
              <a:t>電力会社が、一般家庭の家電機器を直接制御するなど、とんでもない</a:t>
            </a:r>
            <a:endParaRPr lang="en-US" altLang="ja-JP" sz="1100" dirty="0" smtClean="0"/>
          </a:p>
          <a:p>
            <a:pPr lvl="1">
              <a:buClr>
                <a:srgbClr val="336600"/>
              </a:buClr>
              <a:buFont typeface="Wingdings" pitchFamily="2" charset="2"/>
              <a:buChar char="l"/>
            </a:pPr>
            <a:r>
              <a:rPr lang="ja-JP" altLang="en-US" sz="1200" b="1" dirty="0" smtClean="0"/>
              <a:t>再生可能エネルギーが大量導入されると系統の安定性を乱す</a:t>
            </a:r>
            <a:endParaRPr lang="en-US" altLang="ja-JP" sz="1200" b="1" dirty="0" smtClean="0"/>
          </a:p>
          <a:p>
            <a:pPr marL="1168400" lvl="2" indent="-254000">
              <a:buClr>
                <a:srgbClr val="336600"/>
              </a:buClr>
              <a:buFont typeface="Arial" pitchFamily="34" charset="0"/>
              <a:buChar char="•"/>
            </a:pPr>
            <a:r>
              <a:rPr lang="ja-JP" altLang="en-US" sz="1100" dirty="0" smtClean="0"/>
              <a:t>局所的</a:t>
            </a:r>
            <a:r>
              <a:rPr lang="ja-JP" altLang="en-US" sz="1100" dirty="0"/>
              <a:t>に集中設置することがなければ、</a:t>
            </a:r>
            <a:r>
              <a:rPr lang="en-US" altLang="ja-JP" sz="1100" dirty="0"/>
              <a:t>1,000</a:t>
            </a:r>
            <a:r>
              <a:rPr lang="ja-JP" altLang="en-US" sz="1100" dirty="0"/>
              <a:t>万</a:t>
            </a:r>
            <a:r>
              <a:rPr lang="en-US" altLang="ja-JP" sz="1100" dirty="0"/>
              <a:t>kW</a:t>
            </a:r>
            <a:r>
              <a:rPr lang="ja-JP" altLang="en-US" sz="1100" dirty="0"/>
              <a:t>程度までの太陽光発電は系統の安定性に影響なし</a:t>
            </a:r>
            <a:endParaRPr lang="en-US" altLang="ja-JP" sz="1100" dirty="0"/>
          </a:p>
          <a:p>
            <a:pPr marL="1168400" lvl="2" indent="-254000">
              <a:buClr>
                <a:srgbClr val="336600"/>
              </a:buClr>
              <a:buFont typeface="Arial" pitchFamily="34" charset="0"/>
              <a:buChar char="•"/>
            </a:pPr>
            <a:r>
              <a:rPr lang="ja-JP" altLang="en-US" sz="1100" dirty="0"/>
              <a:t>年末年始やゴールデンウィークといった電力需要の少ない時期において、ベース</a:t>
            </a:r>
            <a:r>
              <a:rPr lang="ja-JP" altLang="en-US" sz="1100" dirty="0" smtClean="0"/>
              <a:t>電源（≒原子力発電）と</a:t>
            </a:r>
            <a:r>
              <a:rPr lang="ja-JP" altLang="en-US" sz="1100" dirty="0"/>
              <a:t>太陽光発電や風力発電の出力の総量が系統全体の需要を上回る可能性が</a:t>
            </a:r>
            <a:r>
              <a:rPr lang="ja-JP" altLang="en-US" sz="1100" dirty="0" smtClean="0"/>
              <a:t>ある</a:t>
            </a:r>
            <a:endParaRPr lang="en-US" altLang="ja-JP" sz="1100" dirty="0" smtClean="0"/>
          </a:p>
          <a:p>
            <a:pPr>
              <a:buClr>
                <a:srgbClr val="336600"/>
              </a:buClr>
              <a:buFont typeface="Wingdings" pitchFamily="2" charset="2"/>
              <a:buChar char="n"/>
            </a:pPr>
            <a:r>
              <a:rPr lang="ja-JP" altLang="en-US" sz="1600" dirty="0" smtClean="0"/>
              <a:t>３．１１以前、電力需給での優先事項は何だったのか？</a:t>
            </a:r>
            <a:endParaRPr lang="en-US" altLang="ja-JP" sz="1600" dirty="0" smtClean="0"/>
          </a:p>
          <a:p>
            <a:pPr lvl="1">
              <a:buClr>
                <a:srgbClr val="336600"/>
              </a:buClr>
              <a:buFont typeface="Wingdings" pitchFamily="2" charset="2"/>
              <a:buChar char="l"/>
            </a:pPr>
            <a:r>
              <a:rPr lang="ja-JP" altLang="en-US" sz="1200" b="1" dirty="0" smtClean="0">
                <a:hlinkClick r:id="rId3"/>
              </a:rPr>
              <a:t>原子力</a:t>
            </a:r>
            <a:r>
              <a:rPr lang="ja-JP" altLang="en-US" sz="1200" b="1" dirty="0">
                <a:hlinkClick r:id="rId3"/>
              </a:rPr>
              <a:t>大綱</a:t>
            </a:r>
            <a:r>
              <a:rPr lang="ja-JP" altLang="en-US" sz="1200" b="1" dirty="0"/>
              <a:t>目標達成</a:t>
            </a:r>
            <a:r>
              <a:rPr lang="ja-JP" altLang="en-US" sz="1200" b="1" dirty="0" smtClean="0"/>
              <a:t>　　＞　再生可能エネルギーの大量導入</a:t>
            </a:r>
            <a:endParaRPr lang="en-US" altLang="ja-JP" sz="1200" b="1" dirty="0" smtClean="0"/>
          </a:p>
          <a:p>
            <a:pPr marL="1168400" lvl="2" indent="-254000">
              <a:buClr>
                <a:srgbClr val="336600"/>
              </a:buClr>
              <a:buFont typeface="Arial" pitchFamily="34" charset="0"/>
              <a:buChar char="•"/>
            </a:pPr>
            <a:r>
              <a:rPr lang="en-US" altLang="ja-JP" sz="1100" dirty="0" smtClean="0"/>
              <a:t>2030</a:t>
            </a:r>
            <a:r>
              <a:rPr lang="ja-JP" altLang="en-US" sz="1100" dirty="0" smtClean="0"/>
              <a:t>年</a:t>
            </a:r>
            <a:r>
              <a:rPr lang="ja-JP" altLang="en-US" sz="1100" dirty="0"/>
              <a:t>以降も電力量に占める原子力の割合</a:t>
            </a:r>
            <a:r>
              <a:rPr lang="ja-JP" altLang="en-US" sz="1100" dirty="0" smtClean="0"/>
              <a:t>を</a:t>
            </a:r>
            <a:r>
              <a:rPr lang="en-US" altLang="ja-JP" sz="1100" dirty="0" smtClean="0"/>
              <a:t>3</a:t>
            </a:r>
            <a:r>
              <a:rPr lang="ja-JP" altLang="en-US" sz="1100" dirty="0" smtClean="0"/>
              <a:t>～</a:t>
            </a:r>
            <a:r>
              <a:rPr lang="en-US" altLang="ja-JP" sz="1100" dirty="0" smtClean="0"/>
              <a:t>4</a:t>
            </a:r>
            <a:r>
              <a:rPr lang="ja-JP" altLang="en-US" sz="1100" dirty="0" smtClean="0"/>
              <a:t>割</a:t>
            </a:r>
            <a:r>
              <a:rPr lang="ja-JP" altLang="en-US" sz="1100" dirty="0"/>
              <a:t>以上</a:t>
            </a:r>
            <a:endParaRPr lang="en-US" altLang="ja-JP" sz="1100" dirty="0"/>
          </a:p>
          <a:p>
            <a:pPr lvl="1">
              <a:buClr>
                <a:srgbClr val="336600"/>
              </a:buClr>
              <a:buFont typeface="Wingdings" pitchFamily="2" charset="2"/>
              <a:buChar char="l"/>
            </a:pPr>
            <a:r>
              <a:rPr lang="ja-JP" altLang="en-US" sz="1200" b="1" dirty="0">
                <a:hlinkClick r:id="rId4"/>
              </a:rPr>
              <a:t>エネルギー基本</a:t>
            </a:r>
            <a:r>
              <a:rPr lang="ja-JP" altLang="en-US" sz="1200" b="1" dirty="0" smtClean="0">
                <a:hlinkClick r:id="rId4"/>
              </a:rPr>
              <a:t>計画</a:t>
            </a:r>
            <a:r>
              <a:rPr lang="ja-JP" altLang="en-US" sz="1200" b="1" dirty="0" smtClean="0"/>
              <a:t>目標達成　＞　広義のスマートメーターの活用</a:t>
            </a:r>
            <a:endParaRPr lang="en-US" altLang="ja-JP" sz="1200" b="1" dirty="0" smtClean="0"/>
          </a:p>
          <a:p>
            <a:pPr marL="1168400" lvl="2" indent="-254000">
              <a:buClr>
                <a:srgbClr val="336600"/>
              </a:buClr>
              <a:buFont typeface="Arial" pitchFamily="34" charset="0"/>
              <a:buChar char="•"/>
            </a:pPr>
            <a:r>
              <a:rPr lang="en-US" altLang="ja-JP" sz="1100" dirty="0" smtClean="0"/>
              <a:t>2020 </a:t>
            </a:r>
            <a:r>
              <a:rPr lang="ja-JP" altLang="en-US" sz="1100" dirty="0"/>
              <a:t>年までに</a:t>
            </a:r>
            <a:r>
              <a:rPr lang="ja-JP" altLang="en-US" sz="1100" dirty="0" smtClean="0"/>
              <a:t>、</a:t>
            </a:r>
            <a:r>
              <a:rPr lang="en-US" altLang="ja-JP" sz="1100" dirty="0" smtClean="0"/>
              <a:t>9</a:t>
            </a:r>
            <a:r>
              <a:rPr lang="ja-JP" altLang="en-US" sz="1100" dirty="0" smtClean="0"/>
              <a:t>基。</a:t>
            </a:r>
            <a:r>
              <a:rPr lang="en-US" altLang="ja-JP" sz="1100" dirty="0" smtClean="0"/>
              <a:t>2030 </a:t>
            </a:r>
            <a:r>
              <a:rPr lang="ja-JP" altLang="en-US" sz="1100" dirty="0"/>
              <a:t>年までに、少なくとも </a:t>
            </a:r>
            <a:r>
              <a:rPr lang="en-US" altLang="ja-JP" sz="1100" dirty="0"/>
              <a:t>14 </a:t>
            </a:r>
            <a:r>
              <a:rPr lang="ja-JP" altLang="en-US" sz="1100" dirty="0"/>
              <a:t>基以上の原子力</a:t>
            </a:r>
            <a:r>
              <a:rPr lang="ja-JP" altLang="en-US" sz="1100" dirty="0" smtClean="0"/>
              <a:t>発電所を新増設する</a:t>
            </a:r>
            <a:endParaRPr lang="en-US" altLang="ja-JP" sz="1100" dirty="0" smtClean="0"/>
          </a:p>
          <a:p>
            <a:pPr marL="1168400" lvl="2" indent="-254000">
              <a:buClr>
                <a:srgbClr val="336600"/>
              </a:buClr>
              <a:buFont typeface="Arial" pitchFamily="34" charset="0"/>
              <a:buChar char="•"/>
            </a:pPr>
            <a:r>
              <a:rPr lang="en-US" altLang="ja-JP" sz="1100" dirty="0" smtClean="0"/>
              <a:t>2020 </a:t>
            </a:r>
            <a:r>
              <a:rPr lang="ja-JP" altLang="en-US" sz="1100" dirty="0"/>
              <a:t>年代の可能な限り早い時期に、原則全ての</a:t>
            </a:r>
            <a:r>
              <a:rPr lang="ja-JP" altLang="en-US" sz="1100" dirty="0" smtClean="0"/>
              <a:t>電源</a:t>
            </a:r>
            <a:r>
              <a:rPr lang="ja-JP" altLang="en-US" sz="1100" dirty="0"/>
              <a:t>や需要家と双方向通信が可能な世界最先端の次世代型送配電ネットワーク</a:t>
            </a:r>
            <a:r>
              <a:rPr lang="ja-JP" altLang="en-US" sz="1100" dirty="0" smtClean="0"/>
              <a:t>の構築</a:t>
            </a:r>
            <a:r>
              <a:rPr lang="ja-JP" altLang="en-US" sz="1100" dirty="0"/>
              <a:t>を目指す</a:t>
            </a:r>
            <a:endParaRPr lang="en-US" altLang="ja-JP" sz="1100" dirty="0" smtClean="0"/>
          </a:p>
          <a:p>
            <a:pPr marL="1168400" lvl="2" indent="-254000">
              <a:buClr>
                <a:srgbClr val="336600"/>
              </a:buClr>
              <a:buFont typeface="Arial" pitchFamily="34" charset="0"/>
              <a:buChar char="•"/>
            </a:pPr>
            <a:r>
              <a:rPr lang="en-US" altLang="ja-JP" sz="1100" dirty="0" smtClean="0"/>
              <a:t>2020 </a:t>
            </a:r>
            <a:r>
              <a:rPr lang="ja-JP" altLang="en-US" sz="1100" dirty="0"/>
              <a:t>年代の可能な限り早い時期に、原則全ての</a:t>
            </a:r>
            <a:r>
              <a:rPr lang="ja-JP" altLang="en-US" sz="1100" dirty="0" smtClean="0"/>
              <a:t>需要家</a:t>
            </a:r>
            <a:r>
              <a:rPr lang="ja-JP" altLang="en-US" sz="1100" dirty="0"/>
              <a:t>にスマートメーターの導入を</a:t>
            </a:r>
            <a:r>
              <a:rPr lang="ja-JP" altLang="en-US" sz="1100" dirty="0" smtClean="0"/>
              <a:t>目指す</a:t>
            </a:r>
            <a:endParaRPr lang="en-US" altLang="ja-JP" sz="1100" dirty="0" smtClean="0"/>
          </a:p>
          <a:p>
            <a:pPr marL="247650" indent="-285750">
              <a:buClr>
                <a:srgbClr val="336600"/>
              </a:buClr>
              <a:buFont typeface="Wingdings" pitchFamily="2" charset="2"/>
              <a:buChar char="n"/>
            </a:pPr>
            <a:r>
              <a:rPr lang="ja-JP" altLang="en-US" sz="1600" dirty="0" smtClean="0"/>
              <a:t>３．１１以前の日本型スマートグリッドの落としどころ</a:t>
            </a:r>
            <a:endParaRPr lang="en-US" altLang="ja-JP" sz="1600" dirty="0"/>
          </a:p>
          <a:p>
            <a:pPr lvl="1">
              <a:buClr>
                <a:srgbClr val="336600"/>
              </a:buClr>
              <a:buFont typeface="Wingdings" pitchFamily="2" charset="2"/>
              <a:buChar char="l"/>
            </a:pPr>
            <a:r>
              <a:rPr lang="ja-JP" altLang="en-US" sz="1200" dirty="0" smtClean="0"/>
              <a:t>原子力大綱／エネルギー基本計画を順守しつつ、太陽光発電の大量導入など政府の再生可能エネルギー導入目標達成とのすり合わせを行う</a:t>
            </a:r>
            <a:endParaRPr lang="en-US" altLang="ja-JP" sz="1200" dirty="0" smtClean="0"/>
          </a:p>
          <a:p>
            <a:pPr lvl="1">
              <a:buClr>
                <a:srgbClr val="336600"/>
              </a:buClr>
              <a:buFont typeface="Wingdings" pitchFamily="2" charset="2"/>
              <a:buChar char="l"/>
            </a:pPr>
            <a:r>
              <a:rPr lang="ja-JP" altLang="en-US" sz="1200" dirty="0" smtClean="0"/>
              <a:t>電力</a:t>
            </a:r>
            <a:r>
              <a:rPr lang="ja-JP" altLang="en-US" sz="1200" dirty="0"/>
              <a:t>会社が</a:t>
            </a:r>
            <a:r>
              <a:rPr lang="ja-JP" altLang="en-US" sz="1200" dirty="0" smtClean="0"/>
              <a:t>、自社の配電制御用通信インフラの空き帯域でカバー</a:t>
            </a:r>
            <a:r>
              <a:rPr lang="ja-JP" altLang="en-US" sz="1200" dirty="0"/>
              <a:t>できる通信量と</a:t>
            </a:r>
            <a:r>
              <a:rPr lang="ja-JP" altLang="en-US" sz="1200" dirty="0" smtClean="0"/>
              <a:t>、電気料金徴収に必要な範囲でスマートメーターの仕様を決定し、電力会社の費用負担で当面の日本型スマートグリッド機能を実現する（最終的には、消費者が電気料金で負担する）</a:t>
            </a:r>
            <a:endParaRPr lang="en-US" altLang="ja-JP" sz="1200" b="1" dirty="0"/>
          </a:p>
        </p:txBody>
      </p:sp>
      <p:sp>
        <p:nvSpPr>
          <p:cNvPr id="5" name="日付プレースホルダー 4"/>
          <p:cNvSpPr>
            <a:spLocks noGrp="1"/>
          </p:cNvSpPr>
          <p:nvPr>
            <p:ph type="dt" sz="half" idx="10"/>
          </p:nvPr>
        </p:nvSpPr>
        <p:spPr/>
        <p:txBody>
          <a:bodyPr/>
          <a:lstStyle/>
          <a:p>
            <a:r>
              <a:rPr lang="en-US" altLang="ja-JP" dirty="0"/>
              <a:t>2011/10/31</a:t>
            </a:r>
            <a:endParaRPr lang="ja-JP" altLang="en-US" dirty="0"/>
          </a:p>
          <a:p>
            <a:endParaRPr kumimoji="1" lang="ja-JP" altLang="en-US" dirty="0"/>
          </a:p>
        </p:txBody>
      </p:sp>
      <p:sp>
        <p:nvSpPr>
          <p:cNvPr id="6" name="スライド番号プレースホルダー 5"/>
          <p:cNvSpPr>
            <a:spLocks noGrp="1"/>
          </p:cNvSpPr>
          <p:nvPr>
            <p:ph type="sldNum" sz="quarter" idx="12"/>
          </p:nvPr>
        </p:nvSpPr>
        <p:spPr/>
        <p:txBody>
          <a:bodyPr/>
          <a:lstStyle/>
          <a:p>
            <a:fld id="{EBBBA30D-1F4B-4C5B-97A9-6EDCE1DE73F1}" type="slidenum">
              <a:rPr kumimoji="1" lang="ja-JP" altLang="en-US" smtClean="0"/>
              <a:t>9</a:t>
            </a:fld>
            <a:endParaRPr kumimoji="1" lang="ja-JP" altLang="en-US"/>
          </a:p>
        </p:txBody>
      </p:sp>
      <p:sp>
        <p:nvSpPr>
          <p:cNvPr id="7" name="Rectangle 5"/>
          <p:cNvSpPr>
            <a:spLocks noGrp="1" noChangeArrowheads="1"/>
          </p:cNvSpPr>
          <p:nvPr>
            <p:ph type="ftr" sz="quarter" idx="11"/>
          </p:nvPr>
        </p:nvSpPr>
        <p:spPr>
          <a:xfrm>
            <a:off x="3124200" y="6309320"/>
            <a:ext cx="2895600" cy="412155"/>
          </a:xfrm>
          <a:ln/>
        </p:spPr>
        <p:txBody>
          <a:bodyPr/>
          <a:lstStyle>
            <a:lvl1pPr>
              <a:defRPr/>
            </a:lvl1pPr>
          </a:lstStyle>
          <a:p>
            <a:pPr>
              <a:defRPr/>
            </a:pPr>
            <a:r>
              <a:rPr lang="en-US" altLang="ja-JP" sz="1000" dirty="0">
                <a:latin typeface="Times New Roman" pitchFamily="18" charset="0"/>
                <a:cs typeface="Times New Roman" pitchFamily="18" charset="0"/>
              </a:rPr>
              <a:t>© 2011 </a:t>
            </a:r>
            <a:r>
              <a:rPr lang="en-US" altLang="ja-JP" sz="1000" dirty="0" err="1">
                <a:latin typeface="Times New Roman" pitchFamily="18" charset="0"/>
                <a:cs typeface="Times New Roman" pitchFamily="18" charset="0"/>
              </a:rPr>
              <a:t>InterTech</a:t>
            </a:r>
            <a:r>
              <a:rPr lang="en-US" altLang="ja-JP" sz="1000" dirty="0">
                <a:latin typeface="Times New Roman" pitchFamily="18" charset="0"/>
                <a:cs typeface="Times New Roman" pitchFamily="18" charset="0"/>
              </a:rPr>
              <a:t> Research Corporation</a:t>
            </a:r>
          </a:p>
        </p:txBody>
      </p:sp>
    </p:spTree>
    <p:extLst>
      <p:ext uri="{BB962C8B-B14F-4D97-AF65-F5344CB8AC3E}">
        <p14:creationId xmlns:p14="http://schemas.microsoft.com/office/powerpoint/2010/main" val="227168256"/>
      </p:ext>
    </p:extLst>
  </p:cSld>
  <p:clrMapOvr>
    <a:masterClrMapping/>
  </p:clrMapOvr>
  <p:timing>
    <p:tnLst>
      <p:par>
        <p:cTn id="1" dur="indefinite" restart="never" nodeType="tmRoot"/>
      </p:par>
    </p:tnLst>
  </p:timing>
</p:sld>
</file>

<file path=ppt/theme/theme1.xml><?xml version="1.0" encoding="utf-8"?>
<a:theme xmlns:a="http://schemas.openxmlformats.org/drawingml/2006/main" name="ITRReporttEMPLATE">
  <a:themeElements>
    <a:clrScheme name="InterTech1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InterTech1">
      <a:majorFont>
        <a:latin typeface="Arial"/>
        <a:ea typeface="ＭＳ Ｐゴシック"/>
        <a:cs typeface=""/>
      </a:majorFont>
      <a:minorFont>
        <a:latin typeface="ＭＳ Ｐゴシック"/>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InterTech1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InterTech1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InterTech1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InterTech1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InterTech1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InterTech1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InterTech1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InterTech1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InterTech1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InterTech1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InterTech1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InterTech1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ITRReporttEMPLATE</Template>
  <TotalTime>0</TotalTime>
  <Words>3132</Words>
  <Application>Microsoft Office PowerPoint</Application>
  <PresentationFormat>画面に合わせる (4:3)</PresentationFormat>
  <Paragraphs>486</Paragraphs>
  <Slides>23</Slides>
  <Notes>6</Notes>
  <HiddenSlides>0</HiddenSlides>
  <MMClips>0</MMClips>
  <ScaleCrop>false</ScaleCrop>
  <HeadingPairs>
    <vt:vector size="4" baseType="variant">
      <vt:variant>
        <vt:lpstr>テーマ</vt:lpstr>
      </vt:variant>
      <vt:variant>
        <vt:i4>1</vt:i4>
      </vt:variant>
      <vt:variant>
        <vt:lpstr>スライド タイトル</vt:lpstr>
      </vt:variant>
      <vt:variant>
        <vt:i4>23</vt:i4>
      </vt:variant>
    </vt:vector>
  </HeadingPairs>
  <TitlesOfParts>
    <vt:vector size="24" baseType="lpstr">
      <vt:lpstr>ITRReporttEMPLATE</vt:lpstr>
      <vt:lpstr>固まった？日本型スマートグリッドの方向性</vt:lpstr>
      <vt:lpstr>目次</vt:lpstr>
      <vt:lpstr>１．これまでの流れ</vt:lpstr>
      <vt:lpstr>１．これまでの流れ</vt:lpstr>
      <vt:lpstr>１．これまでの流れ</vt:lpstr>
      <vt:lpstr>１．これまでの流れ</vt:lpstr>
      <vt:lpstr>１．これまでの流れ</vt:lpstr>
      <vt:lpstr>１．これまでの流れ</vt:lpstr>
      <vt:lpstr>２． ３．１１以前の日本型スマートグリッドを理解するポイント</vt:lpstr>
      <vt:lpstr>３．３．１１以前の日本型スマートグリッド </vt:lpstr>
      <vt:lpstr>３．３．１１以前の日本型スマートグリッド </vt:lpstr>
      <vt:lpstr>４．３．１１以降の日本型スマートグリッド</vt:lpstr>
      <vt:lpstr>参考１：地域での系統の安定化に貢献するECOネット 　　　　　ローカルクラスタ内での電力需給ビジネスイメージ（例）</vt:lpstr>
      <vt:lpstr>参考２：電力ルーター</vt:lpstr>
      <vt:lpstr>参考３：品質別電力供給システム</vt:lpstr>
      <vt:lpstr>参考４：SVC/SVRとLBC</vt:lpstr>
      <vt:lpstr>参考５：負荷集中制御実証研究</vt:lpstr>
      <vt:lpstr>参考６：スマートメーターの役割と機能 </vt:lpstr>
      <vt:lpstr>参考７：スマートメーターとHEMSとのインタフェース </vt:lpstr>
      <vt:lpstr>参考８：太陽光発電導入量と日本型スマートグリッドの関係  </vt:lpstr>
      <vt:lpstr>参考９：カレンダーによるPV出力抑制</vt:lpstr>
      <vt:lpstr>参考１０：太陽光発電大量導入の単独運転検出 </vt:lpstr>
      <vt:lpstr>PowerPoint プレゼンテーション</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固まった？日本型スマートグリッドの方向性</dc:title>
  <dc:creator/>
  <cp:keywords>スマートグリッド</cp:keywords>
  <cp:lastModifiedBy/>
  <cp:revision>1</cp:revision>
  <dcterms:created xsi:type="dcterms:W3CDTF">2011-10-30T09:38:07Z</dcterms:created>
  <dcterms:modified xsi:type="dcterms:W3CDTF">2011-10-30T11:13:01Z</dcterms:modified>
</cp:coreProperties>
</file>